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47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4291"/>
            <a:ext cx="7772400" cy="642942"/>
          </a:xfrm>
        </p:spPr>
        <p:txBody>
          <a:bodyPr>
            <a:normAutofit fontScale="90000"/>
          </a:bodyPr>
          <a:lstStyle/>
          <a:p>
            <a:r>
              <a:rPr lang="ar-IQ" dirty="0" smtClean="0"/>
              <a:t>المحاضرة السادسة</a:t>
            </a:r>
            <a:endParaRPr lang="ar-IQ" dirty="0"/>
          </a:p>
        </p:txBody>
      </p:sp>
      <p:sp>
        <p:nvSpPr>
          <p:cNvPr id="3" name="عنوان فرعي 2"/>
          <p:cNvSpPr>
            <a:spLocks noGrp="1"/>
          </p:cNvSpPr>
          <p:nvPr>
            <p:ph type="subTitle" idx="1"/>
          </p:nvPr>
        </p:nvSpPr>
        <p:spPr>
          <a:xfrm>
            <a:off x="214282" y="785794"/>
            <a:ext cx="8715436" cy="5857916"/>
          </a:xfrm>
        </p:spPr>
        <p:txBody>
          <a:bodyPr>
            <a:noAutofit/>
          </a:bodyPr>
          <a:lstStyle/>
          <a:p>
            <a:pPr algn="r"/>
            <a:r>
              <a:rPr lang="ar-SA" sz="2400" b="1" dirty="0" smtClean="0">
                <a:solidFill>
                  <a:schemeClr val="tx1"/>
                </a:solidFill>
              </a:rPr>
              <a:t>المجتمع المغلق والمجتمع المفتوح</a:t>
            </a:r>
            <a:endParaRPr lang="en-US" sz="2400" b="1" dirty="0" smtClean="0">
              <a:solidFill>
                <a:schemeClr val="tx1"/>
              </a:solidFill>
            </a:endParaRPr>
          </a:p>
          <a:p>
            <a:pPr algn="r"/>
            <a:r>
              <a:rPr lang="ar-IQ" sz="2400" b="1" dirty="0" smtClean="0">
                <a:solidFill>
                  <a:schemeClr val="tx1"/>
                </a:solidFill>
              </a:rPr>
              <a:t>خير من كتب في هذا الموضوع هو كارل بوبر* حيث </a:t>
            </a:r>
            <a:r>
              <a:rPr lang="ar-IQ" sz="2400" b="1" dirty="0" err="1" smtClean="0">
                <a:solidFill>
                  <a:schemeClr val="tx1"/>
                </a:solidFill>
              </a:rPr>
              <a:t>اكد</a:t>
            </a:r>
            <a:r>
              <a:rPr lang="ar-IQ" sz="2400" b="1" dirty="0" smtClean="0">
                <a:solidFill>
                  <a:schemeClr val="tx1"/>
                </a:solidFill>
              </a:rPr>
              <a:t> </a:t>
            </a:r>
            <a:r>
              <a:rPr lang="ar-IQ" sz="2400" b="1" dirty="0" err="1" smtClean="0">
                <a:solidFill>
                  <a:schemeClr val="tx1"/>
                </a:solidFill>
              </a:rPr>
              <a:t>ان</a:t>
            </a:r>
            <a:r>
              <a:rPr lang="ar-IQ" sz="2400" b="1" dirty="0" smtClean="0">
                <a:solidFill>
                  <a:schemeClr val="tx1"/>
                </a:solidFill>
              </a:rPr>
              <a:t> المجتمع المفتوح هو المجتمع الذي تسوده قيم الحرية والتحرر ,لذا هو منفتح على المجتمعات </a:t>
            </a:r>
            <a:r>
              <a:rPr lang="ar-IQ" sz="2400" b="1" dirty="0" err="1" smtClean="0">
                <a:solidFill>
                  <a:schemeClr val="tx1"/>
                </a:solidFill>
              </a:rPr>
              <a:t>الاخرى</a:t>
            </a:r>
            <a:r>
              <a:rPr lang="ar-IQ" sz="2400" b="1" dirty="0" smtClean="0">
                <a:solidFill>
                  <a:schemeClr val="tx1"/>
                </a:solidFill>
              </a:rPr>
              <a:t> يتفاعل معها يأخذ منها ما </a:t>
            </a:r>
            <a:r>
              <a:rPr lang="ar-IQ" sz="2400" b="1" dirty="0" err="1" smtClean="0">
                <a:solidFill>
                  <a:schemeClr val="tx1"/>
                </a:solidFill>
              </a:rPr>
              <a:t>يلائمه</a:t>
            </a:r>
            <a:r>
              <a:rPr lang="ar-IQ" sz="2400" b="1" dirty="0" smtClean="0">
                <a:solidFill>
                  <a:schemeClr val="tx1"/>
                </a:solidFill>
              </a:rPr>
              <a:t> ويطورها وفقا لما يقتضيه التغيير والمنطق العقلي والمنهج العملي.</a:t>
            </a:r>
            <a:endParaRPr lang="en-US" sz="2400" b="1" dirty="0" smtClean="0">
              <a:solidFill>
                <a:schemeClr val="tx1"/>
              </a:solidFill>
            </a:endParaRPr>
          </a:p>
          <a:p>
            <a:pPr algn="r"/>
            <a:r>
              <a:rPr lang="ar-IQ" sz="2400" b="1" dirty="0" err="1" smtClean="0">
                <a:solidFill>
                  <a:schemeClr val="tx1"/>
                </a:solidFill>
              </a:rPr>
              <a:t>اذن</a:t>
            </a:r>
            <a:r>
              <a:rPr lang="ar-IQ" sz="2400" b="1" dirty="0" smtClean="0">
                <a:solidFill>
                  <a:schemeClr val="tx1"/>
                </a:solidFill>
              </a:rPr>
              <a:t> المجتمع المفتوح يقوم على الحرية وإبداء الرأي وحرية الكلمة واحترام </a:t>
            </a:r>
            <a:r>
              <a:rPr lang="ar-IQ" sz="2400" b="1" dirty="0" err="1" smtClean="0">
                <a:solidFill>
                  <a:schemeClr val="tx1"/>
                </a:solidFill>
              </a:rPr>
              <a:t>الاخرين</a:t>
            </a:r>
            <a:r>
              <a:rPr lang="ar-IQ" sz="2400" b="1" dirty="0" smtClean="0">
                <a:solidFill>
                  <a:schemeClr val="tx1"/>
                </a:solidFill>
              </a:rPr>
              <a:t> وقبول النقد من </a:t>
            </a:r>
            <a:r>
              <a:rPr lang="ar-IQ" sz="2400" b="1" dirty="0" err="1" smtClean="0">
                <a:solidFill>
                  <a:schemeClr val="tx1"/>
                </a:solidFill>
              </a:rPr>
              <a:t>الاخرين</a:t>
            </a:r>
            <a:r>
              <a:rPr lang="ar-IQ" sz="2400" b="1" dirty="0" smtClean="0">
                <a:solidFill>
                  <a:schemeClr val="tx1"/>
                </a:solidFill>
              </a:rPr>
              <a:t> لان </a:t>
            </a:r>
            <a:r>
              <a:rPr lang="ar-IQ" sz="2400" b="1" dirty="0" err="1" smtClean="0">
                <a:solidFill>
                  <a:schemeClr val="tx1"/>
                </a:solidFill>
              </a:rPr>
              <a:t>الانسان</a:t>
            </a:r>
            <a:r>
              <a:rPr lang="ar-IQ" sz="2400" b="1" dirty="0" smtClean="0">
                <a:solidFill>
                  <a:schemeClr val="tx1"/>
                </a:solidFill>
              </a:rPr>
              <a:t> ليس دائما على صواب  وهذا النقد حتما يعلمنا العثور على     </a:t>
            </a:r>
            <a:r>
              <a:rPr lang="ar-IQ" sz="2400" b="1" dirty="0" err="1" smtClean="0">
                <a:solidFill>
                  <a:schemeClr val="tx1"/>
                </a:solidFill>
              </a:rPr>
              <a:t>الاخطاء</a:t>
            </a:r>
            <a:r>
              <a:rPr lang="ar-IQ" sz="2400" b="1" dirty="0" smtClean="0">
                <a:solidFill>
                  <a:schemeClr val="tx1"/>
                </a:solidFill>
              </a:rPr>
              <a:t> وتصحيحها .</a:t>
            </a:r>
            <a:endParaRPr lang="en-US" sz="2400" b="1" dirty="0" smtClean="0">
              <a:solidFill>
                <a:schemeClr val="tx1"/>
              </a:solidFill>
            </a:endParaRPr>
          </a:p>
          <a:p>
            <a:pPr algn="r"/>
            <a:r>
              <a:rPr lang="ar-IQ" sz="2400" b="1" dirty="0" err="1" smtClean="0">
                <a:solidFill>
                  <a:schemeClr val="tx1"/>
                </a:solidFill>
              </a:rPr>
              <a:t>اما</a:t>
            </a:r>
            <a:r>
              <a:rPr lang="ar-IQ" sz="2400" b="1" dirty="0" smtClean="0">
                <a:solidFill>
                  <a:schemeClr val="tx1"/>
                </a:solidFill>
              </a:rPr>
              <a:t> المجتمع المغلق فهو المجتمع الذي ينظر </a:t>
            </a:r>
            <a:r>
              <a:rPr lang="ar-IQ" sz="2400" b="1" dirty="0" err="1" smtClean="0">
                <a:solidFill>
                  <a:schemeClr val="tx1"/>
                </a:solidFill>
              </a:rPr>
              <a:t>الى</a:t>
            </a:r>
            <a:r>
              <a:rPr lang="ar-IQ" sz="2400" b="1" dirty="0" smtClean="0">
                <a:solidFill>
                  <a:schemeClr val="tx1"/>
                </a:solidFill>
              </a:rPr>
              <a:t> الناس وفق العرف والأقلية والدين  والفئة الاجتماعية ,فالناس ليس سواسية كأسنان المشط عند </a:t>
            </a:r>
            <a:r>
              <a:rPr lang="ar-IQ" sz="2400" b="1" dirty="0" err="1" smtClean="0">
                <a:solidFill>
                  <a:schemeClr val="tx1"/>
                </a:solidFill>
              </a:rPr>
              <a:t>اصحاب</a:t>
            </a:r>
            <a:r>
              <a:rPr lang="ar-IQ" sz="2400" b="1" dirty="0" smtClean="0">
                <a:solidFill>
                  <a:schemeClr val="tx1"/>
                </a:solidFill>
              </a:rPr>
              <a:t> المجتمع المغلق  وهؤلاء </a:t>
            </a:r>
            <a:r>
              <a:rPr lang="ar-IQ" sz="2400" b="1" dirty="0" err="1" smtClean="0">
                <a:solidFill>
                  <a:schemeClr val="tx1"/>
                </a:solidFill>
              </a:rPr>
              <a:t>اصحاب</a:t>
            </a:r>
            <a:r>
              <a:rPr lang="ar-IQ" sz="2400" b="1" dirty="0" smtClean="0">
                <a:solidFill>
                  <a:schemeClr val="tx1"/>
                </a:solidFill>
              </a:rPr>
              <a:t> المنطق القديم الذين يدافعون عن كل ما هو قديم ويعارضون </a:t>
            </a:r>
            <a:r>
              <a:rPr lang="ar-IQ" sz="2400" b="1" dirty="0" err="1" smtClean="0">
                <a:solidFill>
                  <a:schemeClr val="tx1"/>
                </a:solidFill>
              </a:rPr>
              <a:t>اي</a:t>
            </a:r>
            <a:r>
              <a:rPr lang="ar-IQ" sz="2400" b="1" dirty="0" smtClean="0">
                <a:solidFill>
                  <a:schemeClr val="tx1"/>
                </a:solidFill>
              </a:rPr>
              <a:t> تغير وتجديد لأنهم يعتقدون </a:t>
            </a:r>
            <a:r>
              <a:rPr lang="ar-IQ" sz="2400" b="1" dirty="0" err="1" smtClean="0">
                <a:solidFill>
                  <a:schemeClr val="tx1"/>
                </a:solidFill>
              </a:rPr>
              <a:t>ان</a:t>
            </a:r>
            <a:r>
              <a:rPr lang="ar-IQ" sz="2400" b="1" dirty="0" smtClean="0">
                <a:solidFill>
                  <a:schemeClr val="tx1"/>
                </a:solidFill>
              </a:rPr>
              <a:t> النظام الصالح يبقى صالحا سليما </a:t>
            </a:r>
            <a:r>
              <a:rPr lang="ar-IQ" sz="2400" b="1" dirty="0" err="1" smtClean="0">
                <a:solidFill>
                  <a:schemeClr val="tx1"/>
                </a:solidFill>
              </a:rPr>
              <a:t>الى</a:t>
            </a:r>
            <a:r>
              <a:rPr lang="ar-IQ" sz="2400" b="1" dirty="0" smtClean="0">
                <a:solidFill>
                  <a:schemeClr val="tx1"/>
                </a:solidFill>
              </a:rPr>
              <a:t> </a:t>
            </a:r>
            <a:r>
              <a:rPr lang="ar-IQ" sz="2400" b="1" dirty="0" err="1" smtClean="0">
                <a:solidFill>
                  <a:schemeClr val="tx1"/>
                </a:solidFill>
              </a:rPr>
              <a:t>الابد</a:t>
            </a:r>
            <a:r>
              <a:rPr lang="ar-IQ" sz="2400" b="1" dirty="0" smtClean="0">
                <a:solidFill>
                  <a:schemeClr val="tx1"/>
                </a:solidFill>
              </a:rPr>
              <a:t> وعليه يدعون الناس </a:t>
            </a:r>
            <a:r>
              <a:rPr lang="ar-IQ" sz="2400" b="1" dirty="0" err="1" smtClean="0">
                <a:solidFill>
                  <a:schemeClr val="tx1"/>
                </a:solidFill>
              </a:rPr>
              <a:t>الى</a:t>
            </a:r>
            <a:r>
              <a:rPr lang="ar-IQ" sz="2400" b="1" dirty="0" smtClean="0">
                <a:solidFill>
                  <a:schemeClr val="tx1"/>
                </a:solidFill>
              </a:rPr>
              <a:t> الرجوع </a:t>
            </a:r>
            <a:r>
              <a:rPr lang="ar-IQ" sz="2400" b="1" dirty="0" err="1" smtClean="0">
                <a:solidFill>
                  <a:schemeClr val="tx1"/>
                </a:solidFill>
              </a:rPr>
              <a:t>الى</a:t>
            </a:r>
            <a:r>
              <a:rPr lang="ar-IQ" sz="2400" b="1" dirty="0" smtClean="0">
                <a:solidFill>
                  <a:schemeClr val="tx1"/>
                </a:solidFill>
              </a:rPr>
              <a:t> النظام الذي كان سائدا قبل مئات السنين .</a:t>
            </a:r>
            <a:endParaRPr lang="en-US" sz="2400" b="1" dirty="0" smtClean="0">
              <a:solidFill>
                <a:schemeClr val="tx1"/>
              </a:solidFill>
            </a:endParaRPr>
          </a:p>
          <a:p>
            <a:pPr algn="r"/>
            <a:endParaRPr lang="ar-IQ" sz="2400" b="1"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401080" cy="6297634"/>
          </a:xfrm>
        </p:spPr>
        <p:txBody>
          <a:bodyPr>
            <a:noAutofit/>
          </a:bodyPr>
          <a:lstStyle/>
          <a:p>
            <a:pPr algn="r"/>
            <a:r>
              <a:rPr lang="ar-IQ" sz="2400" b="1" dirty="0" smtClean="0"/>
              <a:t>في حين يعبر المجتمع المفتوح عن المنطق الحديث حيث يرى بأن الصالح لا يبقى صالح زمنا طويلا لأنه يتغير  بمرور </a:t>
            </a:r>
            <a:r>
              <a:rPr lang="ar-IQ" sz="2400" b="1" dirty="0" err="1" smtClean="0"/>
              <a:t>الايام</a:t>
            </a:r>
            <a:r>
              <a:rPr lang="ar-IQ" sz="2400" b="1" dirty="0" smtClean="0"/>
              <a:t> وعليه لابد </a:t>
            </a:r>
            <a:r>
              <a:rPr lang="ar-IQ" sz="2400" b="1" dirty="0" err="1" smtClean="0"/>
              <a:t>ان</a:t>
            </a:r>
            <a:r>
              <a:rPr lang="ar-IQ" sz="2400" b="1" dirty="0" smtClean="0"/>
              <a:t> يبدل المجتمع </a:t>
            </a:r>
            <a:r>
              <a:rPr lang="ar-IQ" sz="2400" b="1" dirty="0" err="1" smtClean="0"/>
              <a:t>احكامه</a:t>
            </a:r>
            <a:r>
              <a:rPr lang="ar-IQ" sz="2400" b="1" dirty="0" smtClean="0"/>
              <a:t> بين فترة وأخرى وحسب متطلبات الحياة ولذلك يشبه العلماء النظام الاجتماعي بجلد الحية التي تخلع جلدها كل مرة في فترات زمنية معينة حتى لا يتعفن جلدها فهي تنزع جلدها كي يتناسب مع هيكلها الجديد.</a:t>
            </a:r>
            <a:r>
              <a:rPr lang="en-US" sz="2400" dirty="0" smtClean="0"/>
              <a:t/>
            </a:r>
            <a:br>
              <a:rPr lang="en-US" sz="2400" dirty="0" smtClean="0"/>
            </a:br>
            <a:r>
              <a:rPr lang="ar-IQ" sz="2400" b="1" dirty="0" err="1" smtClean="0"/>
              <a:t>اذن</a:t>
            </a:r>
            <a:r>
              <a:rPr lang="ar-IQ" sz="2400" b="1" dirty="0" smtClean="0"/>
              <a:t> المجتمع المفتوح تسوده ثقافة مفتوحة لا حدود لها في الحريات السياسية والمدنية والفكرية </a:t>
            </a:r>
            <a:r>
              <a:rPr lang="ar-IQ" sz="2400" b="1" dirty="0" err="1" smtClean="0"/>
              <a:t>اي</a:t>
            </a:r>
            <a:r>
              <a:rPr lang="ar-IQ" sz="2400" b="1" dirty="0" smtClean="0"/>
              <a:t> يضع </a:t>
            </a:r>
            <a:r>
              <a:rPr lang="ar-IQ" sz="2400" b="1" dirty="0" err="1" smtClean="0"/>
              <a:t>ارادة</a:t>
            </a:r>
            <a:r>
              <a:rPr lang="ar-IQ" sz="2400" b="1" dirty="0" smtClean="0"/>
              <a:t> الشعب فوق كل </a:t>
            </a:r>
            <a:r>
              <a:rPr lang="ar-IQ" sz="2400" b="1" dirty="0" err="1" smtClean="0"/>
              <a:t>ارادة</a:t>
            </a:r>
            <a:r>
              <a:rPr lang="ar-IQ" sz="2400" b="1" dirty="0" smtClean="0"/>
              <a:t> وهذا يعني لا وجود لسيطرة العادات والتقاليد والطوائف الدينية فالناس كلهم سواسية </a:t>
            </a:r>
            <a:r>
              <a:rPr lang="ar-IQ" sz="2400" b="1" dirty="0" err="1" smtClean="0"/>
              <a:t>لانهم</a:t>
            </a:r>
            <a:r>
              <a:rPr lang="ar-IQ" sz="2400" b="1" dirty="0" smtClean="0"/>
              <a:t> لآدم وآدم من تراب ولا فضل لعربي على </a:t>
            </a:r>
            <a:r>
              <a:rPr lang="ar-IQ" sz="2400" b="1" dirty="0" err="1" smtClean="0"/>
              <a:t>اعجمي</a:t>
            </a:r>
            <a:r>
              <a:rPr lang="ar-IQ" sz="2400" b="1" dirty="0" smtClean="0"/>
              <a:t> </a:t>
            </a:r>
            <a:r>
              <a:rPr lang="ar-IQ" sz="2400" b="1" dirty="0" err="1" smtClean="0"/>
              <a:t>الا</a:t>
            </a:r>
            <a:r>
              <a:rPr lang="ar-IQ" sz="2400" b="1" dirty="0" smtClean="0"/>
              <a:t> بما يقدم للمجتمع من خير وفائدة ولهذا كان سلمان الفارسي من آل البيت.</a:t>
            </a:r>
            <a:r>
              <a:rPr lang="en-US" sz="2400" dirty="0" smtClean="0"/>
              <a:t/>
            </a:r>
            <a:br>
              <a:rPr lang="en-US" sz="2400" dirty="0" smtClean="0"/>
            </a:br>
            <a:r>
              <a:rPr lang="ar-IQ" sz="2400" b="1" dirty="0" smtClean="0"/>
              <a:t>مما تقدم نجد </a:t>
            </a:r>
            <a:r>
              <a:rPr lang="ar-IQ" sz="2400" b="1" dirty="0" err="1" smtClean="0"/>
              <a:t>ان</a:t>
            </a:r>
            <a:r>
              <a:rPr lang="ar-IQ" sz="2400" b="1" dirty="0" smtClean="0"/>
              <a:t> الثقافة مغلقة فيها قيود للحريات السياسية والمدنية والفكرية حيث تغلب العادات والتقاليد والمفاهيم الدينية على المجتمعات المغلقة وفيها حرص شديد على استيعاب وترسيخ هذه القيود وترى </a:t>
            </a:r>
            <a:r>
              <a:rPr lang="ar-IQ" sz="2400" b="1" dirty="0" err="1" smtClean="0"/>
              <a:t>ان</a:t>
            </a:r>
            <a:r>
              <a:rPr lang="ar-IQ" sz="2400" b="1" dirty="0" smtClean="0"/>
              <a:t> هذه القيود هو سر بقاء المجتمع. في حين نرى </a:t>
            </a:r>
            <a:r>
              <a:rPr lang="ar-IQ" sz="2400" b="1" dirty="0" err="1" smtClean="0"/>
              <a:t>ان</a:t>
            </a:r>
            <a:r>
              <a:rPr lang="ar-IQ" sz="2400" b="1" dirty="0" smtClean="0"/>
              <a:t> التقدم والتطور من سمات المجتمع المفتوح والثقافة المفتوحة.</a:t>
            </a:r>
            <a:endParaRPr lang="ar-IQ"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297634"/>
          </a:xfrm>
        </p:spPr>
        <p:txBody>
          <a:bodyPr>
            <a:noAutofit/>
          </a:bodyPr>
          <a:lstStyle/>
          <a:p>
            <a:pPr algn="r"/>
            <a:r>
              <a:rPr lang="ar-IQ" sz="2800" b="1" dirty="0" smtClean="0"/>
              <a:t>والأمر المهم الذي يميز المجتمع المغلق عن المجتمع المفتوح هو الحراك الاجتماعي حيث نجده فعال في المجتمع المفتوح في حين لا وجود للحراك الاجتماعي في المجتمع المغلق </a:t>
            </a:r>
            <a:r>
              <a:rPr lang="ar-IQ" sz="2800" b="1" dirty="0" err="1" smtClean="0"/>
              <a:t>لانه</a:t>
            </a:r>
            <a:r>
              <a:rPr lang="ar-IQ" sz="2800" b="1" dirty="0" smtClean="0"/>
              <a:t> مجتمع </a:t>
            </a:r>
            <a:r>
              <a:rPr lang="ar-IQ" sz="2800" b="1" dirty="0" err="1" smtClean="0"/>
              <a:t>تراتبي</a:t>
            </a:r>
            <a:r>
              <a:rPr lang="ar-IQ" sz="2800" b="1" dirty="0" smtClean="0"/>
              <a:t> يسوده الروح الترابية بشكل قوي لتبقى الطبقات كما هي فالارستقراطية هي الطبقة </a:t>
            </a:r>
            <a:r>
              <a:rPr lang="ar-IQ" sz="2800" b="1" dirty="0" err="1" smtClean="0"/>
              <a:t>الاقلية</a:t>
            </a:r>
            <a:r>
              <a:rPr lang="ar-IQ" sz="2800" b="1" dirty="0" smtClean="0"/>
              <a:t> بينما تشكل طبقة الفقراء </a:t>
            </a:r>
            <a:r>
              <a:rPr lang="ar-IQ" sz="2800" b="1" dirty="0" err="1" smtClean="0"/>
              <a:t>الاغلبية</a:t>
            </a:r>
            <a:r>
              <a:rPr lang="ar-IQ" sz="2800" b="1" dirty="0" smtClean="0"/>
              <a:t> الساحقة .في حين نجد المجتمع المفتوح ذو بنية اجتماعية مرنة يكون فيه الحراك الاجتماعي </a:t>
            </a:r>
            <a:r>
              <a:rPr lang="ar-IQ" sz="2800" b="1" dirty="0" smtClean="0"/>
              <a:t>واسع</a:t>
            </a:r>
            <a:r>
              <a:rPr lang="ar-IQ" sz="2800" b="1" dirty="0" smtClean="0"/>
              <a:t> </a:t>
            </a:r>
            <a:r>
              <a:rPr lang="en-US" sz="2800" dirty="0" smtClean="0"/>
              <a:t/>
            </a:r>
            <a:br>
              <a:rPr lang="en-US" sz="2800" dirty="0" smtClean="0"/>
            </a:br>
            <a:r>
              <a:rPr lang="ar-IQ" sz="2800" b="1" dirty="0" err="1" smtClean="0"/>
              <a:t>اما</a:t>
            </a:r>
            <a:r>
              <a:rPr lang="ar-IQ" sz="2800" b="1" dirty="0" smtClean="0"/>
              <a:t> في الوقت الحاضر وبعد انتشار العولمة والانفتاح على العالم نجد </a:t>
            </a:r>
            <a:r>
              <a:rPr lang="ar-IQ" sz="2800" b="1" dirty="0" err="1" smtClean="0"/>
              <a:t>ان</a:t>
            </a:r>
            <a:r>
              <a:rPr lang="ar-IQ" sz="2800" b="1" dirty="0" smtClean="0"/>
              <a:t> التغيير السياسي والثقافي </a:t>
            </a:r>
            <a:r>
              <a:rPr lang="ar-IQ" sz="2800" b="1" dirty="0" err="1" smtClean="0"/>
              <a:t>اصبح</a:t>
            </a:r>
            <a:r>
              <a:rPr lang="ar-IQ" sz="2800" b="1" dirty="0" smtClean="0"/>
              <a:t> مرتبط بالعولمة ولهذا نجد </a:t>
            </a:r>
            <a:r>
              <a:rPr lang="ar-IQ" sz="2800" b="1" dirty="0" err="1" smtClean="0"/>
              <a:t>ان</a:t>
            </a:r>
            <a:r>
              <a:rPr lang="ar-IQ" sz="2800" b="1" dirty="0" smtClean="0"/>
              <a:t> خيار المجتمع المغلق والمفتوح الذي تحدث عنه بوبر* لم يعد متاحا </a:t>
            </a:r>
            <a:r>
              <a:rPr lang="ar-IQ" sz="2800" b="1" dirty="0" err="1" smtClean="0"/>
              <a:t>امام</a:t>
            </a:r>
            <a:r>
              <a:rPr lang="ar-IQ" sz="2800" b="1" dirty="0" smtClean="0"/>
              <a:t> الناس لان حضارة المجتمع المفتوح فرضت نفسها تحت شريعة العولمة وهذا هو الخيار الطبيعي للإنسان</a:t>
            </a:r>
            <a:r>
              <a:rPr lang="en-US" sz="2800" dirty="0" smtClean="0"/>
              <a:t/>
            </a:r>
            <a:br>
              <a:rPr lang="en-US" sz="2800" dirty="0" smtClean="0"/>
            </a:br>
            <a:r>
              <a:rPr lang="ar-IQ" sz="2800" b="1" dirty="0" smtClean="0"/>
              <a:t>*كارل بوبر 1902-1994 فيلسوف نمساوي درس في لندن كتب في الفلسفة والاقتصاد والسياسة والرياضيات والتاريخ وعلم النفس والفيزياء والموسيقى درس في الجامعات وله كتب عديدة.</a:t>
            </a:r>
            <a:r>
              <a:rPr lang="en-US" sz="2800" dirty="0" smtClean="0"/>
              <a:t/>
            </a:r>
            <a:br>
              <a:rPr lang="en-US" sz="2800" dirty="0" smtClean="0"/>
            </a:br>
            <a:endParaRPr lang="ar-IQ" sz="2800"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272</Words>
  <PresentationFormat>عرض على الشاشة (3:4)‏</PresentationFormat>
  <Paragraphs>7</Paragraphs>
  <Slides>3</Slides>
  <Notes>0</Notes>
  <HiddenSlides>0</HiddenSlides>
  <MMClips>0</MMClips>
  <ScaleCrop>false</ScaleCrop>
  <HeadingPairs>
    <vt:vector size="4" baseType="variant">
      <vt:variant>
        <vt:lpstr>سمة</vt:lpstr>
      </vt:variant>
      <vt:variant>
        <vt:i4>1</vt:i4>
      </vt:variant>
      <vt:variant>
        <vt:lpstr>عناوين الشرائح</vt:lpstr>
      </vt:variant>
      <vt:variant>
        <vt:i4>3</vt:i4>
      </vt:variant>
    </vt:vector>
  </HeadingPairs>
  <TitlesOfParts>
    <vt:vector size="4" baseType="lpstr">
      <vt:lpstr>سمة Office</vt:lpstr>
      <vt:lpstr>المحاضرة السادسة</vt:lpstr>
      <vt:lpstr>في حين يعبر المجتمع المفتوح عن المنطق الحديث حيث يرى بأن الصالح لا يبقى صالح زمنا طويلا لأنه يتغير  بمرور الايام وعليه لابد ان يبدل المجتمع احكامه بين فترة وأخرى وحسب متطلبات الحياة ولذلك يشبه العلماء النظام الاجتماعي بجلد الحية التي تخلع جلدها كل مرة في فترات زمنية معينة حتى لا يتعفن جلدها فهي تنزع جلدها كي يتناسب مع هيكلها الجديد. اذن المجتمع المفتوح تسوده ثقافة مفتوحة لا حدود لها في الحريات السياسية والمدنية والفكرية اي يضع ارادة الشعب فوق كل ارادة وهذا يعني لا وجود لسيطرة العادات والتقاليد والطوائف الدينية فالناس كلهم سواسية لانهم لآدم وآدم من تراب ولا فضل لعربي على اعجمي الا بما يقدم للمجتمع من خير وفائدة ولهذا كان سلمان الفارسي من آل البيت. مما تقدم نجد ان الثقافة مغلقة فيها قيود للحريات السياسية والمدنية والفكرية حيث تغلب العادات والتقاليد والمفاهيم الدينية على المجتمعات المغلقة وفيها حرص شديد على استيعاب وترسيخ هذه القيود وترى ان هذه القيود هو سر بقاء المجتمع. في حين نرى ان التقدم والتطور من سمات المجتمع المفتوح والثقافة المفتوحة.</vt:lpstr>
      <vt:lpstr>والأمر المهم الذي يميز المجتمع المغلق عن المجتمع المفتوح هو الحراك الاجتماعي حيث نجده فعال في المجتمع المفتوح في حين لا وجود للحراك الاجتماعي في المجتمع المغلق لانه مجتمع تراتبي يسوده الروح الترابية بشكل قوي لتبقى الطبقات كما هي فالارستقراطية هي الطبقة الاقلية بينما تشكل طبقة الفقراء الاغلبية الساحقة .في حين نجد المجتمع المفتوح ذو بنية اجتماعية مرنة يكون فيه الحراك الاجتماعي واسع  اما في الوقت الحاضر وبعد انتشار العولمة والانفتاح على العالم نجد ان التغيير السياسي والثقافي اصبح مرتبط بالعولمة ولهذا نجد ان خيار المجتمع المغلق والمفتوح الذي تحدث عنه بوبر* لم يعد متاحا امام الناس لان حضارة المجتمع المفتوح فرضت نفسها تحت شريعة العولمة وهذا هو الخيار الطبيعي للإنسان *كارل بوبر 1902-1994 فيلسوف نمساوي درس في لندن كتب في الفلسفة والاقتصاد والسياسة والرياضيات والتاريخ وعلم النفس والفيزياء والموسيقى درس في الجامعات وله كتب عديدة.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الرابعة</dc:title>
  <dc:creator>HP PAVILION</dc:creator>
  <cp:lastModifiedBy>HP PAVILION</cp:lastModifiedBy>
  <cp:revision>3</cp:revision>
  <dcterms:created xsi:type="dcterms:W3CDTF">2017-12-13T13:58:24Z</dcterms:created>
  <dcterms:modified xsi:type="dcterms:W3CDTF">2017-12-13T14:18:39Z</dcterms:modified>
</cp:coreProperties>
</file>