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9" r:id="rId8"/>
    <p:sldId id="268" r:id="rId9"/>
    <p:sldId id="261" r:id="rId10"/>
    <p:sldId id="267" r:id="rId11"/>
    <p:sldId id="264" r:id="rId12"/>
    <p:sldId id="263"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5E4539-001C-4EDE-91E9-391FA55F932A}"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EAEF5-6BE3-41D7-965C-F9B1A1AB9370}" type="slidenum">
              <a:rPr lang="en-US" smtClean="0"/>
              <a:pPr/>
              <a:t>‹#›</a:t>
            </a:fld>
            <a:endParaRPr lang="en-US"/>
          </a:p>
        </p:txBody>
      </p:sp>
    </p:spTree>
    <p:extLst>
      <p:ext uri="{BB962C8B-B14F-4D97-AF65-F5344CB8AC3E}">
        <p14:creationId xmlns:p14="http://schemas.microsoft.com/office/powerpoint/2010/main" xmlns="" val="1693932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5E4539-001C-4EDE-91E9-391FA55F932A}"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EAEF5-6BE3-41D7-965C-F9B1A1AB9370}" type="slidenum">
              <a:rPr lang="en-US" smtClean="0"/>
              <a:pPr/>
              <a:t>‹#›</a:t>
            </a:fld>
            <a:endParaRPr lang="en-US"/>
          </a:p>
        </p:txBody>
      </p:sp>
    </p:spTree>
    <p:extLst>
      <p:ext uri="{BB962C8B-B14F-4D97-AF65-F5344CB8AC3E}">
        <p14:creationId xmlns:p14="http://schemas.microsoft.com/office/powerpoint/2010/main" xmlns="" val="3194786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5E4539-001C-4EDE-91E9-391FA55F932A}"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EAEF5-6BE3-41D7-965C-F9B1A1AB9370}" type="slidenum">
              <a:rPr lang="en-US" smtClean="0"/>
              <a:pPr/>
              <a:t>‹#›</a:t>
            </a:fld>
            <a:endParaRPr lang="en-US"/>
          </a:p>
        </p:txBody>
      </p:sp>
    </p:spTree>
    <p:extLst>
      <p:ext uri="{BB962C8B-B14F-4D97-AF65-F5344CB8AC3E}">
        <p14:creationId xmlns:p14="http://schemas.microsoft.com/office/powerpoint/2010/main" xmlns="" val="1531590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5E4539-001C-4EDE-91E9-391FA55F932A}"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EAEF5-6BE3-41D7-965C-F9B1A1AB9370}" type="slidenum">
              <a:rPr lang="en-US" smtClean="0"/>
              <a:pPr/>
              <a:t>‹#›</a:t>
            </a:fld>
            <a:endParaRPr lang="en-US"/>
          </a:p>
        </p:txBody>
      </p:sp>
    </p:spTree>
    <p:extLst>
      <p:ext uri="{BB962C8B-B14F-4D97-AF65-F5344CB8AC3E}">
        <p14:creationId xmlns:p14="http://schemas.microsoft.com/office/powerpoint/2010/main" xmlns="" val="3104489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5E4539-001C-4EDE-91E9-391FA55F932A}"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EAEF5-6BE3-41D7-965C-F9B1A1AB9370}" type="slidenum">
              <a:rPr lang="en-US" smtClean="0"/>
              <a:pPr/>
              <a:t>‹#›</a:t>
            </a:fld>
            <a:endParaRPr lang="en-US"/>
          </a:p>
        </p:txBody>
      </p:sp>
    </p:spTree>
    <p:extLst>
      <p:ext uri="{BB962C8B-B14F-4D97-AF65-F5344CB8AC3E}">
        <p14:creationId xmlns:p14="http://schemas.microsoft.com/office/powerpoint/2010/main" xmlns="" val="477468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5E4539-001C-4EDE-91E9-391FA55F932A}" type="datetimeFigureOut">
              <a:rPr lang="en-US" smtClean="0"/>
              <a:pPr/>
              <a:t>12/27/2017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EAEF5-6BE3-41D7-965C-F9B1A1AB9370}" type="slidenum">
              <a:rPr lang="en-US" smtClean="0"/>
              <a:pPr/>
              <a:t>‹#›</a:t>
            </a:fld>
            <a:endParaRPr lang="en-US"/>
          </a:p>
        </p:txBody>
      </p:sp>
    </p:spTree>
    <p:extLst>
      <p:ext uri="{BB962C8B-B14F-4D97-AF65-F5344CB8AC3E}">
        <p14:creationId xmlns:p14="http://schemas.microsoft.com/office/powerpoint/2010/main" xmlns="" val="864781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5E4539-001C-4EDE-91E9-391FA55F932A}" type="datetimeFigureOut">
              <a:rPr lang="en-US" smtClean="0"/>
              <a:pPr/>
              <a:t>12/27/2017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9EAEF5-6BE3-41D7-965C-F9B1A1AB9370}" type="slidenum">
              <a:rPr lang="en-US" smtClean="0"/>
              <a:pPr/>
              <a:t>‹#›</a:t>
            </a:fld>
            <a:endParaRPr lang="en-US"/>
          </a:p>
        </p:txBody>
      </p:sp>
    </p:spTree>
    <p:extLst>
      <p:ext uri="{BB962C8B-B14F-4D97-AF65-F5344CB8AC3E}">
        <p14:creationId xmlns:p14="http://schemas.microsoft.com/office/powerpoint/2010/main" xmlns="" val="237576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5E4539-001C-4EDE-91E9-391FA55F932A}" type="datetimeFigureOut">
              <a:rPr lang="en-US" smtClean="0"/>
              <a:pPr/>
              <a:t>12/27/2017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9EAEF5-6BE3-41D7-965C-F9B1A1AB9370}" type="slidenum">
              <a:rPr lang="en-US" smtClean="0"/>
              <a:pPr/>
              <a:t>‹#›</a:t>
            </a:fld>
            <a:endParaRPr lang="en-US"/>
          </a:p>
        </p:txBody>
      </p:sp>
    </p:spTree>
    <p:extLst>
      <p:ext uri="{BB962C8B-B14F-4D97-AF65-F5344CB8AC3E}">
        <p14:creationId xmlns:p14="http://schemas.microsoft.com/office/powerpoint/2010/main" xmlns="" val="845821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E4539-001C-4EDE-91E9-391FA55F932A}" type="datetimeFigureOut">
              <a:rPr lang="en-US" smtClean="0"/>
              <a:pPr/>
              <a:t>12/27/2017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9EAEF5-6BE3-41D7-965C-F9B1A1AB9370}" type="slidenum">
              <a:rPr lang="en-US" smtClean="0"/>
              <a:pPr/>
              <a:t>‹#›</a:t>
            </a:fld>
            <a:endParaRPr lang="en-US"/>
          </a:p>
        </p:txBody>
      </p:sp>
    </p:spTree>
    <p:extLst>
      <p:ext uri="{BB962C8B-B14F-4D97-AF65-F5344CB8AC3E}">
        <p14:creationId xmlns:p14="http://schemas.microsoft.com/office/powerpoint/2010/main" xmlns="" val="251291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5E4539-001C-4EDE-91E9-391FA55F932A}" type="datetimeFigureOut">
              <a:rPr lang="en-US" smtClean="0"/>
              <a:pPr/>
              <a:t>12/27/2017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EAEF5-6BE3-41D7-965C-F9B1A1AB9370}" type="slidenum">
              <a:rPr lang="en-US" smtClean="0"/>
              <a:pPr/>
              <a:t>‹#›</a:t>
            </a:fld>
            <a:endParaRPr lang="en-US"/>
          </a:p>
        </p:txBody>
      </p:sp>
    </p:spTree>
    <p:extLst>
      <p:ext uri="{BB962C8B-B14F-4D97-AF65-F5344CB8AC3E}">
        <p14:creationId xmlns:p14="http://schemas.microsoft.com/office/powerpoint/2010/main" xmlns="" val="2295972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5E4539-001C-4EDE-91E9-391FA55F932A}" type="datetimeFigureOut">
              <a:rPr lang="en-US" smtClean="0"/>
              <a:pPr/>
              <a:t>12/27/2017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EAEF5-6BE3-41D7-965C-F9B1A1AB9370}" type="slidenum">
              <a:rPr lang="en-US" smtClean="0"/>
              <a:pPr/>
              <a:t>‹#›</a:t>
            </a:fld>
            <a:endParaRPr lang="en-US"/>
          </a:p>
        </p:txBody>
      </p:sp>
    </p:spTree>
    <p:extLst>
      <p:ext uri="{BB962C8B-B14F-4D97-AF65-F5344CB8AC3E}">
        <p14:creationId xmlns:p14="http://schemas.microsoft.com/office/powerpoint/2010/main" xmlns="" val="434622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5E4539-001C-4EDE-91E9-391FA55F932A}" type="datetimeFigureOut">
              <a:rPr lang="en-US" smtClean="0"/>
              <a:pPr/>
              <a:t>12/27/2017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9EAEF5-6BE3-41D7-965C-F9B1A1AB9370}" type="slidenum">
              <a:rPr lang="en-US" smtClean="0"/>
              <a:pPr/>
              <a:t>‹#›</a:t>
            </a:fld>
            <a:endParaRPr lang="en-US"/>
          </a:p>
        </p:txBody>
      </p:sp>
    </p:spTree>
    <p:extLst>
      <p:ext uri="{BB962C8B-B14F-4D97-AF65-F5344CB8AC3E}">
        <p14:creationId xmlns:p14="http://schemas.microsoft.com/office/powerpoint/2010/main" xmlns="" val="1465346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467497" y="1365477"/>
            <a:ext cx="7288939" cy="4055610"/>
          </a:xfrm>
          <a:prstGeom prst="rect">
            <a:avLst/>
          </a:prstGeom>
        </p:spPr>
      </p:pic>
      <p:sp>
        <p:nvSpPr>
          <p:cNvPr id="3" name="Rectangle 2"/>
          <p:cNvSpPr/>
          <p:nvPr/>
        </p:nvSpPr>
        <p:spPr>
          <a:xfrm>
            <a:off x="435429" y="442146"/>
            <a:ext cx="5915092" cy="707886"/>
          </a:xfrm>
          <a:prstGeom prst="rect">
            <a:avLst/>
          </a:prstGeom>
        </p:spPr>
        <p:txBody>
          <a:bodyPr wrap="square">
            <a:spAutoFit/>
          </a:bodyPr>
          <a:lstStyle/>
          <a:p>
            <a:r>
              <a:rPr lang="en-US" sz="4000" dirty="0"/>
              <a:t>Chemical process </a:t>
            </a:r>
            <a:r>
              <a:rPr lang="en-US" sz="4000" dirty="0" smtClean="0"/>
              <a:t>industries</a:t>
            </a:r>
            <a:endParaRPr lang="en-US" sz="4000" dirty="0"/>
          </a:p>
        </p:txBody>
      </p:sp>
      <p:sp>
        <p:nvSpPr>
          <p:cNvPr id="4" name="Rectangle 3"/>
          <p:cNvSpPr/>
          <p:nvPr/>
        </p:nvSpPr>
        <p:spPr>
          <a:xfrm>
            <a:off x="8202243" y="349813"/>
            <a:ext cx="2091288" cy="646331"/>
          </a:xfrm>
          <a:prstGeom prst="rect">
            <a:avLst/>
          </a:prstGeom>
        </p:spPr>
        <p:txBody>
          <a:bodyPr wrap="square">
            <a:spAutoFit/>
          </a:bodyPr>
          <a:lstStyle/>
          <a:p>
            <a:r>
              <a:rPr lang="en-US" sz="3600"/>
              <a:t>lecture </a:t>
            </a:r>
            <a:r>
              <a:rPr lang="en-US" sz="3600" smtClean="0"/>
              <a:t>2 </a:t>
            </a:r>
            <a:endParaRPr lang="en-US" sz="3600" dirty="0"/>
          </a:p>
        </p:txBody>
      </p:sp>
      <p:sp>
        <p:nvSpPr>
          <p:cNvPr id="5" name="Rectangle 4"/>
          <p:cNvSpPr/>
          <p:nvPr/>
        </p:nvSpPr>
        <p:spPr>
          <a:xfrm>
            <a:off x="0" y="2214063"/>
            <a:ext cx="4206240" cy="1384995"/>
          </a:xfrm>
          <a:prstGeom prst="rect">
            <a:avLst/>
          </a:prstGeom>
        </p:spPr>
        <p:txBody>
          <a:bodyPr wrap="square">
            <a:spAutoFit/>
          </a:bodyPr>
          <a:lstStyle/>
          <a:p>
            <a:r>
              <a:rPr lang="en-US" sz="2800" b="1" i="1" dirty="0" smtClean="0">
                <a:latin typeface="Algerian" panose="04020705040A02060702" pitchFamily="82" charset="0"/>
              </a:rPr>
              <a:t>HNO3  production </a:t>
            </a:r>
          </a:p>
          <a:p>
            <a:r>
              <a:rPr lang="en-US" sz="2800" b="1" i="1" dirty="0" smtClean="0">
                <a:latin typeface="Algerian" panose="04020705040A02060702" pitchFamily="82" charset="0"/>
              </a:rPr>
              <a:t>          By</a:t>
            </a:r>
          </a:p>
          <a:p>
            <a:r>
              <a:rPr lang="en-US" sz="2800" b="1" i="1" dirty="0" smtClean="0">
                <a:latin typeface="Algerian" panose="04020705040A02060702" pitchFamily="82" charset="0"/>
              </a:rPr>
              <a:t>Dr.Intisar </a:t>
            </a:r>
            <a:r>
              <a:rPr lang="en-US" sz="2800" b="1" i="1" dirty="0" err="1" smtClean="0">
                <a:latin typeface="Algerian" panose="04020705040A02060702" pitchFamily="82" charset="0"/>
              </a:rPr>
              <a:t>Khalaf</a:t>
            </a:r>
            <a:endParaRPr lang="en-US" sz="2800" b="1" i="1" dirty="0">
              <a:latin typeface="Algerian" panose="04020705040A02060702" pitchFamily="82" charset="0"/>
            </a:endParaRPr>
          </a:p>
        </p:txBody>
      </p:sp>
    </p:spTree>
    <p:extLst>
      <p:ext uri="{BB962C8B-B14F-4D97-AF65-F5344CB8AC3E}">
        <p14:creationId xmlns:p14="http://schemas.microsoft.com/office/powerpoint/2010/main" xmlns="" val="1296076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155805"/>
          </a:xfrm>
          <a:prstGeom prst="rect">
            <a:avLst/>
          </a:prstGeom>
        </p:spPr>
        <p:txBody>
          <a:bodyPr wrap="square">
            <a:spAutoFit/>
          </a:bodyPr>
          <a:lstStyle/>
          <a:p>
            <a:pPr marL="285750" indent="-285750">
              <a:lnSpc>
                <a:spcPct val="150000"/>
              </a:lnSpc>
              <a:buFont typeface="Arial" panose="020B0604020202020204" pitchFamily="34" charset="0"/>
              <a:buChar char="•"/>
            </a:pPr>
            <a:endParaRPr lang="en-US" dirty="0" smtClean="0">
              <a:solidFill>
                <a:srgbClr val="000000"/>
              </a:solidFill>
              <a:latin typeface="Century Gothic" panose="020B0502020202020204" pitchFamily="34" charset="0"/>
            </a:endParaRPr>
          </a:p>
          <a:p>
            <a:pPr marL="285750" indent="-285750">
              <a:lnSpc>
                <a:spcPct val="150000"/>
              </a:lnSpc>
              <a:buFont typeface="Arial" panose="020B0604020202020204" pitchFamily="34" charset="0"/>
              <a:buChar char="•"/>
            </a:pPr>
            <a:endParaRPr lang="en-US" dirty="0">
              <a:solidFill>
                <a:srgbClr val="000000"/>
              </a:solidFill>
              <a:latin typeface="Century Gothic" panose="020B0502020202020204" pitchFamily="34" charset="0"/>
            </a:endParaRPr>
          </a:p>
          <a:p>
            <a:pPr marL="285750" indent="-285750">
              <a:lnSpc>
                <a:spcPct val="150000"/>
              </a:lnSpc>
              <a:buFont typeface="Arial" panose="020B0604020202020204" pitchFamily="34" charset="0"/>
              <a:buChar char="•"/>
            </a:pPr>
            <a:r>
              <a:rPr lang="en-US" dirty="0" smtClean="0">
                <a:solidFill>
                  <a:srgbClr val="000000"/>
                </a:solidFill>
                <a:latin typeface="Century Gothic" panose="020B0502020202020204" pitchFamily="34" charset="0"/>
              </a:rPr>
              <a:t>The </a:t>
            </a:r>
            <a:r>
              <a:rPr lang="en-US" dirty="0">
                <a:solidFill>
                  <a:srgbClr val="000000"/>
                </a:solidFill>
                <a:latin typeface="Century Gothic" panose="020B0502020202020204" pitchFamily="34" charset="0"/>
              </a:rPr>
              <a:t>metallic alloy catalyst is prepared into very fine threads of diameter 0.05mm which are woven into meshes with more than 1000stiches/cm</a:t>
            </a:r>
            <a:r>
              <a:rPr lang="en-US" sz="800" dirty="0">
                <a:solidFill>
                  <a:srgbClr val="000000"/>
                </a:solidFill>
                <a:latin typeface="Century Gothic" panose="020B0502020202020204" pitchFamily="34" charset="0"/>
              </a:rPr>
              <a:t>2</a:t>
            </a:r>
            <a:r>
              <a:rPr lang="en-US" dirty="0">
                <a:solidFill>
                  <a:srgbClr val="000000"/>
                </a:solidFill>
                <a:latin typeface="Century Gothic" panose="020B0502020202020204" pitchFamily="34" charset="0"/>
              </a:rPr>
              <a:t>. Two to four or even more of these meshes are placed on top of one another inside the reactors when these are put into operation. </a:t>
            </a:r>
          </a:p>
          <a:p>
            <a:pPr marL="285750" indent="-285750">
              <a:lnSpc>
                <a:spcPct val="150000"/>
              </a:lnSpc>
              <a:buFont typeface="Arial" panose="020B0604020202020204" pitchFamily="34" charset="0"/>
              <a:buChar char="•"/>
            </a:pPr>
            <a:r>
              <a:rPr lang="en-US" dirty="0">
                <a:solidFill>
                  <a:srgbClr val="000000"/>
                </a:solidFill>
                <a:latin typeface="Century Gothic" panose="020B0502020202020204" pitchFamily="34" charset="0"/>
              </a:rPr>
              <a:t>Catalyst threads are smooth, bright and less active at initial stage, as the time progresses they becomes dull and wrinkled whereupon their activity rises to the maximum</a:t>
            </a:r>
            <a:r>
              <a:rPr lang="en-US" dirty="0" smtClean="0">
                <a:solidFill>
                  <a:srgbClr val="000000"/>
                </a:solidFill>
                <a:latin typeface="Century Gothic" panose="020B0502020202020204" pitchFamily="34" charset="0"/>
              </a:rPr>
              <a:t>.</a:t>
            </a:r>
            <a:r>
              <a:rPr lang="en-US" dirty="0">
                <a:solidFill>
                  <a:srgbClr val="000000"/>
                </a:solidFill>
                <a:latin typeface="Century Gothic" panose="020B0502020202020204" pitchFamily="34" charset="0"/>
              </a:rPr>
              <a:t> Finally they become spongy with activity falling off.</a:t>
            </a:r>
            <a:r>
              <a:rPr lang="en-US" dirty="0" smtClean="0">
                <a:solidFill>
                  <a:srgbClr val="000000"/>
                </a:solidFill>
                <a:latin typeface="Century Gothic" panose="020B0502020202020204" pitchFamily="34" charset="0"/>
              </a:rPr>
              <a:t> </a:t>
            </a:r>
          </a:p>
          <a:p>
            <a:pPr marL="285750" indent="-285750">
              <a:lnSpc>
                <a:spcPct val="150000"/>
              </a:lnSpc>
              <a:buFont typeface="Arial" panose="020B0604020202020204" pitchFamily="34" charset="0"/>
              <a:buChar char="•"/>
            </a:pPr>
            <a:r>
              <a:rPr lang="en-US" dirty="0" smtClean="0">
                <a:solidFill>
                  <a:srgbClr val="000000"/>
                </a:solidFill>
                <a:latin typeface="Century Gothic" panose="020B0502020202020204" pitchFamily="34" charset="0"/>
              </a:rPr>
              <a:t>When </a:t>
            </a:r>
            <a:r>
              <a:rPr lang="en-US" dirty="0">
                <a:solidFill>
                  <a:srgbClr val="000000"/>
                </a:solidFill>
                <a:latin typeface="Century Gothic" panose="020B0502020202020204" pitchFamily="34" charset="0"/>
              </a:rPr>
              <a:t>it is in most active state, ammonia oxidation yields up to 98% of NO are obtained. </a:t>
            </a:r>
            <a:endParaRPr lang="en-US" dirty="0" smtClean="0">
              <a:solidFill>
                <a:srgbClr val="000000"/>
              </a:solidFill>
              <a:latin typeface="Century Gothic" panose="020B0502020202020204" pitchFamily="34" charset="0"/>
            </a:endParaRPr>
          </a:p>
          <a:p>
            <a:pPr>
              <a:lnSpc>
                <a:spcPct val="150000"/>
              </a:lnSpc>
            </a:pPr>
            <a:endParaRPr lang="en-US" dirty="0">
              <a:solidFill>
                <a:srgbClr val="000000"/>
              </a:solidFill>
              <a:latin typeface="Century Gothic" panose="020B0502020202020204" pitchFamily="34" charset="0"/>
            </a:endParaRPr>
          </a:p>
          <a:p>
            <a:pPr marL="285750" indent="-285750">
              <a:lnSpc>
                <a:spcPct val="150000"/>
              </a:lnSpc>
              <a:buFont typeface="Arial" panose="020B0604020202020204" pitchFamily="34" charset="0"/>
              <a:buChar char="•"/>
            </a:pPr>
            <a:r>
              <a:rPr lang="en-US" dirty="0" smtClean="0">
                <a:solidFill>
                  <a:srgbClr val="000000"/>
                </a:solidFill>
                <a:latin typeface="Century Gothic" panose="020B0502020202020204" pitchFamily="34" charset="0"/>
              </a:rPr>
              <a:t>Ammonia </a:t>
            </a:r>
            <a:r>
              <a:rPr lang="en-US" dirty="0">
                <a:solidFill>
                  <a:srgbClr val="000000"/>
                </a:solidFill>
                <a:latin typeface="Century Gothic" panose="020B0502020202020204" pitchFamily="34" charset="0"/>
              </a:rPr>
              <a:t>conversion efficiency is a function of </a:t>
            </a:r>
            <a:r>
              <a:rPr lang="en-US" b="1" u="sng" dirty="0">
                <a:solidFill>
                  <a:srgbClr val="000000"/>
                </a:solidFill>
                <a:latin typeface="Century Gothic" panose="020B0502020202020204" pitchFamily="34" charset="0"/>
              </a:rPr>
              <a:t>pressure and temperature</a:t>
            </a:r>
            <a:r>
              <a:rPr lang="en-US" dirty="0">
                <a:solidFill>
                  <a:srgbClr val="000000"/>
                </a:solidFill>
                <a:latin typeface="Century Gothic" panose="020B0502020202020204" pitchFamily="34" charset="0"/>
              </a:rPr>
              <a:t>. </a:t>
            </a:r>
            <a:endParaRPr lang="en-US" dirty="0" smtClean="0">
              <a:solidFill>
                <a:srgbClr val="000000"/>
              </a:solidFill>
              <a:latin typeface="Century Gothic" panose="020B0502020202020204" pitchFamily="34" charset="0"/>
            </a:endParaRPr>
          </a:p>
          <a:p>
            <a:pPr marL="285750" indent="-285750">
              <a:lnSpc>
                <a:spcPct val="150000"/>
              </a:lnSpc>
              <a:buFont typeface="Arial" panose="020B0604020202020204" pitchFamily="34" charset="0"/>
              <a:buChar char="•"/>
            </a:pPr>
            <a:r>
              <a:rPr lang="en-US" dirty="0" smtClean="0">
                <a:solidFill>
                  <a:srgbClr val="000000"/>
                </a:solidFill>
                <a:latin typeface="Century Gothic" panose="020B0502020202020204" pitchFamily="34" charset="0"/>
              </a:rPr>
              <a:t>As </a:t>
            </a:r>
            <a:r>
              <a:rPr lang="en-US" dirty="0">
                <a:solidFill>
                  <a:srgbClr val="000000"/>
                </a:solidFill>
                <a:latin typeface="Century Gothic" panose="020B0502020202020204" pitchFamily="34" charset="0"/>
              </a:rPr>
              <a:t>the pressure increases, higher temperatures are needed to obtain the high conversion efficiency. </a:t>
            </a:r>
          </a:p>
          <a:p>
            <a:pPr>
              <a:lnSpc>
                <a:spcPct val="150000"/>
              </a:lnSpc>
            </a:pPr>
            <a:endParaRPr lang="en-US" dirty="0" smtClean="0">
              <a:solidFill>
                <a:srgbClr val="000000"/>
              </a:solidFill>
              <a:latin typeface="Century Gothic" panose="020B0502020202020204" pitchFamily="34" charset="0"/>
            </a:endParaRPr>
          </a:p>
          <a:p>
            <a:pPr>
              <a:lnSpc>
                <a:spcPct val="150000"/>
              </a:lnSpc>
            </a:pPr>
            <a:endParaRPr lang="en-US" dirty="0">
              <a:solidFill>
                <a:srgbClr val="000000"/>
              </a:solidFill>
              <a:latin typeface="Century Gothic" panose="020B0502020202020204" pitchFamily="34" charset="0"/>
            </a:endParaRPr>
          </a:p>
          <a:p>
            <a:pPr>
              <a:lnSpc>
                <a:spcPct val="150000"/>
              </a:lnSpc>
            </a:pPr>
            <a:endParaRPr lang="en-US" dirty="0" smtClean="0">
              <a:solidFill>
                <a:srgbClr val="000000"/>
              </a:solidFill>
              <a:latin typeface="Century Gothic" panose="020B0502020202020204" pitchFamily="34" charset="0"/>
            </a:endParaRPr>
          </a:p>
          <a:p>
            <a:pPr>
              <a:lnSpc>
                <a:spcPct val="150000"/>
              </a:lnSpc>
            </a:pPr>
            <a:endParaRPr lang="en-US" dirty="0">
              <a:solidFill>
                <a:srgbClr val="000000"/>
              </a:solidFill>
              <a:latin typeface="Century Gothic" panose="020B0502020202020204" pitchFamily="34" charset="0"/>
            </a:endParaRPr>
          </a:p>
          <a:p>
            <a:pPr>
              <a:lnSpc>
                <a:spcPct val="150000"/>
              </a:lnSpc>
            </a:pPr>
            <a:endParaRPr lang="en-US" dirty="0"/>
          </a:p>
        </p:txBody>
      </p:sp>
    </p:spTree>
    <p:extLst>
      <p:ext uri="{BB962C8B-B14F-4D97-AF65-F5344CB8AC3E}">
        <p14:creationId xmlns:p14="http://schemas.microsoft.com/office/powerpoint/2010/main" xmlns="" val="3914738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1986313"/>
          </a:xfrm>
          <a:prstGeom prst="rect">
            <a:avLst/>
          </a:prstGeom>
        </p:spPr>
        <p:txBody>
          <a:bodyPr wrap="square">
            <a:spAutoFit/>
          </a:bodyPr>
          <a:lstStyle/>
          <a:p>
            <a:endParaRPr lang="en-US" dirty="0">
              <a:solidFill>
                <a:srgbClr val="000000"/>
              </a:solidFill>
              <a:latin typeface="Century Gothic" panose="020B0502020202020204" pitchFamily="34" charset="0"/>
            </a:endParaRPr>
          </a:p>
          <a:p>
            <a:pPr>
              <a:lnSpc>
                <a:spcPct val="150000"/>
              </a:lnSpc>
            </a:pPr>
            <a:r>
              <a:rPr lang="en-US" b="0" i="0" u="none" strike="noStrike" baseline="0" dirty="0" smtClean="0">
                <a:solidFill>
                  <a:srgbClr val="000000"/>
                </a:solidFill>
                <a:latin typeface="Century Gothic" panose="020B0502020202020204" pitchFamily="34" charset="0"/>
              </a:rPr>
              <a:t>An increased flow rate and the presence of several layers of the catalyst help to minimize undesirable side reactions. However, high flow rates increase the catalyst loss which leads to search for non-platinum catalysts for ammonia oxidation. The most prospective non-platinum catalysts are based on oxides of Co, Fe or Cr. </a:t>
            </a:r>
            <a:endParaRPr lang="en-US" dirty="0"/>
          </a:p>
        </p:txBody>
      </p:sp>
      <p:sp>
        <p:nvSpPr>
          <p:cNvPr id="3" name="Rectangle 2"/>
          <p:cNvSpPr/>
          <p:nvPr/>
        </p:nvSpPr>
        <p:spPr>
          <a:xfrm>
            <a:off x="-39190" y="2554184"/>
            <a:ext cx="12231189" cy="3693319"/>
          </a:xfrm>
          <a:prstGeom prst="rect">
            <a:avLst/>
          </a:prstGeom>
        </p:spPr>
        <p:txBody>
          <a:bodyPr wrap="square">
            <a:spAutoFit/>
          </a:bodyPr>
          <a:lstStyle/>
          <a:p>
            <a:r>
              <a:rPr lang="en-US" b="1" i="0" u="none" strike="noStrike" baseline="0" dirty="0" smtClean="0">
                <a:solidFill>
                  <a:srgbClr val="000000"/>
                </a:solidFill>
                <a:latin typeface="Century Gothic" panose="020B0502020202020204" pitchFamily="34" charset="0"/>
              </a:rPr>
              <a:t>Catalyst poison </a:t>
            </a:r>
            <a:endParaRPr lang="en-US" b="0" i="0" u="none" strike="noStrike" baseline="0" dirty="0" smtClean="0">
              <a:solidFill>
                <a:srgbClr val="000000"/>
              </a:solidFill>
              <a:latin typeface="Century Gothic" panose="020B0502020202020204" pitchFamily="34" charset="0"/>
            </a:endParaRPr>
          </a:p>
          <a:p>
            <a:pPr marL="285750" indent="-285750">
              <a:lnSpc>
                <a:spcPct val="150000"/>
              </a:lnSpc>
              <a:buFont typeface="Arial" panose="020B0604020202020204" pitchFamily="34" charset="0"/>
              <a:buChar char="•"/>
            </a:pPr>
            <a:r>
              <a:rPr lang="en-US" b="1" i="0" u="sng" strike="noStrike" baseline="0" dirty="0" smtClean="0">
                <a:solidFill>
                  <a:schemeClr val="accent4">
                    <a:lumMod val="50000"/>
                  </a:schemeClr>
                </a:solidFill>
                <a:latin typeface="Century Gothic" panose="020B0502020202020204" pitchFamily="34" charset="0"/>
              </a:rPr>
              <a:t>Sulfates, H</a:t>
            </a:r>
            <a:r>
              <a:rPr lang="en-US" sz="800" b="1" i="0" u="sng" strike="noStrike" baseline="0" dirty="0" smtClean="0">
                <a:solidFill>
                  <a:schemeClr val="accent4">
                    <a:lumMod val="50000"/>
                  </a:schemeClr>
                </a:solidFill>
                <a:latin typeface="Century Gothic" panose="020B0502020202020204" pitchFamily="34" charset="0"/>
              </a:rPr>
              <a:t>2</a:t>
            </a:r>
            <a:r>
              <a:rPr lang="en-US" b="1" i="0" u="sng" strike="noStrike" baseline="0" dirty="0" smtClean="0">
                <a:solidFill>
                  <a:schemeClr val="accent4">
                    <a:lumMod val="50000"/>
                  </a:schemeClr>
                </a:solidFill>
                <a:latin typeface="Century Gothic" panose="020B0502020202020204" pitchFamily="34" charset="0"/>
              </a:rPr>
              <a:t>S, chlorides, Arsenic and its oxide, Si, P, </a:t>
            </a:r>
            <a:r>
              <a:rPr lang="en-US" b="1" i="0" u="sng" strike="noStrike" baseline="0" dirty="0" err="1" smtClean="0">
                <a:solidFill>
                  <a:schemeClr val="accent4">
                    <a:lumMod val="50000"/>
                  </a:schemeClr>
                </a:solidFill>
                <a:latin typeface="Century Gothic" panose="020B0502020202020204" pitchFamily="34" charset="0"/>
              </a:rPr>
              <a:t>Pb</a:t>
            </a:r>
            <a:r>
              <a:rPr lang="en-US" b="1" i="0" u="sng" strike="noStrike" baseline="0" dirty="0" smtClean="0">
                <a:solidFill>
                  <a:schemeClr val="accent4">
                    <a:lumMod val="50000"/>
                  </a:schemeClr>
                </a:solidFill>
                <a:latin typeface="Century Gothic" panose="020B0502020202020204" pitchFamily="34" charset="0"/>
              </a:rPr>
              <a:t>, Sn and Bi </a:t>
            </a:r>
            <a:r>
              <a:rPr lang="en-US" b="0" i="0" u="none" strike="noStrike" baseline="0" dirty="0" smtClean="0">
                <a:solidFill>
                  <a:schemeClr val="accent4">
                    <a:lumMod val="50000"/>
                  </a:schemeClr>
                </a:solidFill>
                <a:latin typeface="Century Gothic" panose="020B0502020202020204" pitchFamily="34" charset="0"/>
              </a:rPr>
              <a:t>are permanently poisoning the catalyst. These elements lead to the formation of inactive compounds in the wires resulting in decreasing of the catalytic activity.</a:t>
            </a:r>
          </a:p>
          <a:p>
            <a:pPr>
              <a:lnSpc>
                <a:spcPct val="150000"/>
              </a:lnSpc>
            </a:pPr>
            <a:endParaRPr lang="en-US" dirty="0">
              <a:solidFill>
                <a:schemeClr val="accent4">
                  <a:lumMod val="50000"/>
                </a:schemeClr>
              </a:solidFill>
              <a:latin typeface="Century Gothic" panose="020B0502020202020204" pitchFamily="34" charset="0"/>
            </a:endParaRPr>
          </a:p>
          <a:p>
            <a:pPr marL="285750" indent="-285750">
              <a:lnSpc>
                <a:spcPct val="150000"/>
              </a:lnSpc>
              <a:buFont typeface="Arial" panose="020B0604020202020204" pitchFamily="34" charset="0"/>
              <a:buChar char="•"/>
            </a:pPr>
            <a:r>
              <a:rPr lang="en-US" b="0" i="0" u="none" strike="noStrike" baseline="0" dirty="0" smtClean="0">
                <a:solidFill>
                  <a:schemeClr val="accent4">
                    <a:lumMod val="50000"/>
                  </a:schemeClr>
                </a:solidFill>
                <a:latin typeface="Century Gothic" panose="020B0502020202020204" pitchFamily="34" charset="0"/>
              </a:rPr>
              <a:t> Traces of </a:t>
            </a:r>
            <a:r>
              <a:rPr lang="en-US" b="1" i="0" u="sng" strike="noStrike" baseline="0" dirty="0" smtClean="0">
                <a:solidFill>
                  <a:schemeClr val="accent4">
                    <a:lumMod val="50000"/>
                  </a:schemeClr>
                </a:solidFill>
                <a:latin typeface="Century Gothic" panose="020B0502020202020204" pitchFamily="34" charset="0"/>
              </a:rPr>
              <a:t>acetylene, ethylene, Cr, Ni and Fe </a:t>
            </a:r>
            <a:r>
              <a:rPr lang="en-US" b="0" i="0" u="none" strike="noStrike" baseline="0" dirty="0" smtClean="0">
                <a:solidFill>
                  <a:schemeClr val="accent4">
                    <a:lumMod val="50000"/>
                  </a:schemeClr>
                </a:solidFill>
                <a:latin typeface="Century Gothic" panose="020B0502020202020204" pitchFamily="34" charset="0"/>
              </a:rPr>
              <a:t>temporarily reduce the conversion efficiency which can be restored by treatment with </a:t>
            </a:r>
            <a:r>
              <a:rPr lang="en-US" b="0" i="0" u="none" strike="noStrike" baseline="0" dirty="0" err="1" smtClean="0">
                <a:solidFill>
                  <a:schemeClr val="accent4">
                    <a:lumMod val="50000"/>
                  </a:schemeClr>
                </a:solidFill>
                <a:latin typeface="Century Gothic" panose="020B0502020202020204" pitchFamily="34" charset="0"/>
              </a:rPr>
              <a:t>HCl</a:t>
            </a:r>
            <a:r>
              <a:rPr lang="en-US" b="0" i="0" u="none" strike="noStrike" baseline="0" dirty="0" smtClean="0">
                <a:solidFill>
                  <a:schemeClr val="accent4">
                    <a:lumMod val="50000"/>
                  </a:schemeClr>
                </a:solidFill>
                <a:latin typeface="Century Gothic" panose="020B0502020202020204" pitchFamily="34" charset="0"/>
              </a:rPr>
              <a:t>. There so air should be freed from all above impurities along with suspended particles of lubricants, fats, fine dust and abrasive powder. Also, suspension of Fe</a:t>
            </a:r>
            <a:r>
              <a:rPr lang="en-US" sz="800" b="0" i="0" u="none" strike="noStrike" baseline="0" dirty="0" smtClean="0">
                <a:solidFill>
                  <a:schemeClr val="accent4">
                    <a:lumMod val="50000"/>
                  </a:schemeClr>
                </a:solidFill>
                <a:latin typeface="Century Gothic" panose="020B0502020202020204" pitchFamily="34" charset="0"/>
              </a:rPr>
              <a:t>2</a:t>
            </a:r>
            <a:r>
              <a:rPr lang="en-US" b="0" i="0" u="none" strike="noStrike" baseline="0" dirty="0" smtClean="0">
                <a:solidFill>
                  <a:schemeClr val="accent4">
                    <a:lumMod val="50000"/>
                  </a:schemeClr>
                </a:solidFill>
                <a:latin typeface="Century Gothic" panose="020B0502020202020204" pitchFamily="34" charset="0"/>
              </a:rPr>
              <a:t>O</a:t>
            </a:r>
            <a:r>
              <a:rPr lang="en-US" sz="800" b="0" i="0" u="none" strike="noStrike" baseline="0" dirty="0" smtClean="0">
                <a:solidFill>
                  <a:schemeClr val="accent4">
                    <a:lumMod val="50000"/>
                  </a:schemeClr>
                </a:solidFill>
                <a:latin typeface="Century Gothic" panose="020B0502020202020204" pitchFamily="34" charset="0"/>
              </a:rPr>
              <a:t>3 </a:t>
            </a:r>
            <a:r>
              <a:rPr lang="en-US" b="0" i="0" u="none" strike="noStrike" baseline="0" dirty="0" smtClean="0">
                <a:solidFill>
                  <a:schemeClr val="accent4">
                    <a:lumMod val="50000"/>
                  </a:schemeClr>
                </a:solidFill>
                <a:latin typeface="Century Gothic" panose="020B0502020202020204" pitchFamily="34" charset="0"/>
              </a:rPr>
              <a:t>from ammonia is removed. For that efficient filtration system along with magnetic separators are provided. </a:t>
            </a:r>
            <a:endParaRPr lang="en-US" dirty="0">
              <a:solidFill>
                <a:schemeClr val="accent4">
                  <a:lumMod val="50000"/>
                </a:schemeClr>
              </a:solidFill>
            </a:endParaRPr>
          </a:p>
        </p:txBody>
      </p:sp>
    </p:spTree>
    <p:extLst>
      <p:ext uri="{BB962C8B-B14F-4D97-AF65-F5344CB8AC3E}">
        <p14:creationId xmlns:p14="http://schemas.microsoft.com/office/powerpoint/2010/main" xmlns="" val="433157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6744"/>
            <a:ext cx="12192000" cy="3416320"/>
          </a:xfrm>
          <a:prstGeom prst="rect">
            <a:avLst/>
          </a:prstGeom>
        </p:spPr>
        <p:txBody>
          <a:bodyPr wrap="square">
            <a:spAutoFit/>
          </a:bodyPr>
          <a:lstStyle/>
          <a:p>
            <a:r>
              <a:rPr lang="en-US" b="1" i="0" u="none" strike="noStrike" baseline="0" dirty="0" smtClean="0">
                <a:solidFill>
                  <a:srgbClr val="000000"/>
                </a:solidFill>
                <a:latin typeface="Century Gothic" panose="020B0502020202020204" pitchFamily="34" charset="0"/>
              </a:rPr>
              <a:t>PROPERTIES </a:t>
            </a:r>
            <a:endParaRPr lang="en-US" b="0" i="0" u="none" strike="noStrike" baseline="0" dirty="0" smtClean="0">
              <a:solidFill>
                <a:srgbClr val="000000"/>
              </a:solidFill>
              <a:latin typeface="Century Gothic" panose="020B0502020202020204" pitchFamily="34" charset="0"/>
            </a:endParaRPr>
          </a:p>
          <a:p>
            <a:r>
              <a:rPr lang="en-US" b="1" i="0" u="none" strike="noStrike" baseline="0" dirty="0" smtClean="0">
                <a:solidFill>
                  <a:srgbClr val="000000"/>
                </a:solidFill>
                <a:latin typeface="Century Gothic" panose="020B0502020202020204" pitchFamily="34" charset="0"/>
              </a:rPr>
              <a:t>Physical Properties </a:t>
            </a:r>
            <a:endParaRPr lang="en-US" b="0" i="0" u="none" strike="noStrike" baseline="0" dirty="0" smtClean="0">
              <a:solidFill>
                <a:srgbClr val="000000"/>
              </a:solidFill>
              <a:latin typeface="Century Gothic" panose="020B0502020202020204" pitchFamily="34" charset="0"/>
            </a:endParaRPr>
          </a:p>
          <a:p>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Molecular formula : HNO</a:t>
            </a:r>
            <a:r>
              <a:rPr lang="en-US" sz="800" b="0" i="0" u="none" strike="noStrike" baseline="0" dirty="0" smtClean="0">
                <a:solidFill>
                  <a:srgbClr val="000000"/>
                </a:solidFill>
                <a:latin typeface="Century Gothic" panose="020B0502020202020204" pitchFamily="34" charset="0"/>
              </a:rPr>
              <a:t>3 </a:t>
            </a:r>
          </a:p>
          <a:p>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Molecular weight : 63.013gm/mole </a:t>
            </a:r>
          </a:p>
          <a:p>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Appearance : </a:t>
            </a:r>
            <a:r>
              <a:rPr lang="en-US" b="0" i="0" u="none" strike="noStrike" baseline="0" dirty="0" err="1" smtClean="0">
                <a:solidFill>
                  <a:srgbClr val="000000"/>
                </a:solidFill>
                <a:latin typeface="Century Gothic" panose="020B0502020202020204" pitchFamily="34" charset="0"/>
              </a:rPr>
              <a:t>Colourless</a:t>
            </a:r>
            <a:r>
              <a:rPr lang="en-US" b="0" i="0" u="none" strike="noStrike" baseline="0" dirty="0" smtClean="0">
                <a:solidFill>
                  <a:srgbClr val="000000"/>
                </a:solidFill>
                <a:latin typeface="Century Gothic" panose="020B0502020202020204" pitchFamily="34" charset="0"/>
              </a:rPr>
              <a:t> liquid </a:t>
            </a:r>
          </a:p>
          <a:p>
            <a:r>
              <a:rPr lang="en-US" b="0" i="0" u="none" strike="noStrike" baseline="0" dirty="0" smtClean="0">
                <a:solidFill>
                  <a:srgbClr val="000000"/>
                </a:solidFill>
                <a:latin typeface="Wingdings" panose="05000000000000000000" pitchFamily="2" charset="2"/>
              </a:rPr>
              <a:t> </a:t>
            </a:r>
            <a:r>
              <a:rPr lang="en-US" b="0" i="0" u="none" strike="noStrike" baseline="0" dirty="0" err="1" smtClean="0">
                <a:solidFill>
                  <a:srgbClr val="000000"/>
                </a:solidFill>
                <a:latin typeface="Century Gothic" panose="020B0502020202020204" pitchFamily="34" charset="0"/>
              </a:rPr>
              <a:t>Odour</a:t>
            </a:r>
            <a:r>
              <a:rPr lang="en-US" b="0" i="0" u="none" strike="noStrike" baseline="0" dirty="0" smtClean="0">
                <a:solidFill>
                  <a:srgbClr val="000000"/>
                </a:solidFill>
                <a:latin typeface="Century Gothic" panose="020B0502020202020204" pitchFamily="34" charset="0"/>
              </a:rPr>
              <a:t> : Pungent </a:t>
            </a:r>
          </a:p>
          <a:p>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Boiling point : 121</a:t>
            </a:r>
            <a:r>
              <a:rPr lang="en-US" sz="1600" dirty="0">
                <a:solidFill>
                  <a:srgbClr val="000000"/>
                </a:solidFill>
                <a:latin typeface="Century Gothic" panose="020B0502020202020204" pitchFamily="34" charset="0"/>
              </a:rPr>
              <a:t>º</a:t>
            </a:r>
            <a:r>
              <a:rPr lang="en-US" b="0" i="0" u="none" strike="noStrike" baseline="0" dirty="0" smtClean="0">
                <a:solidFill>
                  <a:srgbClr val="000000"/>
                </a:solidFill>
                <a:latin typeface="Century Gothic" panose="020B0502020202020204" pitchFamily="34" charset="0"/>
              </a:rPr>
              <a:t>C (68% HNO</a:t>
            </a:r>
            <a:r>
              <a:rPr lang="en-US" sz="800" b="0" i="0" u="none" strike="noStrike" baseline="0" dirty="0" smtClean="0">
                <a:solidFill>
                  <a:srgbClr val="000000"/>
                </a:solidFill>
                <a:latin typeface="Century Gothic" panose="020B0502020202020204" pitchFamily="34" charset="0"/>
              </a:rPr>
              <a:t>3 </a:t>
            </a:r>
            <a:r>
              <a:rPr lang="en-US" b="0" i="0" u="none" strike="noStrike" baseline="0" dirty="0" smtClean="0">
                <a:solidFill>
                  <a:srgbClr val="000000"/>
                </a:solidFill>
                <a:latin typeface="Century Gothic" panose="020B0502020202020204" pitchFamily="34" charset="0"/>
              </a:rPr>
              <a:t>solution) </a:t>
            </a:r>
          </a:p>
          <a:p>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Melting point : -42</a:t>
            </a:r>
            <a:r>
              <a:rPr lang="en-US" sz="1600" dirty="0" smtClean="0">
                <a:solidFill>
                  <a:srgbClr val="000000"/>
                </a:solidFill>
                <a:latin typeface="Century Gothic" panose="020B0502020202020204" pitchFamily="34" charset="0"/>
              </a:rPr>
              <a:t>º</a:t>
            </a:r>
            <a:r>
              <a:rPr lang="en-US" b="0" i="0" u="none" strike="noStrike" baseline="0" dirty="0" smtClean="0">
                <a:solidFill>
                  <a:srgbClr val="000000"/>
                </a:solidFill>
                <a:latin typeface="Century Gothic" panose="020B0502020202020204" pitchFamily="34" charset="0"/>
              </a:rPr>
              <a:t>C </a:t>
            </a:r>
          </a:p>
          <a:p>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Density : 1.5129gm/mL (liquid) </a:t>
            </a:r>
          </a:p>
          <a:p>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Solubility : Miscible with water in all proportions </a:t>
            </a:r>
          </a:p>
          <a:p>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The impure nitric acid is yellow due to dissolved oxides of nitrogen, mainly NO</a:t>
            </a:r>
            <a:r>
              <a:rPr lang="en-US" sz="800" b="0" i="0" u="none" strike="noStrike" baseline="0" dirty="0" smtClean="0">
                <a:solidFill>
                  <a:srgbClr val="000000"/>
                </a:solidFill>
                <a:latin typeface="Century Gothic" panose="020B0502020202020204" pitchFamily="34" charset="0"/>
              </a:rPr>
              <a:t>2</a:t>
            </a:r>
            <a:r>
              <a:rPr lang="en-US" b="0" i="0" u="none" strike="noStrike" baseline="0" dirty="0" smtClean="0">
                <a:solidFill>
                  <a:srgbClr val="000000"/>
                </a:solidFill>
                <a:latin typeface="Century Gothic" panose="020B0502020202020204" pitchFamily="34" charset="0"/>
              </a:rPr>
              <a:t>. </a:t>
            </a:r>
          </a:p>
          <a:p>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It has a corrosive action on skin and causes painful blisters. </a:t>
            </a:r>
          </a:p>
        </p:txBody>
      </p:sp>
      <p:sp>
        <p:nvSpPr>
          <p:cNvPr id="3" name="Rectangle 2"/>
          <p:cNvSpPr/>
          <p:nvPr/>
        </p:nvSpPr>
        <p:spPr>
          <a:xfrm>
            <a:off x="0" y="4009520"/>
            <a:ext cx="12030891" cy="2031325"/>
          </a:xfrm>
          <a:prstGeom prst="rect">
            <a:avLst/>
          </a:prstGeom>
        </p:spPr>
        <p:txBody>
          <a:bodyPr wrap="square">
            <a:spAutoFit/>
          </a:bodyPr>
          <a:lstStyle/>
          <a:p>
            <a:r>
              <a:rPr lang="en-US" b="1" i="0" u="none" strike="noStrike" baseline="0" dirty="0" smtClean="0">
                <a:solidFill>
                  <a:srgbClr val="000000"/>
                </a:solidFill>
                <a:latin typeface="Century Gothic" panose="020B0502020202020204" pitchFamily="34" charset="0"/>
              </a:rPr>
              <a:t>Chemical Properties </a:t>
            </a:r>
            <a:endParaRPr lang="en-US" b="0" i="0" u="none" strike="noStrike" baseline="0" dirty="0" smtClean="0">
              <a:solidFill>
                <a:srgbClr val="000000"/>
              </a:solidFill>
              <a:latin typeface="Century Gothic" panose="020B0502020202020204" pitchFamily="34" charset="0"/>
            </a:endParaRPr>
          </a:p>
          <a:p>
            <a:r>
              <a:rPr lang="en-US" b="0" i="0" u="none" strike="noStrike" baseline="0" dirty="0" smtClean="0">
                <a:solidFill>
                  <a:srgbClr val="000000"/>
                </a:solidFill>
                <a:latin typeface="Wingdings" panose="05000000000000000000" pitchFamily="2" charset="2"/>
              </a:rPr>
              <a:t> </a:t>
            </a:r>
            <a:r>
              <a:rPr lang="en-US" b="1" i="0" u="none" strike="noStrike" baseline="0" dirty="0" smtClean="0">
                <a:solidFill>
                  <a:srgbClr val="000000"/>
                </a:solidFill>
                <a:latin typeface="Century Gothic" panose="020B0502020202020204" pitchFamily="34" charset="0"/>
              </a:rPr>
              <a:t>Acidic properties: </a:t>
            </a:r>
            <a:r>
              <a:rPr lang="en-US" b="0" i="0" u="none" strike="noStrike" baseline="0" dirty="0" smtClean="0">
                <a:solidFill>
                  <a:srgbClr val="000000"/>
                </a:solidFill>
                <a:latin typeface="Century Gothic" panose="020B0502020202020204" pitchFamily="34" charset="0"/>
              </a:rPr>
              <a:t>It is a strong monobasic acid and ionization in aqueous solution. </a:t>
            </a:r>
          </a:p>
          <a:p>
            <a:r>
              <a:rPr lang="en-US" b="0" i="0" u="none" strike="noStrike" baseline="0" dirty="0" smtClean="0">
                <a:solidFill>
                  <a:srgbClr val="000000"/>
                </a:solidFill>
                <a:latin typeface="Wingdings" panose="05000000000000000000" pitchFamily="2" charset="2"/>
              </a:rPr>
              <a:t> </a:t>
            </a:r>
            <a:r>
              <a:rPr lang="en-US" b="1" i="0" u="none" strike="noStrike" baseline="0" dirty="0" smtClean="0">
                <a:solidFill>
                  <a:srgbClr val="000000"/>
                </a:solidFill>
                <a:latin typeface="Century Gothic" panose="020B0502020202020204" pitchFamily="34" charset="0"/>
              </a:rPr>
              <a:t>Oxidizing properties: </a:t>
            </a:r>
            <a:r>
              <a:rPr lang="en-US" b="0" i="0" u="none" strike="noStrike" baseline="0" dirty="0" smtClean="0">
                <a:solidFill>
                  <a:srgbClr val="000000"/>
                </a:solidFill>
                <a:latin typeface="Century Gothic" panose="020B0502020202020204" pitchFamily="34" charset="0"/>
              </a:rPr>
              <a:t>It acts as a powerful oxidizing agent, due to the formation of nascent oxygen. </a:t>
            </a:r>
          </a:p>
          <a:p>
            <a:r>
              <a:rPr lang="en-US" b="0" i="0" u="none" strike="noStrike" baseline="0" dirty="0" smtClean="0">
                <a:solidFill>
                  <a:srgbClr val="000000"/>
                </a:solidFill>
                <a:latin typeface="Wingdings" panose="05000000000000000000" pitchFamily="2" charset="2"/>
              </a:rPr>
              <a:t> </a:t>
            </a:r>
            <a:r>
              <a:rPr lang="en-US" b="1" i="0" u="none" strike="noStrike" baseline="0" dirty="0" smtClean="0">
                <a:solidFill>
                  <a:srgbClr val="000000"/>
                </a:solidFill>
                <a:latin typeface="Century Gothic" panose="020B0502020202020204" pitchFamily="34" charset="0"/>
              </a:rPr>
              <a:t>Action on metals: </a:t>
            </a:r>
            <a:r>
              <a:rPr lang="en-US" b="0" i="0" u="none" strike="noStrike" baseline="0" dirty="0" smtClean="0">
                <a:solidFill>
                  <a:srgbClr val="000000"/>
                </a:solidFill>
                <a:latin typeface="Century Gothic" panose="020B0502020202020204" pitchFamily="34" charset="0"/>
              </a:rPr>
              <a:t>It reacts with almost all the metals, except noble metals, like Pt and Au. The metals are oxidized to their corresponding positive metal ions while HNO</a:t>
            </a:r>
            <a:r>
              <a:rPr lang="en-US" sz="800" b="0" i="0" u="none" strike="noStrike" baseline="0" dirty="0" smtClean="0">
                <a:solidFill>
                  <a:srgbClr val="000000"/>
                </a:solidFill>
                <a:latin typeface="Century Gothic" panose="020B0502020202020204" pitchFamily="34" charset="0"/>
              </a:rPr>
              <a:t>3 </a:t>
            </a:r>
            <a:r>
              <a:rPr lang="en-US" b="0" i="0" u="none" strike="noStrike" baseline="0" dirty="0" smtClean="0">
                <a:solidFill>
                  <a:srgbClr val="000000"/>
                </a:solidFill>
                <a:latin typeface="Century Gothic" panose="020B0502020202020204" pitchFamily="34" charset="0"/>
              </a:rPr>
              <a:t>is reduced to NO, NO</a:t>
            </a:r>
            <a:r>
              <a:rPr lang="en-US" sz="800" b="0" i="0" u="none" strike="noStrike" baseline="0" dirty="0" smtClean="0">
                <a:solidFill>
                  <a:srgbClr val="000000"/>
                </a:solidFill>
                <a:latin typeface="Century Gothic" panose="020B0502020202020204" pitchFamily="34" charset="0"/>
              </a:rPr>
              <a:t>2</a:t>
            </a:r>
            <a:r>
              <a:rPr lang="en-US" b="0" i="0" u="none" strike="noStrike" baseline="0" dirty="0" smtClean="0">
                <a:solidFill>
                  <a:srgbClr val="000000"/>
                </a:solidFill>
                <a:latin typeface="Century Gothic" panose="020B0502020202020204" pitchFamily="34" charset="0"/>
              </a:rPr>
              <a:t>. N</a:t>
            </a:r>
            <a:r>
              <a:rPr lang="en-US" sz="800" b="0" i="0" u="none" strike="noStrike" baseline="0" dirty="0" smtClean="0">
                <a:solidFill>
                  <a:srgbClr val="000000"/>
                </a:solidFill>
                <a:latin typeface="Century Gothic" panose="020B0502020202020204" pitchFamily="34" charset="0"/>
              </a:rPr>
              <a:t>2</a:t>
            </a:r>
            <a:r>
              <a:rPr lang="en-US" b="0" i="0" u="none" strike="noStrike" baseline="0" dirty="0" smtClean="0">
                <a:solidFill>
                  <a:srgbClr val="000000"/>
                </a:solidFill>
                <a:latin typeface="Century Gothic" panose="020B0502020202020204" pitchFamily="34" charset="0"/>
              </a:rPr>
              <a:t>O, NH</a:t>
            </a:r>
            <a:r>
              <a:rPr lang="en-US" sz="800" b="0" i="0" u="none" strike="noStrike" baseline="0" dirty="0" smtClean="0">
                <a:solidFill>
                  <a:srgbClr val="000000"/>
                </a:solidFill>
                <a:latin typeface="Century Gothic" panose="020B0502020202020204" pitchFamily="34" charset="0"/>
              </a:rPr>
              <a:t>2</a:t>
            </a:r>
            <a:r>
              <a:rPr lang="en-US" b="0" i="0" u="none" strike="noStrike" baseline="0" dirty="0" smtClean="0">
                <a:solidFill>
                  <a:srgbClr val="000000"/>
                </a:solidFill>
                <a:latin typeface="Century Gothic" panose="020B0502020202020204" pitchFamily="34" charset="0"/>
              </a:rPr>
              <a:t>OH or NH</a:t>
            </a:r>
            <a:r>
              <a:rPr lang="en-US" sz="800" b="0" i="0" u="none" strike="noStrike" baseline="0" dirty="0" smtClean="0">
                <a:solidFill>
                  <a:srgbClr val="000000"/>
                </a:solidFill>
                <a:latin typeface="Century Gothic" panose="020B0502020202020204" pitchFamily="34" charset="0"/>
              </a:rPr>
              <a:t>3</a:t>
            </a:r>
            <a:r>
              <a:rPr lang="en-US" b="0" i="0" u="none" strike="noStrike" baseline="0" dirty="0" smtClean="0">
                <a:solidFill>
                  <a:srgbClr val="000000"/>
                </a:solidFill>
                <a:latin typeface="Century Gothic" panose="020B0502020202020204" pitchFamily="34" charset="0"/>
              </a:rPr>
              <a:t>, depending upon the conditions such as temperature, nature of metal and concentration of the acid. </a:t>
            </a:r>
          </a:p>
          <a:p>
            <a:endParaRPr lang="en-US" b="0" i="0" u="none" strike="noStrike" baseline="0" dirty="0" smtClean="0">
              <a:solidFill>
                <a:srgbClr val="000000"/>
              </a:solidFill>
              <a:latin typeface="Century Gothic" panose="020B0502020202020204" pitchFamily="34" charset="0"/>
            </a:endParaRPr>
          </a:p>
        </p:txBody>
      </p:sp>
      <p:sp>
        <p:nvSpPr>
          <p:cNvPr id="4" name="Rectangle 3"/>
          <p:cNvSpPr/>
          <p:nvPr/>
        </p:nvSpPr>
        <p:spPr>
          <a:xfrm>
            <a:off x="0" y="5903304"/>
            <a:ext cx="12192000" cy="369332"/>
          </a:xfrm>
          <a:prstGeom prst="rect">
            <a:avLst/>
          </a:prstGeom>
        </p:spPr>
        <p:txBody>
          <a:bodyPr wrap="square">
            <a:spAutoFit/>
          </a:bodyPr>
          <a:lstStyle/>
          <a:p>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Nitric acid has ability to separate gold and silver. </a:t>
            </a:r>
          </a:p>
        </p:txBody>
      </p:sp>
    </p:spTree>
    <p:extLst>
      <p:ext uri="{BB962C8B-B14F-4D97-AF65-F5344CB8AC3E}">
        <p14:creationId xmlns:p14="http://schemas.microsoft.com/office/powerpoint/2010/main" xmlns="" val="1793899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28343"/>
            <a:ext cx="12192000" cy="4611327"/>
          </a:xfrm>
          <a:prstGeom prst="rect">
            <a:avLst/>
          </a:prstGeom>
        </p:spPr>
        <p:txBody>
          <a:bodyPr wrap="square">
            <a:spAutoFit/>
          </a:bodyPr>
          <a:lstStyle/>
          <a:p>
            <a:pPr>
              <a:lnSpc>
                <a:spcPct val="150000"/>
              </a:lnSpc>
            </a:pPr>
            <a:r>
              <a:rPr lang="en-US" b="1" i="0" u="none" strike="noStrike" baseline="0" dirty="0" smtClean="0">
                <a:solidFill>
                  <a:srgbClr val="000000"/>
                </a:solidFill>
                <a:latin typeface="Century Gothic" panose="020B0502020202020204" pitchFamily="34" charset="0"/>
              </a:rPr>
              <a:t>USES </a:t>
            </a:r>
            <a:endParaRPr lang="en-US" b="0" i="0" u="none" strike="noStrike" baseline="0" dirty="0" smtClean="0">
              <a:solidFill>
                <a:srgbClr val="000000"/>
              </a:solidFill>
              <a:latin typeface="Century Gothic" panose="020B0502020202020204" pitchFamily="34" charset="0"/>
            </a:endParaRP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As a starting material in the manufacture of nitrogen fertilizers such as ammonium nitrate, ammonium phosphate and </a:t>
            </a:r>
            <a:r>
              <a:rPr lang="en-US" b="0" i="0" u="none" strike="noStrike" baseline="0" dirty="0" err="1" smtClean="0">
                <a:solidFill>
                  <a:srgbClr val="000000"/>
                </a:solidFill>
                <a:latin typeface="Century Gothic" panose="020B0502020202020204" pitchFamily="34" charset="0"/>
              </a:rPr>
              <a:t>nitrophosphate</a:t>
            </a:r>
            <a:r>
              <a:rPr lang="en-US" b="0" i="0" u="none" strike="noStrike" baseline="0" dirty="0" smtClean="0">
                <a:solidFill>
                  <a:srgbClr val="000000"/>
                </a:solidFill>
                <a:latin typeface="Century Gothic" panose="020B0502020202020204" pitchFamily="34" charset="0"/>
              </a:rPr>
              <a:t>. Large amounts are reacted with ammonia to yield ammonium nitrate. </a:t>
            </a: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Weak acid are used to digest crude phosphates. </a:t>
            </a: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As a nitrating agent in the preparation of explosives such as TNT, nitroglycerine, cellulose </a:t>
            </a:r>
            <a:r>
              <a:rPr lang="en-US" b="0" i="0" u="none" strike="noStrike" baseline="0" dirty="0" err="1" smtClean="0">
                <a:solidFill>
                  <a:srgbClr val="000000"/>
                </a:solidFill>
                <a:latin typeface="Century Gothic" panose="020B0502020202020204" pitchFamily="34" charset="0"/>
              </a:rPr>
              <a:t>polynitrate</a:t>
            </a:r>
            <a:r>
              <a:rPr lang="en-US" b="0" i="0" u="none" strike="noStrike" baseline="0" dirty="0" smtClean="0">
                <a:solidFill>
                  <a:srgbClr val="000000"/>
                </a:solidFill>
                <a:latin typeface="Century Gothic" panose="020B0502020202020204" pitchFamily="34" charset="0"/>
              </a:rPr>
              <a:t>, ammonium picrate </a:t>
            </a: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In manufacture of organic intermediates such as </a:t>
            </a:r>
            <a:r>
              <a:rPr lang="en-US" b="0" i="0" u="none" strike="noStrike" baseline="0" dirty="0" err="1" smtClean="0">
                <a:solidFill>
                  <a:srgbClr val="000000"/>
                </a:solidFill>
                <a:latin typeface="Century Gothic" panose="020B0502020202020204" pitchFamily="34" charset="0"/>
              </a:rPr>
              <a:t>nitroalkanes</a:t>
            </a:r>
            <a:r>
              <a:rPr lang="en-US" b="0" i="0" u="none" strike="noStrike" baseline="0" dirty="0" smtClean="0">
                <a:solidFill>
                  <a:srgbClr val="000000"/>
                </a:solidFill>
                <a:latin typeface="Century Gothic" panose="020B0502020202020204" pitchFamily="34" charset="0"/>
              </a:rPr>
              <a:t> and </a:t>
            </a:r>
            <a:r>
              <a:rPr lang="en-US" b="0" i="0" u="none" strike="noStrike" baseline="0" dirty="0" err="1" smtClean="0">
                <a:solidFill>
                  <a:srgbClr val="000000"/>
                </a:solidFill>
                <a:latin typeface="Century Gothic" panose="020B0502020202020204" pitchFamily="34" charset="0"/>
              </a:rPr>
              <a:t>nitroaromatics</a:t>
            </a:r>
            <a:r>
              <a:rPr lang="en-US" b="0" i="0" u="none" strike="noStrike" baseline="0" dirty="0" smtClean="0">
                <a:solidFill>
                  <a:srgbClr val="000000"/>
                </a:solidFill>
                <a:latin typeface="Century Gothic" panose="020B0502020202020204" pitchFamily="34" charset="0"/>
              </a:rPr>
              <a:t>. </a:t>
            </a: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Used in the production of </a:t>
            </a:r>
            <a:r>
              <a:rPr lang="en-US" b="0" i="0" u="none" strike="noStrike" baseline="0" dirty="0" err="1" smtClean="0">
                <a:solidFill>
                  <a:srgbClr val="000000"/>
                </a:solidFill>
                <a:latin typeface="Century Gothic" panose="020B0502020202020204" pitchFamily="34" charset="0"/>
              </a:rPr>
              <a:t>adipic</a:t>
            </a:r>
            <a:r>
              <a:rPr lang="en-US" b="0" i="0" u="none" strike="noStrike" baseline="0" dirty="0" smtClean="0">
                <a:solidFill>
                  <a:srgbClr val="000000"/>
                </a:solidFill>
                <a:latin typeface="Century Gothic" panose="020B0502020202020204" pitchFamily="34" charset="0"/>
              </a:rPr>
              <a:t> acid. </a:t>
            </a: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Used in fibers, plastics and dyestuffs industries </a:t>
            </a: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Used in metallurgy and in rocket fuel production </a:t>
            </a: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As the replacement of sulfuric acid in acidulation of phosphate rock. </a:t>
            </a:r>
          </a:p>
        </p:txBody>
      </p:sp>
    </p:spTree>
    <p:extLst>
      <p:ext uri="{BB962C8B-B14F-4D97-AF65-F5344CB8AC3E}">
        <p14:creationId xmlns:p14="http://schemas.microsoft.com/office/powerpoint/2010/main" xmlns="" val="199785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18207"/>
            <a:ext cx="12192000" cy="6863417"/>
          </a:xfrm>
          <a:prstGeom prst="rect">
            <a:avLst/>
          </a:prstGeom>
        </p:spPr>
        <p:txBody>
          <a:bodyPr wrap="square">
            <a:spAutoFit/>
          </a:bodyPr>
          <a:lstStyle/>
          <a:p>
            <a:endParaRPr lang="en-US" sz="2000" b="0" i="0" u="none" strike="noStrike" baseline="0" dirty="0" smtClean="0">
              <a:solidFill>
                <a:srgbClr val="000000"/>
              </a:solidFill>
              <a:latin typeface="Times New Roman" panose="02020603050405020304" pitchFamily="18" charset="0"/>
            </a:endParaRPr>
          </a:p>
          <a:p>
            <a:r>
              <a:rPr lang="en-US" sz="2000" b="0" i="0" u="none" strike="noStrike" baseline="0" dirty="0" smtClean="0">
                <a:solidFill>
                  <a:srgbClr val="000000"/>
                </a:solidFill>
                <a:latin typeface="Times New Roman" panose="02020603050405020304" pitchFamily="18" charset="0"/>
              </a:rPr>
              <a:t>                                                         </a:t>
            </a:r>
            <a:r>
              <a:rPr lang="en-US" sz="2400" b="0" i="0" u="none" strike="noStrike" baseline="0" dirty="0" smtClean="0">
                <a:solidFill>
                  <a:srgbClr val="000000"/>
                </a:solidFill>
                <a:latin typeface="Times New Roman" panose="02020603050405020304" pitchFamily="18" charset="0"/>
              </a:rPr>
              <a:t>NITRIC ACID </a:t>
            </a:r>
          </a:p>
          <a:p>
            <a:r>
              <a:rPr lang="en-US" b="1" i="0" u="none" strike="noStrike" baseline="0" dirty="0" smtClean="0">
                <a:solidFill>
                  <a:srgbClr val="000000"/>
                </a:solidFill>
                <a:latin typeface="Century Gothic" panose="020B0502020202020204" pitchFamily="34" charset="0"/>
              </a:rPr>
              <a:t>INTRODUCTION </a:t>
            </a:r>
            <a:endParaRPr lang="en-US" b="0" i="0" u="none" strike="noStrike" baseline="0" dirty="0" smtClean="0">
              <a:solidFill>
                <a:srgbClr val="000000"/>
              </a:solidFill>
              <a:latin typeface="Century Gothic" panose="020B0502020202020204" pitchFamily="34" charset="0"/>
            </a:endParaRPr>
          </a:p>
          <a:p>
            <a:pPr>
              <a:lnSpc>
                <a:spcPct val="150000"/>
              </a:lnSpc>
            </a:pPr>
            <a:r>
              <a:rPr lang="en-US" b="0" i="0" u="none" strike="noStrike" baseline="0" dirty="0" smtClean="0">
                <a:solidFill>
                  <a:srgbClr val="000000"/>
                </a:solidFill>
                <a:latin typeface="Century Gothic" panose="020B0502020202020204" pitchFamily="34" charset="0"/>
              </a:rPr>
              <a:t>Nitric acid (HNO</a:t>
            </a:r>
            <a:r>
              <a:rPr lang="en-US" sz="800" b="0" i="0" u="none" strike="noStrike" baseline="0" dirty="0" smtClean="0">
                <a:solidFill>
                  <a:srgbClr val="000000"/>
                </a:solidFill>
                <a:latin typeface="Century Gothic" panose="020B0502020202020204" pitchFamily="34" charset="0"/>
              </a:rPr>
              <a:t>3</a:t>
            </a:r>
            <a:r>
              <a:rPr lang="en-US" b="0" i="0" u="none" strike="noStrike" baseline="0" dirty="0" smtClean="0">
                <a:solidFill>
                  <a:srgbClr val="000000"/>
                </a:solidFill>
                <a:latin typeface="Century Gothic" panose="020B0502020202020204" pitchFamily="34" charset="0"/>
              </a:rPr>
              <a:t>), also known as aqua </a:t>
            </a:r>
            <a:r>
              <a:rPr lang="en-US" b="0" i="0" u="none" strike="noStrike" baseline="0" dirty="0" err="1" smtClean="0">
                <a:solidFill>
                  <a:srgbClr val="000000"/>
                </a:solidFill>
                <a:latin typeface="Century Gothic" panose="020B0502020202020204" pitchFamily="34" charset="0"/>
              </a:rPr>
              <a:t>fortis</a:t>
            </a:r>
            <a:r>
              <a:rPr lang="en-US" b="0" i="0" u="none" strike="noStrike" baseline="0" dirty="0" smtClean="0">
                <a:solidFill>
                  <a:srgbClr val="000000"/>
                </a:solidFill>
                <a:latin typeface="Century Gothic" panose="020B0502020202020204" pitchFamily="34" charset="0"/>
              </a:rPr>
              <a:t> (strong water) and spirit of niter, is</a:t>
            </a:r>
          </a:p>
          <a:p>
            <a:pPr marL="285750" indent="-285750">
              <a:lnSpc>
                <a:spcPct val="150000"/>
              </a:lnSpc>
              <a:buFont typeface="Arial" panose="020B0604020202020204" pitchFamily="34" charset="0"/>
              <a:buChar char="•"/>
            </a:pPr>
            <a:r>
              <a:rPr lang="en-US" b="0" i="0" u="none" strike="noStrike" baseline="0" dirty="0" smtClean="0">
                <a:solidFill>
                  <a:srgbClr val="FF0000"/>
                </a:solidFill>
                <a:latin typeface="Century Gothic" panose="020B0502020202020204" pitchFamily="34" charset="0"/>
              </a:rPr>
              <a:t> a highly corrosive strong mineral acid. </a:t>
            </a:r>
          </a:p>
          <a:p>
            <a:pPr marL="285750" indent="-285750">
              <a:lnSpc>
                <a:spcPct val="150000"/>
              </a:lnSpc>
              <a:buFont typeface="Arial" panose="020B0604020202020204" pitchFamily="34" charset="0"/>
              <a:buChar char="•"/>
            </a:pPr>
            <a:r>
              <a:rPr lang="en-US" b="0" i="0" u="none" strike="noStrike" baseline="0" dirty="0" smtClean="0">
                <a:solidFill>
                  <a:srgbClr val="FF0000"/>
                </a:solidFill>
                <a:latin typeface="Century Gothic" panose="020B0502020202020204" pitchFamily="34" charset="0"/>
              </a:rPr>
              <a:t>The pure compound is colorless, but older samples are yellowish in color due to the accumulation of oxides of nitrogen. </a:t>
            </a:r>
          </a:p>
          <a:p>
            <a:pPr marL="285750" indent="-285750">
              <a:lnSpc>
                <a:spcPct val="150000"/>
              </a:lnSpc>
              <a:buFont typeface="Arial" panose="020B0604020202020204" pitchFamily="34" charset="0"/>
              <a:buChar char="•"/>
            </a:pPr>
            <a:r>
              <a:rPr lang="en-US" b="0" i="0" u="none" strike="noStrike" baseline="0" dirty="0" smtClean="0">
                <a:solidFill>
                  <a:srgbClr val="FF0000"/>
                </a:solidFill>
                <a:latin typeface="Century Gothic" panose="020B0502020202020204" pitchFamily="34" charset="0"/>
              </a:rPr>
              <a:t>Commercially available nitric acid having concentration of 68% HNO</a:t>
            </a:r>
            <a:r>
              <a:rPr lang="en-US" sz="800" b="0" i="0" u="none" strike="noStrike" baseline="0" dirty="0" smtClean="0">
                <a:solidFill>
                  <a:srgbClr val="FF0000"/>
                </a:solidFill>
                <a:latin typeface="Century Gothic" panose="020B0502020202020204" pitchFamily="34" charset="0"/>
              </a:rPr>
              <a:t>3</a:t>
            </a:r>
            <a:r>
              <a:rPr lang="en-US" b="0" i="0" u="none" strike="noStrike" baseline="0" dirty="0" smtClean="0">
                <a:solidFill>
                  <a:srgbClr val="FF0000"/>
                </a:solidFill>
                <a:latin typeface="Century Gothic" panose="020B0502020202020204" pitchFamily="34" charset="0"/>
              </a:rPr>
              <a:t>, while the solution containing more than 86% HNO</a:t>
            </a:r>
            <a:r>
              <a:rPr lang="en-US" sz="800" b="0" i="0" u="none" strike="noStrike" baseline="0" dirty="0" smtClean="0">
                <a:solidFill>
                  <a:srgbClr val="FF0000"/>
                </a:solidFill>
                <a:latin typeface="Century Gothic" panose="020B0502020202020204" pitchFamily="34" charset="0"/>
              </a:rPr>
              <a:t>3</a:t>
            </a:r>
            <a:r>
              <a:rPr lang="en-US" b="0" i="0" u="none" strike="noStrike" baseline="0" dirty="0" smtClean="0">
                <a:solidFill>
                  <a:srgbClr val="FF0000"/>
                </a:solidFill>
                <a:latin typeface="Century Gothic" panose="020B0502020202020204" pitchFamily="34" charset="0"/>
              </a:rPr>
              <a:t>, is referred to as fuming nitric acid. </a:t>
            </a:r>
          </a:p>
          <a:p>
            <a:pPr marL="285750" indent="-285750">
              <a:lnSpc>
                <a:spcPct val="150000"/>
              </a:lnSpc>
              <a:buFont typeface="Arial" panose="020B0604020202020204" pitchFamily="34" charset="0"/>
              <a:buChar char="•"/>
            </a:pPr>
            <a:r>
              <a:rPr lang="en-US" b="0" i="0" u="none" strike="noStrike" baseline="0" dirty="0" smtClean="0">
                <a:solidFill>
                  <a:srgbClr val="FF0000"/>
                </a:solidFill>
                <a:latin typeface="Century Gothic" panose="020B0502020202020204" pitchFamily="34" charset="0"/>
              </a:rPr>
              <a:t>Depending on the amount of nitrogen dioxide present, fuming nitric acid is further characterized as white fuming nitric acid or red fuming nitric acid, at concentrations above 95%. </a:t>
            </a:r>
          </a:p>
          <a:p>
            <a:pPr>
              <a:lnSpc>
                <a:spcPct val="150000"/>
              </a:lnSpc>
            </a:pPr>
            <a:r>
              <a:rPr lang="en-US" b="0" i="0" u="none" strike="noStrike" baseline="0" dirty="0" smtClean="0">
                <a:solidFill>
                  <a:srgbClr val="FF0000"/>
                </a:solidFill>
                <a:latin typeface="Century Gothic" panose="020B0502020202020204" pitchFamily="34" charset="0"/>
              </a:rPr>
              <a:t>                                                       </a:t>
            </a:r>
          </a:p>
          <a:p>
            <a:pPr>
              <a:lnSpc>
                <a:spcPct val="150000"/>
              </a:lnSpc>
            </a:pPr>
            <a:endParaRPr lang="en-US" dirty="0">
              <a:solidFill>
                <a:srgbClr val="000000"/>
              </a:solidFill>
              <a:latin typeface="Century Gothic" panose="020B0502020202020204" pitchFamily="34" charset="0"/>
            </a:endParaRPr>
          </a:p>
          <a:p>
            <a:pPr>
              <a:lnSpc>
                <a:spcPct val="150000"/>
              </a:lnSpc>
            </a:pPr>
            <a:r>
              <a:rPr lang="en-US" b="0" i="0" u="none" strike="noStrike" baseline="0" dirty="0" smtClean="0">
                <a:solidFill>
                  <a:srgbClr val="000000"/>
                </a:solidFill>
                <a:latin typeface="Century Gothic" panose="020B0502020202020204" pitchFamily="34" charset="0"/>
              </a:rPr>
              <a:t>                                                             </a:t>
            </a:r>
            <a:r>
              <a:rPr lang="en-US" b="1" i="0" u="none" strike="noStrike" baseline="0" dirty="0" smtClean="0">
                <a:solidFill>
                  <a:srgbClr val="000000"/>
                </a:solidFill>
                <a:latin typeface="Century Gothic" panose="020B0502020202020204" pitchFamily="34" charset="0"/>
              </a:rPr>
              <a:t>Commercial grade of HNO3 </a:t>
            </a:r>
          </a:p>
          <a:p>
            <a:pPr>
              <a:lnSpc>
                <a:spcPct val="150000"/>
              </a:lnSpc>
            </a:pPr>
            <a:r>
              <a:rPr lang="en-US" b="1" dirty="0" smtClean="0">
                <a:solidFill>
                  <a:srgbClr val="000000"/>
                </a:solidFill>
                <a:latin typeface="Century Gothic" panose="020B0502020202020204" pitchFamily="34" charset="0"/>
              </a:rPr>
              <a:t>36 Be                                           sp.gr 1.33                                      52.3%</a:t>
            </a:r>
          </a:p>
          <a:p>
            <a:pPr>
              <a:lnSpc>
                <a:spcPct val="150000"/>
              </a:lnSpc>
            </a:pPr>
            <a:r>
              <a:rPr lang="en-US" b="1" i="0" u="none" strike="noStrike" baseline="0" dirty="0" smtClean="0">
                <a:solidFill>
                  <a:srgbClr val="000000"/>
                </a:solidFill>
                <a:latin typeface="Century Gothic" panose="020B0502020202020204" pitchFamily="34" charset="0"/>
              </a:rPr>
              <a:t>40</a:t>
            </a:r>
            <a:r>
              <a:rPr lang="en-US" b="1" dirty="0">
                <a:solidFill>
                  <a:srgbClr val="000000"/>
                </a:solidFill>
                <a:latin typeface="Century Gothic" panose="020B0502020202020204" pitchFamily="34" charset="0"/>
              </a:rPr>
              <a:t> </a:t>
            </a:r>
            <a:r>
              <a:rPr lang="en-US" b="1" dirty="0" smtClean="0">
                <a:solidFill>
                  <a:srgbClr val="000000"/>
                </a:solidFill>
                <a:latin typeface="Century Gothic" panose="020B0502020202020204" pitchFamily="34" charset="0"/>
              </a:rPr>
              <a:t>Be                                           </a:t>
            </a:r>
            <a:r>
              <a:rPr lang="en-US" b="1" dirty="0">
                <a:solidFill>
                  <a:srgbClr val="000000"/>
                </a:solidFill>
                <a:latin typeface="Century Gothic" panose="020B0502020202020204" pitchFamily="34" charset="0"/>
              </a:rPr>
              <a:t>sp.gr</a:t>
            </a:r>
            <a:r>
              <a:rPr lang="en-US" b="1" dirty="0" smtClean="0">
                <a:solidFill>
                  <a:srgbClr val="000000"/>
                </a:solidFill>
                <a:latin typeface="Century Gothic" panose="020B0502020202020204" pitchFamily="34" charset="0"/>
              </a:rPr>
              <a:t>  1.381                                   61.4%                                           </a:t>
            </a:r>
          </a:p>
          <a:p>
            <a:pPr>
              <a:lnSpc>
                <a:spcPct val="150000"/>
              </a:lnSpc>
            </a:pPr>
            <a:r>
              <a:rPr lang="en-US" b="1" i="0" u="none" strike="noStrike" baseline="0" dirty="0" smtClean="0">
                <a:solidFill>
                  <a:srgbClr val="000000"/>
                </a:solidFill>
                <a:latin typeface="Century Gothic" panose="020B0502020202020204" pitchFamily="34" charset="0"/>
              </a:rPr>
              <a:t>42 </a:t>
            </a:r>
            <a:r>
              <a:rPr lang="en-US" b="1" dirty="0" smtClean="0">
                <a:solidFill>
                  <a:srgbClr val="000000"/>
                </a:solidFill>
                <a:latin typeface="Century Gothic" panose="020B0502020202020204" pitchFamily="34" charset="0"/>
              </a:rPr>
              <a:t>Be                                           </a:t>
            </a:r>
            <a:r>
              <a:rPr lang="en-US" b="1" dirty="0">
                <a:solidFill>
                  <a:srgbClr val="000000"/>
                </a:solidFill>
                <a:latin typeface="Century Gothic" panose="020B0502020202020204" pitchFamily="34" charset="0"/>
              </a:rPr>
              <a:t>sp.gr</a:t>
            </a:r>
            <a:r>
              <a:rPr lang="en-US" b="1" dirty="0" smtClean="0">
                <a:solidFill>
                  <a:srgbClr val="000000"/>
                </a:solidFill>
                <a:latin typeface="Century Gothic" panose="020B0502020202020204" pitchFamily="34" charset="0"/>
              </a:rPr>
              <a:t>   1.408                                  67.2%                                       </a:t>
            </a:r>
            <a:endParaRPr lang="en-US" b="1" i="0" u="none" strike="noStrike" baseline="0" dirty="0" smtClean="0">
              <a:solidFill>
                <a:srgbClr val="000000"/>
              </a:solidFill>
              <a:latin typeface="Century Gothic" panose="020B0502020202020204" pitchFamily="34" charset="0"/>
            </a:endParaRPr>
          </a:p>
        </p:txBody>
      </p:sp>
    </p:spTree>
    <p:extLst>
      <p:ext uri="{BB962C8B-B14F-4D97-AF65-F5344CB8AC3E}">
        <p14:creationId xmlns:p14="http://schemas.microsoft.com/office/powerpoint/2010/main" xmlns="" val="3268662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314"/>
            <a:ext cx="12192000" cy="2923877"/>
          </a:xfrm>
          <a:prstGeom prst="rect">
            <a:avLst/>
          </a:prstGeom>
        </p:spPr>
        <p:txBody>
          <a:bodyPr wrap="square">
            <a:spAutoFit/>
          </a:bodyPr>
          <a:lstStyle/>
          <a:p>
            <a:endParaRPr lang="en-US" sz="2000" b="0" i="0" u="none" strike="noStrike" baseline="0" dirty="0" smtClean="0">
              <a:solidFill>
                <a:srgbClr val="000000"/>
              </a:solidFill>
              <a:latin typeface="Century Gothic" panose="020B0502020202020204" pitchFamily="34" charset="0"/>
            </a:endParaRPr>
          </a:p>
          <a:p>
            <a:r>
              <a:rPr lang="en-US" sz="2000" b="0" i="0" u="none" strike="noStrike" baseline="0" dirty="0" smtClean="0">
                <a:solidFill>
                  <a:srgbClr val="000000"/>
                </a:solidFill>
                <a:latin typeface="Century Gothic" panose="020B0502020202020204" pitchFamily="34" charset="0"/>
              </a:rPr>
              <a:t> </a:t>
            </a:r>
            <a:r>
              <a:rPr lang="en-US" b="1" i="0" u="none" strike="noStrike" baseline="0" dirty="0" smtClean="0">
                <a:solidFill>
                  <a:srgbClr val="000000"/>
                </a:solidFill>
                <a:latin typeface="Century Gothic" panose="020B0502020202020204" pitchFamily="34" charset="0"/>
              </a:rPr>
              <a:t>MANUFACTURE </a:t>
            </a:r>
            <a:endParaRPr lang="en-US" b="0" i="0" u="none" strike="noStrike" baseline="0" dirty="0" smtClean="0">
              <a:solidFill>
                <a:srgbClr val="000000"/>
              </a:solidFill>
              <a:latin typeface="Century Gothic" panose="020B0502020202020204" pitchFamily="34" charset="0"/>
            </a:endParaRPr>
          </a:p>
          <a:p>
            <a:r>
              <a:rPr lang="en-US" b="0" i="0" u="none" strike="noStrike" baseline="0" dirty="0" smtClean="0">
                <a:solidFill>
                  <a:srgbClr val="000000"/>
                </a:solidFill>
                <a:latin typeface="Century Gothic" panose="020B0502020202020204" pitchFamily="34" charset="0"/>
              </a:rPr>
              <a:t>Nitric acid is manufactured by three methods. </a:t>
            </a:r>
          </a:p>
          <a:p>
            <a:r>
              <a:rPr lang="en-US" b="0" i="0" u="none" strike="noStrike" baseline="0" dirty="0" smtClean="0">
                <a:solidFill>
                  <a:srgbClr val="FF0000"/>
                </a:solidFill>
                <a:latin typeface="Century Gothic" panose="020B0502020202020204" pitchFamily="34" charset="0"/>
              </a:rPr>
              <a:t>1. From Chile </a:t>
            </a:r>
            <a:r>
              <a:rPr lang="en-US" b="0" i="0" u="none" strike="noStrike" baseline="0" dirty="0" err="1" smtClean="0">
                <a:solidFill>
                  <a:srgbClr val="FF0000"/>
                </a:solidFill>
                <a:latin typeface="Century Gothic" panose="020B0502020202020204" pitchFamily="34" charset="0"/>
              </a:rPr>
              <a:t>saltpetre</a:t>
            </a:r>
            <a:r>
              <a:rPr lang="en-US" b="0" i="0" u="none" strike="noStrike" baseline="0" dirty="0" smtClean="0">
                <a:solidFill>
                  <a:srgbClr val="FF0000"/>
                </a:solidFill>
                <a:latin typeface="Century Gothic" panose="020B0502020202020204" pitchFamily="34" charset="0"/>
              </a:rPr>
              <a:t> or nitrate </a:t>
            </a:r>
          </a:p>
          <a:p>
            <a:r>
              <a:rPr lang="en-US" b="0" i="0" u="none" strike="noStrike" baseline="0" dirty="0" smtClean="0">
                <a:solidFill>
                  <a:srgbClr val="FF0000"/>
                </a:solidFill>
                <a:latin typeface="Century Gothic" panose="020B0502020202020204" pitchFamily="34" charset="0"/>
              </a:rPr>
              <a:t>2. Arc process or </a:t>
            </a:r>
            <a:r>
              <a:rPr lang="en-US" b="0" i="0" u="none" strike="noStrike" baseline="0" dirty="0" err="1" smtClean="0">
                <a:solidFill>
                  <a:srgbClr val="FF0000"/>
                </a:solidFill>
                <a:latin typeface="Century Gothic" panose="020B0502020202020204" pitchFamily="34" charset="0"/>
              </a:rPr>
              <a:t>Birkeland</a:t>
            </a:r>
            <a:r>
              <a:rPr lang="en-US" b="0" i="0" u="none" strike="noStrike" baseline="0" dirty="0" smtClean="0">
                <a:solidFill>
                  <a:srgbClr val="FF0000"/>
                </a:solidFill>
                <a:latin typeface="Century Gothic" panose="020B0502020202020204" pitchFamily="34" charset="0"/>
              </a:rPr>
              <a:t> and </a:t>
            </a:r>
            <a:r>
              <a:rPr lang="en-US" b="0" i="0" u="none" strike="noStrike" baseline="0" dirty="0" err="1" smtClean="0">
                <a:solidFill>
                  <a:srgbClr val="FF0000"/>
                </a:solidFill>
                <a:latin typeface="Century Gothic" panose="020B0502020202020204" pitchFamily="34" charset="0"/>
              </a:rPr>
              <a:t>eyde</a:t>
            </a:r>
            <a:r>
              <a:rPr lang="en-US" b="0" i="0" u="none" strike="noStrike" baseline="0" dirty="0" smtClean="0">
                <a:solidFill>
                  <a:srgbClr val="FF0000"/>
                </a:solidFill>
                <a:latin typeface="Century Gothic" panose="020B0502020202020204" pitchFamily="34" charset="0"/>
              </a:rPr>
              <a:t> process </a:t>
            </a:r>
          </a:p>
          <a:p>
            <a:r>
              <a:rPr lang="en-US" b="0" i="0" u="none" strike="noStrike" baseline="0" dirty="0" smtClean="0">
                <a:solidFill>
                  <a:srgbClr val="FF0000"/>
                </a:solidFill>
                <a:latin typeface="Century Gothic" panose="020B0502020202020204" pitchFamily="34" charset="0"/>
              </a:rPr>
              <a:t>3. Ostwald's process or Ammonia oxidation process </a:t>
            </a:r>
          </a:p>
          <a:p>
            <a:endParaRPr lang="en-US" b="0" i="0" u="none" strike="noStrike" baseline="0" dirty="0" smtClean="0">
              <a:solidFill>
                <a:srgbClr val="000000"/>
              </a:solidFill>
              <a:latin typeface="Century Gothic" panose="020B0502020202020204" pitchFamily="34" charset="0"/>
            </a:endParaRPr>
          </a:p>
          <a:p>
            <a:r>
              <a:rPr lang="en-US" b="1" i="0" u="none" strike="noStrike" baseline="0" dirty="0" smtClean="0">
                <a:solidFill>
                  <a:srgbClr val="FF0000"/>
                </a:solidFill>
                <a:latin typeface="Century Gothic" panose="020B0502020202020204" pitchFamily="34" charset="0"/>
              </a:rPr>
              <a:t>1. From Chile saltpeter or nitrate </a:t>
            </a:r>
            <a:endParaRPr lang="en-US" b="0" i="0" u="none" strike="noStrike" baseline="0" dirty="0" smtClean="0">
              <a:solidFill>
                <a:srgbClr val="FF0000"/>
              </a:solidFill>
              <a:latin typeface="Century Gothic" panose="020B0502020202020204" pitchFamily="34" charset="0"/>
            </a:endParaRPr>
          </a:p>
          <a:p>
            <a:r>
              <a:rPr lang="en-US" b="0" i="0" u="none" strike="noStrike" baseline="0" dirty="0" smtClean="0">
                <a:solidFill>
                  <a:srgbClr val="000000"/>
                </a:solidFill>
                <a:latin typeface="Century Gothic" panose="020B0502020202020204" pitchFamily="34" charset="0"/>
              </a:rPr>
              <a:t>It is the first commercial process of manufacture of nitric acid from sodium nitrate extracted from Chile saltpeter. The process is now become obsolete since second decade of nineteenth century. </a:t>
            </a:r>
            <a:endParaRPr lang="en-US" dirty="0"/>
          </a:p>
        </p:txBody>
      </p:sp>
      <p:sp>
        <p:nvSpPr>
          <p:cNvPr id="5" name="Rectangle 4"/>
          <p:cNvSpPr/>
          <p:nvPr/>
        </p:nvSpPr>
        <p:spPr>
          <a:xfrm>
            <a:off x="0" y="3113539"/>
            <a:ext cx="9431383" cy="923330"/>
          </a:xfrm>
          <a:prstGeom prst="rect">
            <a:avLst/>
          </a:prstGeom>
        </p:spPr>
        <p:txBody>
          <a:bodyPr wrap="square">
            <a:spAutoFit/>
          </a:bodyPr>
          <a:lstStyle/>
          <a:p>
            <a:r>
              <a:rPr lang="pt-BR" b="0" i="0" u="none" strike="noStrike" baseline="0" dirty="0" smtClean="0">
                <a:solidFill>
                  <a:srgbClr val="000000"/>
                </a:solidFill>
                <a:latin typeface="Calibri" panose="020F0502020204030204" pitchFamily="34" charset="0"/>
              </a:rPr>
              <a:t> </a:t>
            </a:r>
            <a:r>
              <a:rPr lang="en-US" b="1" i="0" u="none" strike="noStrike" baseline="0" dirty="0" smtClean="0">
                <a:solidFill>
                  <a:srgbClr val="000000"/>
                </a:solidFill>
                <a:latin typeface="Century Gothic" panose="020B0502020202020204" pitchFamily="34" charset="0"/>
              </a:rPr>
              <a:t>Raw materials </a:t>
            </a:r>
            <a:endParaRPr lang="en-US" b="0" i="0" u="none" strike="noStrike" baseline="0" dirty="0" smtClean="0">
              <a:solidFill>
                <a:srgbClr val="000000"/>
              </a:solidFill>
              <a:latin typeface="Century Gothic" panose="020B0502020202020204" pitchFamily="34" charset="0"/>
            </a:endParaRPr>
          </a:p>
          <a:p>
            <a:r>
              <a:rPr lang="en-US" b="0" i="0" u="none" strike="noStrike" baseline="0" dirty="0" smtClean="0">
                <a:solidFill>
                  <a:srgbClr val="000000"/>
                </a:solidFill>
                <a:latin typeface="Century Gothic" panose="020B0502020202020204" pitchFamily="34" charset="0"/>
              </a:rPr>
              <a:t>Sodium Nitrate  </a:t>
            </a:r>
          </a:p>
          <a:p>
            <a:r>
              <a:rPr lang="en-US" b="0" i="0" u="none" strike="noStrike" baseline="0" dirty="0" smtClean="0">
                <a:solidFill>
                  <a:srgbClr val="000000"/>
                </a:solidFill>
                <a:latin typeface="Century Gothic" panose="020B0502020202020204" pitchFamily="34" charset="0"/>
              </a:rPr>
              <a:t>Sulfuric acid</a:t>
            </a:r>
            <a:endParaRPr lang="en-US" dirty="0"/>
          </a:p>
        </p:txBody>
      </p:sp>
      <p:sp>
        <p:nvSpPr>
          <p:cNvPr id="6" name="Rectangle 5"/>
          <p:cNvSpPr/>
          <p:nvPr/>
        </p:nvSpPr>
        <p:spPr>
          <a:xfrm>
            <a:off x="0" y="4036869"/>
            <a:ext cx="12192000" cy="2308324"/>
          </a:xfrm>
          <a:prstGeom prst="rect">
            <a:avLst/>
          </a:prstGeom>
        </p:spPr>
        <p:txBody>
          <a:bodyPr wrap="square">
            <a:spAutoFit/>
          </a:bodyPr>
          <a:lstStyle/>
          <a:p>
            <a:endParaRPr lang="en-US" b="1" i="0" u="none" strike="noStrike" baseline="0" dirty="0" smtClean="0">
              <a:solidFill>
                <a:srgbClr val="000000"/>
              </a:solidFill>
              <a:latin typeface="Century Gothic" panose="020B0502020202020204" pitchFamily="34" charset="0"/>
            </a:endParaRPr>
          </a:p>
          <a:p>
            <a:r>
              <a:rPr lang="en-US" b="1" i="0" u="none" strike="noStrike" baseline="0" dirty="0" smtClean="0">
                <a:solidFill>
                  <a:srgbClr val="000000"/>
                </a:solidFill>
                <a:latin typeface="Century Gothic" panose="020B0502020202020204" pitchFamily="34" charset="0"/>
              </a:rPr>
              <a:t>Sources of raw material </a:t>
            </a:r>
            <a:endParaRPr lang="en-US" b="0" i="0" u="none" strike="noStrike" baseline="0" dirty="0" smtClean="0">
              <a:solidFill>
                <a:srgbClr val="000000"/>
              </a:solidFill>
              <a:latin typeface="Century Gothic" panose="020B0502020202020204" pitchFamily="34" charset="0"/>
            </a:endParaRPr>
          </a:p>
          <a:p>
            <a:r>
              <a:rPr lang="en-US" b="0" i="0" u="none" strike="noStrike" baseline="0" dirty="0" smtClean="0">
                <a:solidFill>
                  <a:srgbClr val="000000"/>
                </a:solidFill>
                <a:latin typeface="Century Gothic" panose="020B0502020202020204" pitchFamily="34" charset="0"/>
              </a:rPr>
              <a:t>Sulfuric acid can be obtained by contact process.</a:t>
            </a:r>
          </a:p>
          <a:p>
            <a:r>
              <a:rPr lang="en-US" b="0" i="0" u="none" strike="noStrike" baseline="0" dirty="0" smtClean="0">
                <a:solidFill>
                  <a:srgbClr val="000000"/>
                </a:solidFill>
                <a:latin typeface="Century Gothic" panose="020B0502020202020204" pitchFamily="34" charset="0"/>
              </a:rPr>
              <a:t>Sodium nitrate can be obtained from caliche ore. Also, it is manufactured by neutralization of soda ash with nitric acid as well by reaction of ammonium nitrate and sodium hydroxide. </a:t>
            </a:r>
          </a:p>
          <a:p>
            <a:endParaRPr lang="en-US" b="1" i="0" u="none" strike="noStrike" baseline="0" dirty="0" smtClean="0">
              <a:solidFill>
                <a:srgbClr val="000000"/>
              </a:solidFill>
              <a:latin typeface="Century Gothic" panose="020B0502020202020204" pitchFamily="34" charset="0"/>
            </a:endParaRPr>
          </a:p>
          <a:p>
            <a:r>
              <a:rPr lang="en-US" b="1" i="0" u="none" strike="noStrike" baseline="0" dirty="0" smtClean="0">
                <a:solidFill>
                  <a:srgbClr val="000000"/>
                </a:solidFill>
                <a:latin typeface="Century Gothic" panose="020B0502020202020204" pitchFamily="34" charset="0"/>
              </a:rPr>
              <a:t>Reaction </a:t>
            </a:r>
            <a:endParaRPr lang="en-US" b="0" i="0" u="none" strike="noStrike" baseline="0" dirty="0" smtClean="0">
              <a:solidFill>
                <a:srgbClr val="000000"/>
              </a:solidFill>
              <a:latin typeface="Century Gothic" panose="020B0502020202020204" pitchFamily="34" charset="0"/>
            </a:endParaRPr>
          </a:p>
          <a:p>
            <a:r>
              <a:rPr lang="en-US" b="0" i="0" u="none" strike="noStrike" baseline="0" dirty="0" smtClean="0">
                <a:solidFill>
                  <a:srgbClr val="000000"/>
                </a:solidFill>
                <a:latin typeface="Century Gothic" panose="020B0502020202020204" pitchFamily="34" charset="0"/>
              </a:rPr>
              <a:t>NaNO</a:t>
            </a:r>
            <a:r>
              <a:rPr lang="en-US" sz="800" b="0" i="0" u="none" strike="noStrike" baseline="0" dirty="0" smtClean="0">
                <a:solidFill>
                  <a:srgbClr val="000000"/>
                </a:solidFill>
                <a:latin typeface="Century Gothic" panose="020B0502020202020204" pitchFamily="34" charset="0"/>
              </a:rPr>
              <a:t>3 </a:t>
            </a:r>
            <a:r>
              <a:rPr lang="en-US" b="0" i="0" u="none" strike="noStrike" baseline="0" dirty="0" smtClean="0">
                <a:solidFill>
                  <a:srgbClr val="000000"/>
                </a:solidFill>
                <a:latin typeface="Century Gothic" panose="020B0502020202020204" pitchFamily="34" charset="0"/>
              </a:rPr>
              <a:t>+ H</a:t>
            </a:r>
            <a:r>
              <a:rPr lang="en-US" sz="800" b="0" i="0" u="none" strike="noStrike" baseline="0" dirty="0" smtClean="0">
                <a:solidFill>
                  <a:srgbClr val="000000"/>
                </a:solidFill>
                <a:latin typeface="Century Gothic" panose="020B0502020202020204" pitchFamily="34" charset="0"/>
              </a:rPr>
              <a:t>2</a:t>
            </a:r>
            <a:r>
              <a:rPr lang="en-US" b="0" i="0" u="none" strike="noStrike" baseline="0" dirty="0" smtClean="0">
                <a:solidFill>
                  <a:srgbClr val="000000"/>
                </a:solidFill>
                <a:latin typeface="Century Gothic" panose="020B0502020202020204" pitchFamily="34" charset="0"/>
              </a:rPr>
              <a:t>SO</a:t>
            </a:r>
            <a:r>
              <a:rPr lang="en-US" sz="800" b="0" i="0" u="none" strike="noStrike" baseline="0" dirty="0" smtClean="0">
                <a:solidFill>
                  <a:srgbClr val="000000"/>
                </a:solidFill>
                <a:latin typeface="Century Gothic" panose="020B0502020202020204" pitchFamily="34" charset="0"/>
              </a:rPr>
              <a:t>4                                 </a:t>
            </a:r>
            <a:r>
              <a:rPr lang="en-US" b="0" i="0" u="none" strike="noStrike" baseline="0" dirty="0" smtClean="0">
                <a:solidFill>
                  <a:srgbClr val="000000"/>
                </a:solidFill>
                <a:latin typeface="Century Gothic" panose="020B0502020202020204" pitchFamily="34" charset="0"/>
              </a:rPr>
              <a:t>NaHSO</a:t>
            </a:r>
            <a:r>
              <a:rPr lang="en-US" sz="800" b="0" i="0" u="none" strike="noStrike" baseline="0" dirty="0" smtClean="0">
                <a:solidFill>
                  <a:srgbClr val="000000"/>
                </a:solidFill>
                <a:latin typeface="Century Gothic" panose="020B0502020202020204" pitchFamily="34" charset="0"/>
              </a:rPr>
              <a:t>4 </a:t>
            </a:r>
            <a:r>
              <a:rPr lang="en-US" b="0" i="0" u="none" strike="noStrike" baseline="0" dirty="0" smtClean="0">
                <a:solidFill>
                  <a:srgbClr val="000000"/>
                </a:solidFill>
                <a:latin typeface="Century Gothic" panose="020B0502020202020204" pitchFamily="34" charset="0"/>
              </a:rPr>
              <a:t>+ HNO</a:t>
            </a:r>
            <a:r>
              <a:rPr lang="en-US" sz="800" b="0" i="0" u="none" strike="noStrike" baseline="0" dirty="0" smtClean="0">
                <a:solidFill>
                  <a:srgbClr val="000000"/>
                </a:solidFill>
                <a:latin typeface="Century Gothic" panose="020B0502020202020204" pitchFamily="34" charset="0"/>
              </a:rPr>
              <a:t>3 </a:t>
            </a:r>
            <a:endParaRPr lang="en-US" dirty="0"/>
          </a:p>
        </p:txBody>
      </p:sp>
      <p:cxnSp>
        <p:nvCxnSpPr>
          <p:cNvPr id="3" name="Straight Arrow Connector 2"/>
          <p:cNvCxnSpPr/>
          <p:nvPr/>
        </p:nvCxnSpPr>
        <p:spPr>
          <a:xfrm flipV="1">
            <a:off x="1828800" y="6152606"/>
            <a:ext cx="718457" cy="130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388529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 y="0"/>
            <a:ext cx="12191999" cy="4088674"/>
          </a:xfrm>
          <a:prstGeom prst="rect">
            <a:avLst/>
          </a:prstGeom>
        </p:spPr>
      </p:pic>
      <p:pic>
        <p:nvPicPr>
          <p:cNvPr id="2" name="Picture 1"/>
          <p:cNvPicPr>
            <a:picLocks noChangeAspect="1"/>
          </p:cNvPicPr>
          <p:nvPr/>
        </p:nvPicPr>
        <p:blipFill>
          <a:blip r:embed="rId3"/>
          <a:stretch>
            <a:fillRect/>
          </a:stretch>
        </p:blipFill>
        <p:spPr>
          <a:xfrm>
            <a:off x="1" y="3914501"/>
            <a:ext cx="12191999" cy="2587899"/>
          </a:xfrm>
          <a:prstGeom prst="rect">
            <a:avLst/>
          </a:prstGeom>
        </p:spPr>
      </p:pic>
    </p:spTree>
    <p:extLst>
      <p:ext uri="{BB962C8B-B14F-4D97-AF65-F5344CB8AC3E}">
        <p14:creationId xmlns:p14="http://schemas.microsoft.com/office/powerpoint/2010/main" xmlns="" val="2755654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031" y="279065"/>
            <a:ext cx="9272100" cy="2585323"/>
          </a:xfrm>
          <a:prstGeom prst="rect">
            <a:avLst/>
          </a:prstGeom>
        </p:spPr>
        <p:txBody>
          <a:bodyPr wrap="square">
            <a:spAutoFit/>
          </a:bodyPr>
          <a:lstStyle/>
          <a:p>
            <a:r>
              <a:rPr lang="en-US" b="1" i="0" u="none" strike="noStrike" baseline="0" dirty="0" smtClean="0">
                <a:solidFill>
                  <a:srgbClr val="FF0000"/>
                </a:solidFill>
                <a:latin typeface="Century Gothic" panose="020B0502020202020204" pitchFamily="34" charset="0"/>
              </a:rPr>
              <a:t>  2. Arc process or </a:t>
            </a:r>
            <a:r>
              <a:rPr lang="en-US" b="1" i="0" u="none" strike="noStrike" baseline="0" dirty="0" err="1" smtClean="0">
                <a:solidFill>
                  <a:srgbClr val="FF0000"/>
                </a:solidFill>
                <a:latin typeface="Century Gothic" panose="020B0502020202020204" pitchFamily="34" charset="0"/>
              </a:rPr>
              <a:t>Birkeland</a:t>
            </a:r>
            <a:r>
              <a:rPr lang="en-US" b="1" i="0" u="none" strike="noStrike" baseline="0" dirty="0" smtClean="0">
                <a:solidFill>
                  <a:srgbClr val="FF0000"/>
                </a:solidFill>
                <a:latin typeface="Century Gothic" panose="020B0502020202020204" pitchFamily="34" charset="0"/>
              </a:rPr>
              <a:t> and </a:t>
            </a:r>
            <a:r>
              <a:rPr lang="en-US" b="1" i="0" u="none" strike="noStrike" baseline="0" dirty="0" err="1" smtClean="0">
                <a:solidFill>
                  <a:srgbClr val="FF0000"/>
                </a:solidFill>
                <a:latin typeface="Century Gothic" panose="020B0502020202020204" pitchFamily="34" charset="0"/>
              </a:rPr>
              <a:t>eyde</a:t>
            </a:r>
            <a:r>
              <a:rPr lang="en-US" b="1" i="0" u="none" strike="noStrike" baseline="0" dirty="0" smtClean="0">
                <a:solidFill>
                  <a:srgbClr val="FF0000"/>
                </a:solidFill>
                <a:latin typeface="Century Gothic" panose="020B0502020202020204" pitchFamily="34" charset="0"/>
              </a:rPr>
              <a:t> process: </a:t>
            </a:r>
          </a:p>
          <a:p>
            <a:r>
              <a:rPr lang="en-US" b="1" dirty="0" smtClean="0">
                <a:solidFill>
                  <a:srgbClr val="000000"/>
                </a:solidFill>
                <a:latin typeface="Century Gothic" panose="020B0502020202020204" pitchFamily="34" charset="0"/>
              </a:rPr>
              <a:t>N2+O2              2NO  endo.</a:t>
            </a:r>
          </a:p>
          <a:p>
            <a:r>
              <a:rPr lang="en-US" b="1" dirty="0" smtClean="0">
                <a:solidFill>
                  <a:srgbClr val="000000"/>
                </a:solidFill>
                <a:latin typeface="Century Gothic" panose="020B0502020202020204" pitchFamily="34" charset="0"/>
              </a:rPr>
              <a:t>2NO+O2           2NO2 </a:t>
            </a:r>
          </a:p>
          <a:p>
            <a:r>
              <a:rPr lang="en-US" b="1" dirty="0" smtClean="0">
                <a:solidFill>
                  <a:srgbClr val="000000"/>
                </a:solidFill>
                <a:latin typeface="Century Gothic" panose="020B0502020202020204" pitchFamily="34" charset="0"/>
              </a:rPr>
              <a:t>4NO+H2O          HNO3</a:t>
            </a:r>
          </a:p>
          <a:p>
            <a:endParaRPr lang="en-US" b="1" dirty="0">
              <a:solidFill>
                <a:srgbClr val="000000"/>
              </a:solidFill>
              <a:latin typeface="Century Gothic" panose="020B0502020202020204" pitchFamily="34" charset="0"/>
            </a:endParaRPr>
          </a:p>
          <a:p>
            <a:endParaRPr lang="en-US" b="1" dirty="0" smtClean="0">
              <a:solidFill>
                <a:srgbClr val="000000"/>
              </a:solidFill>
              <a:latin typeface="Century Gothic" panose="020B0502020202020204" pitchFamily="34" charset="0"/>
            </a:endParaRPr>
          </a:p>
          <a:p>
            <a:endParaRPr lang="en-US" b="1" dirty="0">
              <a:solidFill>
                <a:srgbClr val="000000"/>
              </a:solidFill>
              <a:latin typeface="Century Gothic" panose="020B0502020202020204" pitchFamily="34" charset="0"/>
            </a:endParaRPr>
          </a:p>
          <a:p>
            <a:endParaRPr lang="en-US" b="1" dirty="0" smtClean="0">
              <a:solidFill>
                <a:srgbClr val="000000"/>
              </a:solidFill>
              <a:latin typeface="Century Gothic" panose="020B0502020202020204" pitchFamily="34" charset="0"/>
            </a:endParaRPr>
          </a:p>
          <a:p>
            <a:endParaRPr lang="en-US" dirty="0"/>
          </a:p>
        </p:txBody>
      </p:sp>
      <p:sp>
        <p:nvSpPr>
          <p:cNvPr id="3" name="Rectangle 2"/>
          <p:cNvSpPr/>
          <p:nvPr/>
        </p:nvSpPr>
        <p:spPr>
          <a:xfrm>
            <a:off x="0" y="1887370"/>
            <a:ext cx="6061275" cy="369332"/>
          </a:xfrm>
          <a:prstGeom prst="rect">
            <a:avLst/>
          </a:prstGeom>
        </p:spPr>
        <p:txBody>
          <a:bodyPr wrap="none">
            <a:spAutoFit/>
          </a:bodyPr>
          <a:lstStyle/>
          <a:p>
            <a:r>
              <a:rPr lang="en-US" b="1" i="0" u="none" strike="noStrike" baseline="0" dirty="0" smtClean="0">
                <a:solidFill>
                  <a:srgbClr val="FF0000"/>
                </a:solidFill>
                <a:latin typeface="Century Gothic" panose="020B0502020202020204" pitchFamily="34" charset="0"/>
              </a:rPr>
              <a:t>3. Ostwald's process or Ammonia oxidation process: </a:t>
            </a:r>
            <a:endParaRPr lang="en-US" dirty="0">
              <a:solidFill>
                <a:srgbClr val="FF0000"/>
              </a:solidFill>
            </a:endParaRPr>
          </a:p>
        </p:txBody>
      </p:sp>
      <p:sp>
        <p:nvSpPr>
          <p:cNvPr id="4" name="Rectangle 3"/>
          <p:cNvSpPr/>
          <p:nvPr/>
        </p:nvSpPr>
        <p:spPr>
          <a:xfrm>
            <a:off x="-1" y="1632244"/>
            <a:ext cx="8556171" cy="3970318"/>
          </a:xfrm>
          <a:prstGeom prst="rect">
            <a:avLst/>
          </a:prstGeom>
        </p:spPr>
        <p:txBody>
          <a:bodyPr wrap="square">
            <a:spAutoFit/>
          </a:bodyPr>
          <a:lstStyle/>
          <a:p>
            <a:endParaRPr lang="en-US" b="1" i="0" u="none" strike="noStrike" baseline="0" dirty="0" smtClean="0">
              <a:solidFill>
                <a:srgbClr val="000000"/>
              </a:solidFill>
              <a:latin typeface="Century Gothic" panose="020B0502020202020204" pitchFamily="34" charset="0"/>
            </a:endParaRPr>
          </a:p>
          <a:p>
            <a:endParaRPr lang="en-US" b="1" dirty="0">
              <a:solidFill>
                <a:srgbClr val="000000"/>
              </a:solidFill>
              <a:latin typeface="Century Gothic" panose="020B0502020202020204" pitchFamily="34" charset="0"/>
            </a:endParaRPr>
          </a:p>
          <a:p>
            <a:endParaRPr lang="en-US" b="1" i="0" u="none" strike="noStrike" baseline="0" dirty="0" smtClean="0">
              <a:solidFill>
                <a:srgbClr val="000000"/>
              </a:solidFill>
              <a:latin typeface="Century Gothic" panose="020B0502020202020204" pitchFamily="34" charset="0"/>
            </a:endParaRPr>
          </a:p>
          <a:p>
            <a:r>
              <a:rPr lang="en-US" b="1" i="0" u="none" strike="noStrike" baseline="0" dirty="0" smtClean="0">
                <a:solidFill>
                  <a:srgbClr val="000000"/>
                </a:solidFill>
                <a:latin typeface="Century Gothic" panose="020B0502020202020204" pitchFamily="34" charset="0"/>
              </a:rPr>
              <a:t>Raw Materials </a:t>
            </a:r>
            <a:endParaRPr lang="en-US" b="0" i="0" u="none" strike="noStrike" baseline="0" dirty="0" smtClean="0">
              <a:solidFill>
                <a:srgbClr val="000000"/>
              </a:solidFill>
              <a:latin typeface="Century Gothic" panose="020B0502020202020204" pitchFamily="34" charset="0"/>
            </a:endParaRPr>
          </a:p>
          <a:p>
            <a:r>
              <a:rPr lang="en-US" b="0" i="0" u="none" strike="noStrike" baseline="0" dirty="0" smtClean="0">
                <a:solidFill>
                  <a:srgbClr val="000000"/>
                </a:solidFill>
                <a:latin typeface="Century Gothic" panose="020B0502020202020204" pitchFamily="34" charset="0"/>
              </a:rPr>
              <a:t> </a:t>
            </a:r>
          </a:p>
          <a:p>
            <a:pPr marL="285750" indent="-285750">
              <a:buFont typeface="Arial" panose="020B0604020202020204" pitchFamily="34" charset="0"/>
              <a:buChar char="•"/>
            </a:pPr>
            <a:r>
              <a:rPr lang="en-US" b="0" i="0" u="none" strike="noStrike" baseline="0" dirty="0" smtClean="0">
                <a:solidFill>
                  <a:schemeClr val="accent6">
                    <a:lumMod val="50000"/>
                  </a:schemeClr>
                </a:solidFill>
                <a:latin typeface="Century Gothic" panose="020B0502020202020204" pitchFamily="34" charset="0"/>
              </a:rPr>
              <a:t>Ammonia  </a:t>
            </a:r>
          </a:p>
          <a:p>
            <a:pPr marL="285750" indent="-285750">
              <a:buFont typeface="Arial" panose="020B0604020202020204" pitchFamily="34" charset="0"/>
              <a:buChar char="•"/>
            </a:pPr>
            <a:r>
              <a:rPr lang="en-US" b="0" i="0" u="none" strike="noStrike" baseline="0" dirty="0" smtClean="0">
                <a:solidFill>
                  <a:schemeClr val="accent6">
                    <a:lumMod val="50000"/>
                  </a:schemeClr>
                </a:solidFill>
                <a:latin typeface="Century Gothic" panose="020B0502020202020204" pitchFamily="34" charset="0"/>
              </a:rPr>
              <a:t>Air </a:t>
            </a:r>
            <a:endParaRPr lang="en-US" sz="800" b="0" i="0" u="none" strike="noStrike" baseline="0" dirty="0" smtClean="0">
              <a:solidFill>
                <a:schemeClr val="accent6">
                  <a:lumMod val="50000"/>
                </a:schemeClr>
              </a:solidFill>
              <a:latin typeface="Century Gothic" panose="020B0502020202020204" pitchFamily="34" charset="0"/>
            </a:endParaRPr>
          </a:p>
          <a:p>
            <a:pPr marL="285750" indent="-285750">
              <a:buFont typeface="Arial" panose="020B0604020202020204" pitchFamily="34" charset="0"/>
              <a:buChar char="•"/>
            </a:pPr>
            <a:r>
              <a:rPr lang="en-US" dirty="0" smtClean="0">
                <a:solidFill>
                  <a:schemeClr val="accent6">
                    <a:lumMod val="50000"/>
                  </a:schemeClr>
                </a:solidFill>
                <a:latin typeface="Century Gothic" panose="020B0502020202020204" pitchFamily="34" charset="0"/>
              </a:rPr>
              <a:t>Platinum</a:t>
            </a:r>
          </a:p>
          <a:p>
            <a:pPr marL="285750" indent="-285750">
              <a:buFont typeface="Arial" panose="020B0604020202020204" pitchFamily="34" charset="0"/>
              <a:buChar char="•"/>
            </a:pPr>
            <a:r>
              <a:rPr lang="en-US" dirty="0" smtClean="0">
                <a:solidFill>
                  <a:schemeClr val="accent6">
                    <a:lumMod val="50000"/>
                  </a:schemeClr>
                </a:solidFill>
                <a:latin typeface="Century Gothic" panose="020B0502020202020204" pitchFamily="34" charset="0"/>
              </a:rPr>
              <a:t>Water  </a:t>
            </a:r>
            <a:endParaRPr lang="en-US" dirty="0">
              <a:solidFill>
                <a:schemeClr val="accent6">
                  <a:lumMod val="50000"/>
                </a:schemeClr>
              </a:solidFill>
              <a:latin typeface="Century Gothic" panose="020B0502020202020204" pitchFamily="34" charset="0"/>
            </a:endParaRPr>
          </a:p>
          <a:p>
            <a:pPr marL="285750" indent="-285750">
              <a:buFont typeface="Arial" panose="020B0604020202020204" pitchFamily="34" charset="0"/>
              <a:buChar char="•"/>
            </a:pPr>
            <a:r>
              <a:rPr lang="en-US" dirty="0">
                <a:solidFill>
                  <a:schemeClr val="accent6">
                    <a:lumMod val="50000"/>
                  </a:schemeClr>
                </a:solidFill>
                <a:latin typeface="Century Gothic" panose="020B0502020202020204" pitchFamily="34" charset="0"/>
              </a:rPr>
              <a:t>Steam credit  </a:t>
            </a:r>
          </a:p>
          <a:p>
            <a:pPr marL="285750" indent="-285750">
              <a:buFont typeface="Arial" panose="020B0604020202020204" pitchFamily="34" charset="0"/>
              <a:buChar char="•"/>
            </a:pPr>
            <a:r>
              <a:rPr lang="en-US" dirty="0">
                <a:solidFill>
                  <a:schemeClr val="accent6">
                    <a:lumMod val="50000"/>
                  </a:schemeClr>
                </a:solidFill>
                <a:latin typeface="Century Gothic" panose="020B0502020202020204" pitchFamily="34" charset="0"/>
              </a:rPr>
              <a:t>Power </a:t>
            </a:r>
            <a:endParaRPr lang="en-US" dirty="0">
              <a:solidFill>
                <a:schemeClr val="accent6">
                  <a:lumMod val="50000"/>
                </a:schemeClr>
              </a:solidFill>
            </a:endParaRPr>
          </a:p>
          <a:p>
            <a:endParaRPr lang="en-US" b="0" i="0" u="none" strike="noStrike" baseline="0" dirty="0" smtClean="0">
              <a:solidFill>
                <a:srgbClr val="000000"/>
              </a:solidFill>
              <a:latin typeface="Century Gothic" panose="020B0502020202020204" pitchFamily="34" charset="0"/>
            </a:endParaRPr>
          </a:p>
          <a:p>
            <a:r>
              <a:rPr lang="en-US" b="0" i="0" u="none" strike="noStrike" baseline="0" dirty="0" smtClean="0">
                <a:solidFill>
                  <a:srgbClr val="000000"/>
                </a:solidFill>
                <a:latin typeface="Century Gothic" panose="020B0502020202020204" pitchFamily="34" charset="0"/>
              </a:rPr>
              <a:t> </a:t>
            </a:r>
          </a:p>
          <a:p>
            <a:r>
              <a:rPr lang="en-US" b="0" i="0" u="none" strike="noStrike" baseline="0" dirty="0" smtClean="0">
                <a:solidFill>
                  <a:srgbClr val="000000"/>
                </a:solidFill>
                <a:latin typeface="Century Gothic" panose="020B0502020202020204" pitchFamily="34" charset="0"/>
              </a:rPr>
              <a:t> </a:t>
            </a:r>
            <a:endParaRPr lang="en-US" dirty="0"/>
          </a:p>
        </p:txBody>
      </p:sp>
      <mc:AlternateContent xmlns:mc="http://schemas.openxmlformats.org/markup-compatibility/2006">
        <mc:Choice xmlns:a14="http://schemas.microsoft.com/office/drawing/2010/main" xmlns="" Requires="a14">
          <p:sp>
            <p:nvSpPr>
              <p:cNvPr id="6" name="Rectangle 5"/>
              <p:cNvSpPr/>
              <p:nvPr/>
            </p:nvSpPr>
            <p:spPr>
              <a:xfrm>
                <a:off x="111686" y="4863897"/>
                <a:ext cx="12080314" cy="1893532"/>
              </a:xfrm>
              <a:prstGeom prst="rect">
                <a:avLst/>
              </a:prstGeom>
            </p:spPr>
            <p:txBody>
              <a:bodyPr wrap="square">
                <a:spAutoFit/>
              </a:bodyPr>
              <a:lstStyle/>
              <a:p>
                <a:r>
                  <a:rPr lang="en-US" b="1" i="0" u="none" strike="noStrike" baseline="0" dirty="0" smtClean="0">
                    <a:solidFill>
                      <a:srgbClr val="000000"/>
                    </a:solidFill>
                    <a:latin typeface="Century Gothic" panose="020B0502020202020204" pitchFamily="34" charset="0"/>
                  </a:rPr>
                  <a:t>Reaction </a:t>
                </a:r>
                <a:endParaRPr lang="en-US" b="0" i="0" u="none" strike="noStrike" baseline="0" dirty="0" smtClean="0">
                  <a:solidFill>
                    <a:srgbClr val="000000"/>
                  </a:solidFill>
                  <a:latin typeface="Century Gothic" panose="020B0502020202020204" pitchFamily="34" charset="0"/>
                </a:endParaRPr>
              </a:p>
              <a:p>
                <a:r>
                  <a:rPr lang="en-US" b="1" i="0" u="none" strike="noStrike" baseline="0" dirty="0" smtClean="0">
                    <a:solidFill>
                      <a:srgbClr val="000000"/>
                    </a:solidFill>
                    <a:latin typeface="Century Gothic" panose="020B0502020202020204" pitchFamily="34" charset="0"/>
                  </a:rPr>
                  <a:t>Major reactions </a:t>
                </a:r>
                <a:endParaRPr lang="en-US" b="0" i="0" u="none" strike="noStrike" baseline="0" dirty="0" smtClean="0">
                  <a:solidFill>
                    <a:srgbClr val="000000"/>
                  </a:solidFill>
                  <a:latin typeface="Century Gothic" panose="020B0502020202020204" pitchFamily="34" charset="0"/>
                </a:endParaRPr>
              </a:p>
              <a:p>
                <a:r>
                  <a:rPr lang="pt-BR" b="0" i="0" u="none" strike="noStrike" baseline="0" dirty="0" smtClean="0">
                    <a:solidFill>
                      <a:srgbClr val="000000"/>
                    </a:solidFill>
                    <a:latin typeface="Century Gothic" panose="020B0502020202020204" pitchFamily="34" charset="0"/>
                  </a:rPr>
                  <a:t>4NH</a:t>
                </a:r>
                <a:r>
                  <a:rPr lang="pt-BR" sz="800" b="0" i="0" u="none" strike="noStrike" baseline="0" dirty="0" smtClean="0">
                    <a:solidFill>
                      <a:srgbClr val="000000"/>
                    </a:solidFill>
                    <a:latin typeface="Century Gothic" panose="020B0502020202020204" pitchFamily="34" charset="0"/>
                  </a:rPr>
                  <a:t>3 </a:t>
                </a:r>
                <a:r>
                  <a:rPr lang="pt-BR" b="0" i="0" u="none" strike="noStrike" baseline="0" dirty="0" smtClean="0">
                    <a:solidFill>
                      <a:srgbClr val="000000"/>
                    </a:solidFill>
                    <a:latin typeface="Century Gothic" panose="020B0502020202020204" pitchFamily="34" charset="0"/>
                  </a:rPr>
                  <a:t>+ 5O</a:t>
                </a:r>
                <a:r>
                  <a:rPr lang="pt-BR" sz="800" b="0" i="0" u="none" strike="noStrike" baseline="0" dirty="0" smtClean="0">
                    <a:solidFill>
                      <a:srgbClr val="000000"/>
                    </a:solidFill>
                    <a:latin typeface="Century Gothic" panose="020B0502020202020204" pitchFamily="34" charset="0"/>
                  </a:rPr>
                  <a:t>2                </a:t>
                </a:r>
                <a:r>
                  <a:rPr lang="pt-BR" b="0" i="0" u="none" strike="noStrike" baseline="0" dirty="0" smtClean="0">
                    <a:solidFill>
                      <a:srgbClr val="000000"/>
                    </a:solidFill>
                    <a:latin typeface="Century Gothic" panose="020B0502020202020204" pitchFamily="34" charset="0"/>
                  </a:rPr>
                  <a:t>4NO + 6H</a:t>
                </a:r>
                <a:r>
                  <a:rPr lang="pt-BR" sz="800" b="0" i="0" u="none" strike="noStrike" baseline="0" dirty="0" smtClean="0">
                    <a:solidFill>
                      <a:srgbClr val="000000"/>
                    </a:solidFill>
                    <a:latin typeface="Century Gothic" panose="020B0502020202020204" pitchFamily="34" charset="0"/>
                  </a:rPr>
                  <a:t>2</a:t>
                </a:r>
                <a:r>
                  <a:rPr lang="pt-BR" b="0" i="0" u="none" strike="noStrike" baseline="0" dirty="0" smtClean="0">
                    <a:solidFill>
                      <a:srgbClr val="000000"/>
                    </a:solidFill>
                    <a:latin typeface="Century Gothic" panose="020B0502020202020204" pitchFamily="34" charset="0"/>
                  </a:rPr>
                  <a:t>O       ΔH = - 216.6kcals ---- (1) </a:t>
                </a:r>
              </a:p>
              <a:p>
                <a:r>
                  <a:rPr lang="pt-BR" b="0" i="0" u="none" strike="noStrike" baseline="0" dirty="0" smtClean="0">
                    <a:solidFill>
                      <a:srgbClr val="000000"/>
                    </a:solidFill>
                    <a:latin typeface="Century Gothic" panose="020B0502020202020204" pitchFamily="34" charset="0"/>
                  </a:rPr>
                  <a:t>2NO+O</a:t>
                </a:r>
                <a:r>
                  <a:rPr lang="pt-BR" sz="800" b="0" i="0" u="none" strike="noStrike" baseline="0" dirty="0" smtClean="0">
                    <a:solidFill>
                      <a:srgbClr val="000000"/>
                    </a:solidFill>
                    <a:latin typeface="Century Gothic" panose="020B0502020202020204" pitchFamily="34" charset="0"/>
                  </a:rPr>
                  <a:t>2                        </a:t>
                </a:r>
                <a:r>
                  <a:rPr lang="pt-BR" b="0" i="0" u="none" strike="noStrike" baseline="0" dirty="0" smtClean="0">
                    <a:solidFill>
                      <a:srgbClr val="000000"/>
                    </a:solidFill>
                    <a:latin typeface="Century Gothic" panose="020B0502020202020204" pitchFamily="34" charset="0"/>
                  </a:rPr>
                  <a:t>2NO</a:t>
                </a:r>
                <a:r>
                  <a:rPr lang="pt-BR" sz="800" b="0" i="0" u="none" strike="noStrike" baseline="0" dirty="0" smtClean="0">
                    <a:solidFill>
                      <a:srgbClr val="000000"/>
                    </a:solidFill>
                    <a:latin typeface="Century Gothic" panose="020B0502020202020204" pitchFamily="34" charset="0"/>
                  </a:rPr>
                  <a:t>2                                          </a:t>
                </a:r>
                <a:r>
                  <a:rPr lang="pt-BR" b="0" i="0" u="none" strike="noStrike" baseline="0" dirty="0" smtClean="0">
                    <a:solidFill>
                      <a:srgbClr val="000000"/>
                    </a:solidFill>
                    <a:latin typeface="Century Gothic" panose="020B0502020202020204" pitchFamily="34" charset="0"/>
                  </a:rPr>
                  <a:t>ΔH = - 27.1kcals ---- (2) </a:t>
                </a:r>
              </a:p>
              <a:p>
                <a:r>
                  <a:rPr lang="pt-BR" dirty="0" smtClean="0">
                    <a:solidFill>
                      <a:srgbClr val="000000"/>
                    </a:solidFill>
                    <a:latin typeface="Century Gothic" panose="020B0502020202020204" pitchFamily="34" charset="0"/>
                  </a:rPr>
                  <a:t>3NO2+H2O        </a:t>
                </a:r>
                <a:r>
                  <a:rPr lang="pt-BR" smtClean="0">
                    <a:solidFill>
                      <a:srgbClr val="000000"/>
                    </a:solidFill>
                    <a:latin typeface="Century Gothic" panose="020B0502020202020204" pitchFamily="34" charset="0"/>
                  </a:rPr>
                  <a:t>2HNO3+NO     ΔH </a:t>
                </a:r>
                <a:r>
                  <a:rPr lang="pt-BR" dirty="0">
                    <a:solidFill>
                      <a:srgbClr val="000000"/>
                    </a:solidFill>
                    <a:latin typeface="Century Gothic" panose="020B0502020202020204" pitchFamily="34" charset="0"/>
                  </a:rPr>
                  <a:t>= </a:t>
                </a:r>
                <a:r>
                  <a:rPr lang="pt-BR" dirty="0" smtClean="0">
                    <a:solidFill>
                      <a:srgbClr val="000000"/>
                    </a:solidFill>
                    <a:latin typeface="Century Gothic" panose="020B0502020202020204" pitchFamily="34" charset="0"/>
                  </a:rPr>
                  <a:t>- 32.2 kcals .... (3) </a:t>
                </a:r>
              </a:p>
              <a:p>
                <a:r>
                  <a:rPr lang="pt-BR" dirty="0" smtClean="0">
                    <a:solidFill>
                      <a:srgbClr val="000000"/>
                    </a:solidFill>
                    <a:latin typeface="Century Gothic" panose="020B0502020202020204" pitchFamily="34" charset="0"/>
                  </a:rPr>
                  <a:t>NH3+O2             </a:t>
                </a:r>
                <a14:m>
                  <m:oMath xmlns:m="http://schemas.openxmlformats.org/officeDocument/2006/math">
                    <m:f>
                      <m:fPr>
                        <m:ctrlPr>
                          <a:rPr lang="pt-BR"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den>
                    </m:f>
                  </m:oMath>
                </a14:m>
                <a:r>
                  <a:rPr lang="pt-BR" dirty="0" smtClean="0">
                    <a:solidFill>
                      <a:srgbClr val="000000"/>
                    </a:solidFill>
                    <a:latin typeface="Century Gothic" panose="020B0502020202020204" pitchFamily="34" charset="0"/>
                  </a:rPr>
                  <a:t> N2O +</a:t>
                </a:r>
                <a14:m>
                  <m:oMath xmlns:m="http://schemas.openxmlformats.org/officeDocument/2006/math">
                    <m:f>
                      <m:fPr>
                        <m:ctrlPr>
                          <a:rPr lang="pt-BR" i="1">
                            <a:solidFill>
                              <a:srgbClr val="000000"/>
                            </a:solidFill>
                            <a:latin typeface="Cambria Math" panose="02040503050406030204" pitchFamily="18" charset="0"/>
                          </a:rPr>
                        </m:ctrlPr>
                      </m:fPr>
                      <m:num>
                        <m:r>
                          <a:rPr lang="en-US" b="0" i="1" smtClean="0">
                            <a:solidFill>
                              <a:srgbClr val="000000"/>
                            </a:solidFill>
                            <a:latin typeface="Cambria Math" panose="02040503050406030204" pitchFamily="18" charset="0"/>
                          </a:rPr>
                          <m:t>3</m:t>
                        </m:r>
                      </m:num>
                      <m:den>
                        <m:r>
                          <a:rPr lang="en-US" i="1">
                            <a:solidFill>
                              <a:srgbClr val="000000"/>
                            </a:solidFill>
                            <a:latin typeface="Cambria Math" panose="02040503050406030204" pitchFamily="18" charset="0"/>
                          </a:rPr>
                          <m:t>2</m:t>
                        </m:r>
                      </m:den>
                    </m:f>
                  </m:oMath>
                </a14:m>
                <a:r>
                  <a:rPr lang="pt-BR" dirty="0" smtClean="0">
                    <a:solidFill>
                      <a:srgbClr val="000000"/>
                    </a:solidFill>
                    <a:latin typeface="Century Gothic" panose="020B0502020202020204" pitchFamily="34" charset="0"/>
                  </a:rPr>
                  <a:t> H2O</a:t>
                </a:r>
                <a:r>
                  <a:rPr lang="pt-BR" dirty="0">
                    <a:solidFill>
                      <a:srgbClr val="000000"/>
                    </a:solidFill>
                    <a:latin typeface="Century Gothic" panose="020B0502020202020204" pitchFamily="34" charset="0"/>
                  </a:rPr>
                  <a:t/>
                </a:r>
                <a:r>
                  <a:rPr lang="pt-BR" dirty="0" smtClean="0">
                    <a:solidFill>
                      <a:srgbClr val="000000"/>
                    </a:solidFill>
                    <a:latin typeface="Century Gothic" panose="020B0502020202020204" pitchFamily="34" charset="0"/>
                  </a:rPr>
                  <a:t> ΔH </a:t>
                </a:r>
                <a:r>
                  <a:rPr lang="pt-BR" dirty="0">
                    <a:solidFill>
                      <a:srgbClr val="000000"/>
                    </a:solidFill>
                    <a:latin typeface="Century Gothic" panose="020B0502020202020204" pitchFamily="34" charset="0"/>
                  </a:rPr>
                  <a:t>= - </a:t>
                </a:r>
                <a:r>
                  <a:rPr lang="pt-BR" dirty="0" smtClean="0">
                    <a:solidFill>
                      <a:srgbClr val="000000"/>
                    </a:solidFill>
                    <a:latin typeface="Century Gothic" panose="020B0502020202020204" pitchFamily="34" charset="0"/>
                  </a:rPr>
                  <a:t>65.9kcals ...   (4)</a:t>
                </a:r>
                <a:endParaRPr lang="en-US" dirty="0"/>
              </a:p>
            </p:txBody>
          </p:sp>
        </mc:Choice>
        <mc:Fallback>
          <p:sp>
            <p:nvSpPr>
              <p:cNvPr id="6" name="Rectangle 5"/>
              <p:cNvSpPr>
                <a:spLocks noRot="1" noChangeAspect="1" noMove="1" noResize="1" noEditPoints="1" noAdjustHandles="1" noChangeArrowheads="1" noChangeShapeType="1" noTextEdit="1"/>
              </p:cNvSpPr>
              <p:nvPr/>
            </p:nvSpPr>
            <p:spPr>
              <a:xfrm>
                <a:off x="111686" y="4863897"/>
                <a:ext cx="12080314" cy="1893532"/>
              </a:xfrm>
              <a:prstGeom prst="rect">
                <a:avLst/>
              </a:prstGeom>
              <a:blipFill rotWithShape="0">
                <a:blip r:embed="rId2"/>
                <a:stretch>
                  <a:fillRect l="-404" t="-1929"/>
                </a:stretch>
              </a:blipFill>
            </p:spPr>
            <p:txBody>
              <a:bodyPr/>
              <a:lstStyle/>
              <a:p>
                <a:r>
                  <a:rPr lang="en-US">
                    <a:noFill/>
                  </a:rPr>
                  <a:t> </a:t>
                </a:r>
              </a:p>
            </p:txBody>
          </p:sp>
        </mc:Fallback>
      </mc:AlternateContent>
      <p:cxnSp>
        <p:nvCxnSpPr>
          <p:cNvPr id="14" name="Straight Arrow Connector 13"/>
          <p:cNvCxnSpPr/>
          <p:nvPr/>
        </p:nvCxnSpPr>
        <p:spPr>
          <a:xfrm>
            <a:off x="4637314" y="4167051"/>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358537" y="5617028"/>
            <a:ext cx="483326" cy="130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210491" y="5900056"/>
            <a:ext cx="526869" cy="4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210491" y="1029897"/>
            <a:ext cx="526869" cy="4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336765" y="1357162"/>
            <a:ext cx="526869" cy="4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423850" y="6187227"/>
            <a:ext cx="526869" cy="4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210490" y="770937"/>
            <a:ext cx="526869" cy="4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314994" y="6470150"/>
            <a:ext cx="526869" cy="4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71995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1416937" cy="923330"/>
          </a:xfrm>
          <a:prstGeom prst="rect">
            <a:avLst/>
          </a:prstGeom>
        </p:spPr>
        <p:txBody>
          <a:bodyPr wrap="square">
            <a:spAutoFit/>
          </a:bodyPr>
          <a:lstStyle/>
          <a:p>
            <a:r>
              <a:rPr lang="en-US" b="1" i="0" u="none" strike="noStrike" baseline="0" dirty="0" smtClean="0">
                <a:solidFill>
                  <a:srgbClr val="000000"/>
                </a:solidFill>
                <a:latin typeface="Century Gothic" panose="020B0502020202020204" pitchFamily="34" charset="0"/>
              </a:rPr>
              <a:t>Manufacture </a:t>
            </a:r>
            <a:endParaRPr lang="en-US" b="0" i="0" u="none" strike="noStrike" baseline="0" dirty="0" smtClean="0">
              <a:solidFill>
                <a:srgbClr val="000000"/>
              </a:solidFill>
              <a:latin typeface="Century Gothic" panose="020B0502020202020204" pitchFamily="34" charset="0"/>
            </a:endParaRPr>
          </a:p>
          <a:p>
            <a:r>
              <a:rPr lang="en-US" b="0" i="0" u="none" strike="noStrike" baseline="0" dirty="0" smtClean="0">
                <a:solidFill>
                  <a:srgbClr val="000000"/>
                </a:solidFill>
                <a:latin typeface="Century Gothic" panose="020B0502020202020204" pitchFamily="34" charset="0"/>
              </a:rPr>
              <a:t>Nitric acid is made by the oxidation of ammonia, using platinum or platinum- 10% rhodium as catalyst, followed by the reaction of the resulting nitrogen oxides with water. </a:t>
            </a:r>
            <a:endParaRPr lang="en-US" dirty="0"/>
          </a:p>
        </p:txBody>
      </p:sp>
      <p:pic>
        <p:nvPicPr>
          <p:cNvPr id="3" name="Picture 2"/>
          <p:cNvPicPr>
            <a:picLocks noChangeAspect="1"/>
          </p:cNvPicPr>
          <p:nvPr/>
        </p:nvPicPr>
        <p:blipFill>
          <a:blip r:embed="rId2"/>
          <a:stretch>
            <a:fillRect/>
          </a:stretch>
        </p:blipFill>
        <p:spPr>
          <a:xfrm>
            <a:off x="0" y="1031966"/>
            <a:ext cx="12191999" cy="5826034"/>
          </a:xfrm>
          <a:prstGeom prst="rect">
            <a:avLst/>
          </a:prstGeom>
        </p:spPr>
      </p:pic>
    </p:spTree>
    <p:extLst>
      <p:ext uri="{BB962C8B-B14F-4D97-AF65-F5344CB8AC3E}">
        <p14:creationId xmlns:p14="http://schemas.microsoft.com/office/powerpoint/2010/main" xmlns="" val="3154238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85000" lnSpcReduction="10000"/>
          </a:bodyPr>
          <a:lstStyle/>
          <a:p>
            <a:pPr>
              <a:lnSpc>
                <a:spcPct val="150000"/>
              </a:lnSpc>
            </a:pPr>
            <a:r>
              <a:rPr lang="en-US" sz="2600" dirty="0" smtClean="0">
                <a:solidFill>
                  <a:srgbClr val="FF0000"/>
                </a:solidFill>
                <a:latin typeface="Centaur" panose="02030504050205020304" pitchFamily="18" charset="0"/>
              </a:rPr>
              <a:t>Compressed </a:t>
            </a:r>
            <a:r>
              <a:rPr lang="en-US" sz="2600" dirty="0">
                <a:solidFill>
                  <a:srgbClr val="FF0000"/>
                </a:solidFill>
                <a:latin typeface="Centaur" panose="02030504050205020304" pitchFamily="18" charset="0"/>
              </a:rPr>
              <a:t>air is mixed with anhydrous ammonia, fed to a shell and tube convertor designed so that the preheater and steam heat recovery boiler-super heater are within the same reactor shell. The convertor section consists of 10-30 sheets of Pt-Rh alloy in the form of 60-80 mesh wire gauge packed in layers inside the tube. Contact time and of the gas passes downward in the catalyst zone 2.5 X 10-4sec and are heated at 800</a:t>
            </a:r>
            <a:r>
              <a:rPr lang="en-US" sz="900" dirty="0">
                <a:solidFill>
                  <a:srgbClr val="FF0000"/>
                </a:solidFill>
                <a:latin typeface="Centaur" panose="02030504050205020304" pitchFamily="18" charset="0"/>
              </a:rPr>
              <a:t>0</a:t>
            </a:r>
            <a:r>
              <a:rPr lang="en-US" sz="2600" dirty="0">
                <a:solidFill>
                  <a:srgbClr val="FF0000"/>
                </a:solidFill>
                <a:latin typeface="Centaur" panose="02030504050205020304" pitchFamily="18" charset="0"/>
              </a:rPr>
              <a:t>C. </a:t>
            </a:r>
          </a:p>
          <a:p>
            <a:pPr>
              <a:lnSpc>
                <a:spcPct val="150000"/>
              </a:lnSpc>
            </a:pPr>
            <a:r>
              <a:rPr lang="en-US" sz="2600" dirty="0">
                <a:solidFill>
                  <a:srgbClr val="FFC000"/>
                </a:solidFill>
                <a:latin typeface="Centaur" panose="02030504050205020304" pitchFamily="18" charset="0"/>
              </a:rPr>
              <a:t>Product gases from the reactor which contain 10-12% NO, are sent through heat recovery units consisting of heat recovery boiler, super heater and quenching unit for rapid cooling to remove large fraction of product heat, and into the oxidizer-absorber system. Air is added to convert NO to NO2 at the more </a:t>
            </a:r>
            <a:r>
              <a:rPr lang="en-US" sz="2600" dirty="0" err="1">
                <a:solidFill>
                  <a:srgbClr val="FFC000"/>
                </a:solidFill>
                <a:latin typeface="Centaur" panose="02030504050205020304" pitchFamily="18" charset="0"/>
              </a:rPr>
              <a:t>favourable</a:t>
            </a:r>
            <a:r>
              <a:rPr lang="en-US" sz="2600" dirty="0">
                <a:solidFill>
                  <a:srgbClr val="FFC000"/>
                </a:solidFill>
                <a:latin typeface="Centaur" panose="02030504050205020304" pitchFamily="18" charset="0"/>
              </a:rPr>
              <a:t> temperature (40-500C) environment of the absorption system. </a:t>
            </a:r>
            <a:endParaRPr lang="en-US" sz="2600" dirty="0" smtClean="0">
              <a:solidFill>
                <a:srgbClr val="FFC000"/>
              </a:solidFill>
              <a:latin typeface="Centaur" panose="02030504050205020304" pitchFamily="18" charset="0"/>
            </a:endParaRPr>
          </a:p>
          <a:p>
            <a:pPr>
              <a:lnSpc>
                <a:spcPct val="150000"/>
              </a:lnSpc>
            </a:pPr>
            <a:r>
              <a:rPr lang="en-US" sz="2600" dirty="0" smtClean="0">
                <a:solidFill>
                  <a:srgbClr val="00B0F0"/>
                </a:solidFill>
                <a:latin typeface="Centaur" panose="02030504050205020304" pitchFamily="18" charset="0"/>
              </a:rPr>
              <a:t>The </a:t>
            </a:r>
            <a:r>
              <a:rPr lang="en-US" sz="2600" dirty="0">
                <a:solidFill>
                  <a:srgbClr val="00B0F0"/>
                </a:solidFill>
                <a:latin typeface="Centaur" panose="02030504050205020304" pitchFamily="18" charset="0"/>
              </a:rPr>
              <a:t>equipment in </a:t>
            </a:r>
            <a:r>
              <a:rPr lang="en-US" sz="2600" dirty="0" smtClean="0">
                <a:solidFill>
                  <a:srgbClr val="00B0F0"/>
                </a:solidFill>
                <a:latin typeface="Centaur" panose="02030504050205020304" pitchFamily="18" charset="0"/>
              </a:rPr>
              <a:t>the</a:t>
            </a:r>
            <a:r>
              <a:rPr lang="en-US" sz="2600" dirty="0">
                <a:solidFill>
                  <a:srgbClr val="00B0F0"/>
                </a:solidFill>
                <a:latin typeface="Centaur" panose="02030504050205020304" pitchFamily="18" charset="0"/>
              </a:rPr>
              <a:t> </a:t>
            </a:r>
            <a:r>
              <a:rPr lang="en-US" sz="2600" dirty="0" smtClean="0">
                <a:solidFill>
                  <a:srgbClr val="00B0F0"/>
                </a:solidFill>
                <a:latin typeface="Centaur" panose="02030504050205020304" pitchFamily="18" charset="0"/>
              </a:rPr>
              <a:t>absorption </a:t>
            </a:r>
            <a:r>
              <a:rPr lang="en-US" sz="2600" dirty="0">
                <a:solidFill>
                  <a:srgbClr val="00B0F0"/>
                </a:solidFill>
                <a:latin typeface="Centaur" panose="02030504050205020304" pitchFamily="18" charset="0"/>
              </a:rPr>
              <a:t>train may be series of packed or sieve tray vertical towers or a series of horizontal cascade absorbers. The product from this water absorption system is 57- 60% HNO3 solution which can be sold as or </a:t>
            </a:r>
            <a:r>
              <a:rPr lang="en-US" sz="2600" dirty="0" smtClean="0">
                <a:solidFill>
                  <a:srgbClr val="00B0F0"/>
                </a:solidFill>
                <a:latin typeface="Centaur" panose="02030504050205020304" pitchFamily="18" charset="0"/>
              </a:rPr>
              <a:t>concentrated as follow: </a:t>
            </a:r>
          </a:p>
          <a:p>
            <a:pPr marL="457200" indent="-457200">
              <a:lnSpc>
                <a:spcPct val="150000"/>
              </a:lnSpc>
              <a:buFont typeface="+mj-lt"/>
              <a:buAutoNum type="arabicPeriod"/>
            </a:pPr>
            <a:r>
              <a:rPr lang="en-US" sz="2000" b="1" dirty="0" smtClean="0"/>
              <a:t>Concentration </a:t>
            </a:r>
            <a:r>
              <a:rPr lang="en-US" sz="2000" b="1" dirty="0"/>
              <a:t>by H2SO4 </a:t>
            </a:r>
            <a:endParaRPr lang="en-US" sz="2000" b="1" dirty="0" smtClean="0"/>
          </a:p>
          <a:p>
            <a:pPr marL="457200" indent="-457200">
              <a:lnSpc>
                <a:spcPct val="150000"/>
              </a:lnSpc>
              <a:buFont typeface="+mj-lt"/>
              <a:buAutoNum type="arabicPeriod"/>
            </a:pPr>
            <a:r>
              <a:rPr lang="en-US" sz="2000" b="1" dirty="0" smtClean="0"/>
              <a:t>Concentration </a:t>
            </a:r>
            <a:r>
              <a:rPr lang="en-US" sz="2000" b="1" dirty="0"/>
              <a:t>by Mg(NO3)2 </a:t>
            </a:r>
            <a:endParaRPr lang="en-US" sz="2000" b="1" dirty="0" smtClean="0"/>
          </a:p>
          <a:p>
            <a:endParaRPr lang="en-US" sz="2000" dirty="0" smtClean="0">
              <a:latin typeface="Centaur" panose="02030504050205020304" pitchFamily="18" charset="0"/>
            </a:endParaRPr>
          </a:p>
          <a:p>
            <a:endParaRPr lang="en-US" sz="2600" dirty="0">
              <a:latin typeface="Centaur" panose="02030504050205020304" pitchFamily="18" charset="0"/>
            </a:endParaRPr>
          </a:p>
        </p:txBody>
      </p:sp>
    </p:spTree>
    <p:extLst>
      <p:ext uri="{BB962C8B-B14F-4D97-AF65-F5344CB8AC3E}">
        <p14:creationId xmlns:p14="http://schemas.microsoft.com/office/powerpoint/2010/main" xmlns="" val="1895577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xmlns="" val="71389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2308324"/>
          </a:xfrm>
          <a:prstGeom prst="rect">
            <a:avLst/>
          </a:prstGeom>
        </p:spPr>
        <p:txBody>
          <a:bodyPr wrap="square">
            <a:spAutoFit/>
          </a:bodyPr>
          <a:lstStyle/>
          <a:p>
            <a:r>
              <a:rPr lang="en-US" b="0" i="0" u="none" strike="noStrike" baseline="0" dirty="0" smtClean="0">
                <a:solidFill>
                  <a:srgbClr val="000000"/>
                </a:solidFill>
                <a:latin typeface="Century Gothic" panose="020B0502020202020204" pitchFamily="34" charset="0"/>
              </a:rPr>
              <a:t>The process involves four steps </a:t>
            </a:r>
          </a:p>
          <a:p>
            <a:pPr marL="342900" indent="-342900">
              <a:buAutoNum type="arabicPeriod"/>
            </a:pPr>
            <a:r>
              <a:rPr lang="en-US" b="0" i="0" u="none" strike="noStrike" baseline="0" dirty="0" smtClean="0">
                <a:solidFill>
                  <a:srgbClr val="000000"/>
                </a:solidFill>
                <a:latin typeface="Century Gothic" panose="020B0502020202020204" pitchFamily="34" charset="0"/>
              </a:rPr>
              <a:t>Catalytic oxidation of ammonia with atmospheric oxygen to yield nitrogen monoxide . </a:t>
            </a:r>
          </a:p>
          <a:p>
            <a:endParaRPr lang="en-US" b="0" i="0" u="none" strike="noStrike" baseline="0" dirty="0" smtClean="0">
              <a:solidFill>
                <a:srgbClr val="000000"/>
              </a:solidFill>
              <a:latin typeface="Century Gothic" panose="020B0502020202020204" pitchFamily="34" charset="0"/>
            </a:endParaRPr>
          </a:p>
          <a:p>
            <a:r>
              <a:rPr lang="en-US" b="0" i="0" u="none" strike="noStrike" baseline="0" dirty="0" smtClean="0">
                <a:solidFill>
                  <a:srgbClr val="000000"/>
                </a:solidFill>
                <a:latin typeface="Century Gothic" panose="020B0502020202020204" pitchFamily="34" charset="0"/>
              </a:rPr>
              <a:t>2. Oxidation of the nitrogen monoxide product to nitrogen dioxide or dinitrogen tetroxide.</a:t>
            </a:r>
          </a:p>
          <a:p>
            <a:r>
              <a:rPr lang="en-US" b="0" i="0" u="none" strike="noStrike" baseline="0" dirty="0" smtClean="0">
                <a:solidFill>
                  <a:srgbClr val="000000"/>
                </a:solidFill>
                <a:latin typeface="Century Gothic" panose="020B0502020202020204" pitchFamily="34" charset="0"/>
              </a:rPr>
              <a:t> </a:t>
            </a:r>
          </a:p>
          <a:p>
            <a:r>
              <a:rPr lang="en-US" b="0" i="0" u="none" strike="noStrike" baseline="0" dirty="0" smtClean="0">
                <a:solidFill>
                  <a:srgbClr val="000000"/>
                </a:solidFill>
                <a:latin typeface="Century Gothic" panose="020B0502020202020204" pitchFamily="34" charset="0"/>
              </a:rPr>
              <a:t>3. Absorption of the nitrogen oxides to yield nitric acid.</a:t>
            </a:r>
          </a:p>
          <a:p>
            <a:r>
              <a:rPr lang="en-US" b="0" i="0" u="none" strike="noStrike" baseline="0" dirty="0" smtClean="0">
                <a:solidFill>
                  <a:srgbClr val="000000"/>
                </a:solidFill>
                <a:latin typeface="Century Gothic" panose="020B0502020202020204" pitchFamily="34" charset="0"/>
              </a:rPr>
              <a:t> </a:t>
            </a:r>
          </a:p>
          <a:p>
            <a:r>
              <a:rPr lang="en-US" b="0" i="0" u="none" strike="noStrike" baseline="0" dirty="0" smtClean="0">
                <a:solidFill>
                  <a:srgbClr val="000000"/>
                </a:solidFill>
                <a:latin typeface="Century Gothic" panose="020B0502020202020204" pitchFamily="34" charset="0"/>
              </a:rPr>
              <a:t>4. Concentration of nitric acid . </a:t>
            </a:r>
          </a:p>
        </p:txBody>
      </p:sp>
      <p:sp>
        <p:nvSpPr>
          <p:cNvPr id="3" name="Rectangle 2"/>
          <p:cNvSpPr/>
          <p:nvPr/>
        </p:nvSpPr>
        <p:spPr>
          <a:xfrm>
            <a:off x="0" y="2580144"/>
            <a:ext cx="12192000" cy="3277820"/>
          </a:xfrm>
          <a:prstGeom prst="rect">
            <a:avLst/>
          </a:prstGeom>
        </p:spPr>
        <p:txBody>
          <a:bodyPr wrap="square">
            <a:spAutoFit/>
          </a:bodyPr>
          <a:lstStyle/>
          <a:p>
            <a:r>
              <a:rPr lang="en-US" b="1" i="0" u="none" strike="noStrike" baseline="0" dirty="0" smtClean="0">
                <a:solidFill>
                  <a:srgbClr val="000000"/>
                </a:solidFill>
                <a:latin typeface="Century Gothic" panose="020B0502020202020204" pitchFamily="34" charset="0"/>
              </a:rPr>
              <a:t>Catalyst for oxidation of ammonia </a:t>
            </a:r>
            <a:endParaRPr lang="en-US" b="0" i="0" u="none" strike="noStrike" baseline="0" dirty="0" smtClean="0">
              <a:solidFill>
                <a:srgbClr val="000000"/>
              </a:solidFill>
              <a:latin typeface="Century Gothic" panose="020B0502020202020204" pitchFamily="34" charset="0"/>
            </a:endParaRPr>
          </a:p>
          <a:p>
            <a:pPr marL="285750" indent="-285750">
              <a:lnSpc>
                <a:spcPct val="150000"/>
              </a:lnSpc>
              <a:buFont typeface="Arial" panose="020B0604020202020204" pitchFamily="34" charset="0"/>
              <a:buChar char="•"/>
            </a:pPr>
            <a:r>
              <a:rPr lang="en-US" b="0" i="0" u="none" strike="noStrike" baseline="0" dirty="0" smtClean="0">
                <a:solidFill>
                  <a:schemeClr val="accent1">
                    <a:lumMod val="50000"/>
                  </a:schemeClr>
                </a:solidFill>
                <a:latin typeface="Century Gothic" panose="020B0502020202020204" pitchFamily="34" charset="0"/>
              </a:rPr>
              <a:t>Platinum/rhodium alloy containing 10% rhodium is the only industrially viable catalyst. </a:t>
            </a:r>
          </a:p>
          <a:p>
            <a:pPr marL="285750" indent="-285750">
              <a:lnSpc>
                <a:spcPct val="150000"/>
              </a:lnSpc>
              <a:buFont typeface="Arial" panose="020B0604020202020204" pitchFamily="34" charset="0"/>
              <a:buChar char="•"/>
            </a:pPr>
            <a:r>
              <a:rPr lang="en-US" b="0" i="0" u="none" strike="noStrike" baseline="0" dirty="0" smtClean="0">
                <a:solidFill>
                  <a:schemeClr val="accent1">
                    <a:lumMod val="50000"/>
                  </a:schemeClr>
                </a:solidFill>
                <a:latin typeface="Century Gothic" panose="020B0502020202020204" pitchFamily="34" charset="0"/>
              </a:rPr>
              <a:t>Rhodium not only improves the catalytic properties of platinum but also improves mechanical and anti-abrasive properties of material under the operating condition such as to counter the severe corrosion and oxidation atmosphere. </a:t>
            </a:r>
          </a:p>
          <a:p>
            <a:pPr marL="285750" indent="-285750">
              <a:lnSpc>
                <a:spcPct val="150000"/>
              </a:lnSpc>
              <a:buFont typeface="Arial" panose="020B0604020202020204" pitchFamily="34" charset="0"/>
              <a:buChar char="•"/>
            </a:pPr>
            <a:r>
              <a:rPr lang="en-US" b="0" i="0" u="none" strike="noStrike" baseline="0" dirty="0" smtClean="0">
                <a:solidFill>
                  <a:schemeClr val="accent1">
                    <a:lumMod val="50000"/>
                  </a:schemeClr>
                </a:solidFill>
                <a:latin typeface="Century Gothic" panose="020B0502020202020204" pitchFamily="34" charset="0"/>
              </a:rPr>
              <a:t>4–10 % of rhodium used in Pt/Rh supported catalyst. Higher efficiencies and smaller platinum losses can be achieved by knitted gauzes. </a:t>
            </a:r>
          </a:p>
          <a:p>
            <a:pPr>
              <a:lnSpc>
                <a:spcPct val="150000"/>
              </a:lnSpc>
            </a:pPr>
            <a:endParaRPr lang="en-US" b="0" i="0" u="none" strike="noStrike" baseline="0" dirty="0" smtClean="0">
              <a:solidFill>
                <a:srgbClr val="000000"/>
              </a:solidFill>
              <a:latin typeface="Century Gothic" panose="020B0502020202020204" pitchFamily="34" charset="0"/>
            </a:endParaRPr>
          </a:p>
        </p:txBody>
      </p:sp>
    </p:spTree>
    <p:extLst>
      <p:ext uri="{BB962C8B-B14F-4D97-AF65-F5344CB8AC3E}">
        <p14:creationId xmlns:p14="http://schemas.microsoft.com/office/powerpoint/2010/main" xmlns="" val="979221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1307</Words>
  <Application>Microsoft Office PowerPoint</Application>
  <PresentationFormat>Custom</PresentationFormat>
  <Paragraphs>123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Dr.Intisar Al-Jumaily</dc:creator>
  <cp:lastModifiedBy>website</cp:lastModifiedBy>
  <cp:revision>25</cp:revision>
  <dcterms:created xsi:type="dcterms:W3CDTF">2017-12-19T22:15:35Z</dcterms:created>
  <dcterms:modified xsi:type="dcterms:W3CDTF">2017-12-27T09:56:07Z</dcterms:modified>
</cp:coreProperties>
</file>