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17"/>
  </p:notesMasterIdLst>
  <p:sldIdLst>
    <p:sldId id="256" r:id="rId2"/>
    <p:sldId id="295" r:id="rId3"/>
    <p:sldId id="305" r:id="rId4"/>
    <p:sldId id="289" r:id="rId5"/>
    <p:sldId id="302" r:id="rId6"/>
    <p:sldId id="290" r:id="rId7"/>
    <p:sldId id="292" r:id="rId8"/>
    <p:sldId id="293" r:id="rId9"/>
    <p:sldId id="294" r:id="rId10"/>
    <p:sldId id="304" r:id="rId11"/>
    <p:sldId id="259" r:id="rId12"/>
    <p:sldId id="260" r:id="rId13"/>
    <p:sldId id="261" r:id="rId14"/>
    <p:sldId id="262" r:id="rId15"/>
    <p:sldId id="263" r:id="rId1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0"/>
    <p:restoredTop sz="43011" autoAdjust="0"/>
  </p:normalViewPr>
  <p:slideViewPr>
    <p:cSldViewPr>
      <p:cViewPr varScale="1">
        <p:scale>
          <a:sx n="74" d="100"/>
          <a:sy n="74" d="100"/>
        </p:scale>
        <p:origin x="-125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3F0CBD9-1380-428D-B750-B08970749AD1}" type="datetimeFigureOut">
              <a:rPr lang="ar-IQ" smtClean="0"/>
              <a:pPr/>
              <a:t>17/03/1439</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5814F78-6D65-4DF1-A588-FB63C239DA07}" type="slidenum">
              <a:rPr lang="ar-IQ" smtClean="0"/>
              <a:pPr/>
              <a:t>‹#›</a:t>
            </a:fld>
            <a:endParaRPr lang="ar-IQ"/>
          </a:p>
        </p:txBody>
      </p:sp>
    </p:spTree>
    <p:extLst>
      <p:ext uri="{BB962C8B-B14F-4D97-AF65-F5344CB8AC3E}">
        <p14:creationId xmlns:p14="http://schemas.microsoft.com/office/powerpoint/2010/main" val="13277813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62ADF637-08B8-4C3A-86E6-F73D05EC96B3}" type="datetimeFigureOut">
              <a:rPr lang="ar-IQ" smtClean="0"/>
              <a:pPr/>
              <a:t>17/03/1439</a:t>
            </a:fld>
            <a:endParaRPr lang="ar-IQ"/>
          </a:p>
        </p:txBody>
      </p:sp>
      <p:sp>
        <p:nvSpPr>
          <p:cNvPr id="20" name="Footer Placeholder 19"/>
          <p:cNvSpPr>
            <a:spLocks noGrp="1"/>
          </p:cNvSpPr>
          <p:nvPr>
            <p:ph type="ftr" sz="quarter" idx="11"/>
          </p:nvPr>
        </p:nvSpPr>
        <p:spPr/>
        <p:txBody>
          <a:bodyPr/>
          <a:lstStyle>
            <a:extLst/>
          </a:lstStyle>
          <a:p>
            <a:endParaRPr lang="ar-IQ"/>
          </a:p>
        </p:txBody>
      </p:sp>
      <p:sp>
        <p:nvSpPr>
          <p:cNvPr id="10" name="Slide Number Placeholder 9"/>
          <p:cNvSpPr>
            <a:spLocks noGrp="1"/>
          </p:cNvSpPr>
          <p:nvPr>
            <p:ph type="sldNum" sz="quarter" idx="12"/>
          </p:nvPr>
        </p:nvSpPr>
        <p:spPr/>
        <p:txBody>
          <a:bodyPr/>
          <a:lstStyle>
            <a:extLst/>
          </a:lstStyle>
          <a:p>
            <a:fld id="{971AA529-73CA-4AB1-A7DA-9A9527384CE3}" type="slidenum">
              <a:rPr lang="ar-IQ" smtClean="0"/>
              <a:pPr/>
              <a:t>‹#›</a:t>
            </a:fld>
            <a:endParaRPr lang="ar-IQ"/>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2ADF637-08B8-4C3A-86E6-F73D05EC96B3}" type="datetimeFigureOut">
              <a:rPr lang="ar-IQ" smtClean="0"/>
              <a:pPr/>
              <a:t>17/03/1439</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971AA529-73CA-4AB1-A7DA-9A9527384CE3}"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2ADF637-08B8-4C3A-86E6-F73D05EC96B3}" type="datetimeFigureOut">
              <a:rPr lang="ar-IQ" smtClean="0"/>
              <a:pPr/>
              <a:t>17/03/1439</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971AA529-73CA-4AB1-A7DA-9A9527384CE3}"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2ADF637-08B8-4C3A-86E6-F73D05EC96B3}" type="datetimeFigureOut">
              <a:rPr lang="ar-IQ" smtClean="0"/>
              <a:pPr/>
              <a:t>17/03/1439</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971AA529-73CA-4AB1-A7DA-9A9527384CE3}"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2ADF637-08B8-4C3A-86E6-F73D05EC96B3}" type="datetimeFigureOut">
              <a:rPr lang="ar-IQ" smtClean="0"/>
              <a:pPr/>
              <a:t>17/03/1439</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971AA529-73CA-4AB1-A7DA-9A9527384CE3}" type="slidenum">
              <a:rPr lang="ar-IQ" smtClean="0"/>
              <a:pPr/>
              <a:t>‹#›</a:t>
            </a:fld>
            <a:endParaRPr lang="ar-IQ"/>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2ADF637-08B8-4C3A-86E6-F73D05EC96B3}" type="datetimeFigureOut">
              <a:rPr lang="ar-IQ" smtClean="0"/>
              <a:pPr/>
              <a:t>17/03/1439</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971AA529-73CA-4AB1-A7DA-9A9527384CE3}"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2ADF637-08B8-4C3A-86E6-F73D05EC96B3}" type="datetimeFigureOut">
              <a:rPr lang="ar-IQ" smtClean="0"/>
              <a:pPr/>
              <a:t>17/03/1439</a:t>
            </a:fld>
            <a:endParaRPr lang="ar-IQ"/>
          </a:p>
        </p:txBody>
      </p:sp>
      <p:sp>
        <p:nvSpPr>
          <p:cNvPr id="8" name="Footer Placeholder 7"/>
          <p:cNvSpPr>
            <a:spLocks noGrp="1"/>
          </p:cNvSpPr>
          <p:nvPr>
            <p:ph type="ftr" sz="quarter" idx="11"/>
          </p:nvPr>
        </p:nvSpPr>
        <p:spPr/>
        <p:txBody>
          <a:bodyPr/>
          <a:lstStyle>
            <a:extLst/>
          </a:lstStyle>
          <a:p>
            <a:endParaRPr lang="ar-IQ"/>
          </a:p>
        </p:txBody>
      </p:sp>
      <p:sp>
        <p:nvSpPr>
          <p:cNvPr id="9" name="Slide Number Placeholder 8"/>
          <p:cNvSpPr>
            <a:spLocks noGrp="1"/>
          </p:cNvSpPr>
          <p:nvPr>
            <p:ph type="sldNum" sz="quarter" idx="12"/>
          </p:nvPr>
        </p:nvSpPr>
        <p:spPr/>
        <p:txBody>
          <a:bodyPr/>
          <a:lstStyle>
            <a:extLst/>
          </a:lstStyle>
          <a:p>
            <a:fld id="{971AA529-73CA-4AB1-A7DA-9A9527384CE3}"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2ADF637-08B8-4C3A-86E6-F73D05EC96B3}" type="datetimeFigureOut">
              <a:rPr lang="ar-IQ" smtClean="0"/>
              <a:pPr/>
              <a:t>17/03/1439</a:t>
            </a:fld>
            <a:endParaRPr lang="ar-IQ"/>
          </a:p>
        </p:txBody>
      </p:sp>
      <p:sp>
        <p:nvSpPr>
          <p:cNvPr id="4" name="Footer Placeholder 3"/>
          <p:cNvSpPr>
            <a:spLocks noGrp="1"/>
          </p:cNvSpPr>
          <p:nvPr>
            <p:ph type="ftr" sz="quarter" idx="11"/>
          </p:nvPr>
        </p:nvSpPr>
        <p:spPr/>
        <p:txBody>
          <a:bodyPr/>
          <a:lstStyle>
            <a:extLst/>
          </a:lstStyle>
          <a:p>
            <a:endParaRPr lang="ar-IQ"/>
          </a:p>
        </p:txBody>
      </p:sp>
      <p:sp>
        <p:nvSpPr>
          <p:cNvPr id="5" name="Slide Number Placeholder 4"/>
          <p:cNvSpPr>
            <a:spLocks noGrp="1"/>
          </p:cNvSpPr>
          <p:nvPr>
            <p:ph type="sldNum" sz="quarter" idx="12"/>
          </p:nvPr>
        </p:nvSpPr>
        <p:spPr/>
        <p:txBody>
          <a:bodyPr/>
          <a:lstStyle>
            <a:extLst/>
          </a:lstStyle>
          <a:p>
            <a:fld id="{971AA529-73CA-4AB1-A7DA-9A9527384CE3}"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62ADF637-08B8-4C3A-86E6-F73D05EC96B3}" type="datetimeFigureOut">
              <a:rPr lang="ar-IQ" smtClean="0"/>
              <a:pPr/>
              <a:t>17/03/1439</a:t>
            </a:fld>
            <a:endParaRPr lang="ar-IQ"/>
          </a:p>
        </p:txBody>
      </p:sp>
      <p:sp>
        <p:nvSpPr>
          <p:cNvPr id="3" name="Footer Placeholder 2"/>
          <p:cNvSpPr>
            <a:spLocks noGrp="1"/>
          </p:cNvSpPr>
          <p:nvPr>
            <p:ph type="ftr" sz="quarter" idx="11"/>
          </p:nvPr>
        </p:nvSpPr>
        <p:spPr/>
        <p:txBody>
          <a:bodyPr/>
          <a:lstStyle>
            <a:extLst/>
          </a:lstStyle>
          <a:p>
            <a:endParaRPr lang="ar-IQ"/>
          </a:p>
        </p:txBody>
      </p:sp>
      <p:sp>
        <p:nvSpPr>
          <p:cNvPr id="4" name="Slide Number Placeholder 3"/>
          <p:cNvSpPr>
            <a:spLocks noGrp="1"/>
          </p:cNvSpPr>
          <p:nvPr>
            <p:ph type="sldNum" sz="quarter" idx="12"/>
          </p:nvPr>
        </p:nvSpPr>
        <p:spPr/>
        <p:txBody>
          <a:bodyPr/>
          <a:lstStyle>
            <a:extLst/>
          </a:lstStyle>
          <a:p>
            <a:fld id="{971AA529-73CA-4AB1-A7DA-9A9527384CE3}" type="slidenum">
              <a:rPr lang="ar-IQ" smtClean="0"/>
              <a:pPr/>
              <a:t>‹#›</a:t>
            </a:fld>
            <a:endParaRPr lang="ar-IQ"/>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2ADF637-08B8-4C3A-86E6-F73D05EC96B3}" type="datetimeFigureOut">
              <a:rPr lang="ar-IQ" smtClean="0"/>
              <a:pPr/>
              <a:t>17/03/1439</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971AA529-73CA-4AB1-A7DA-9A9527384CE3}"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62ADF637-08B8-4C3A-86E6-F73D05EC96B3}" type="datetimeFigureOut">
              <a:rPr lang="ar-IQ" smtClean="0"/>
              <a:pPr/>
              <a:t>17/03/1439</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971AA529-73CA-4AB1-A7DA-9A9527384CE3}" type="slidenum">
              <a:rPr lang="ar-IQ" smtClean="0"/>
              <a:pPr/>
              <a:t>‹#›</a:t>
            </a:fld>
            <a:endParaRPr lang="ar-IQ"/>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2ADF637-08B8-4C3A-86E6-F73D05EC96B3}" type="datetimeFigureOut">
              <a:rPr lang="ar-IQ" smtClean="0"/>
              <a:pPr/>
              <a:t>17/03/1439</a:t>
            </a:fld>
            <a:endParaRPr lang="ar-IQ"/>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IQ"/>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71AA529-73CA-4AB1-A7DA-9A9527384CE3}" type="slidenum">
              <a:rPr lang="ar-IQ" smtClean="0"/>
              <a:pPr/>
              <a:t>‹#›</a:t>
            </a:fld>
            <a:endParaRPr lang="ar-IQ"/>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IQ" dirty="0"/>
          </a:p>
        </p:txBody>
      </p:sp>
      <p:sp>
        <p:nvSpPr>
          <p:cNvPr id="3" name="Subtitle 2"/>
          <p:cNvSpPr>
            <a:spLocks noGrp="1"/>
          </p:cNvSpPr>
          <p:nvPr>
            <p:ph type="subTitle" idx="1"/>
          </p:nvPr>
        </p:nvSpPr>
        <p:spPr>
          <a:xfrm>
            <a:off x="0" y="5572140"/>
            <a:ext cx="9144000" cy="1285860"/>
          </a:xfrm>
        </p:spPr>
        <p:txBody>
          <a:bodyPr>
            <a:normAutofit fontScale="77500" lnSpcReduction="20000"/>
          </a:bodyPr>
          <a:lstStyle/>
          <a:p>
            <a:pPr algn="ctr"/>
            <a:r>
              <a:rPr lang="en-US" b="1" dirty="0" smtClean="0"/>
              <a:t>Fourth </a:t>
            </a:r>
            <a:r>
              <a:rPr lang="en-US" b="1" dirty="0"/>
              <a:t>Year - Chemical Process Eng</a:t>
            </a:r>
            <a:r>
              <a:rPr lang="en-US" b="1" dirty="0" smtClean="0"/>
              <a:t>. Branch</a:t>
            </a:r>
          </a:p>
          <a:p>
            <a:pPr algn="ctr"/>
            <a:r>
              <a:rPr lang="en-US" b="1" dirty="0" smtClean="0"/>
              <a:t>Petroleum </a:t>
            </a:r>
            <a:r>
              <a:rPr lang="en-US" b="1" dirty="0"/>
              <a:t>Refinery Eng</a:t>
            </a:r>
            <a:r>
              <a:rPr lang="en-US" b="1" dirty="0" smtClean="0"/>
              <a:t>.</a:t>
            </a:r>
            <a:r>
              <a:rPr lang="en-US" b="1" dirty="0"/>
              <a:t> Lectures</a:t>
            </a:r>
            <a:endParaRPr lang="en-US" b="1" dirty="0" smtClean="0"/>
          </a:p>
          <a:p>
            <a:pPr algn="ctr"/>
            <a:r>
              <a:rPr lang="en-US" b="1" dirty="0" smtClean="0"/>
              <a:t>By</a:t>
            </a:r>
            <a:endParaRPr lang="en-US" b="1" dirty="0"/>
          </a:p>
          <a:p>
            <a:pPr algn="ctr"/>
            <a:r>
              <a:rPr lang="en-US" b="1" dirty="0"/>
              <a:t>Dr. </a:t>
            </a:r>
            <a:r>
              <a:rPr lang="en-US" b="1" dirty="0" smtClean="0"/>
              <a:t>Adnan A. Abdul </a:t>
            </a:r>
            <a:r>
              <a:rPr lang="en-US" b="1" dirty="0" err="1" smtClean="0"/>
              <a:t>Razak</a:t>
            </a:r>
            <a:endParaRPr lang="ar-IQ" dirty="0"/>
          </a:p>
        </p:txBody>
      </p:sp>
      <p:pic>
        <p:nvPicPr>
          <p:cNvPr id="1026" name="Picture 2"/>
          <p:cNvPicPr>
            <a:picLocks noChangeAspect="1" noChangeArrowheads="1"/>
          </p:cNvPicPr>
          <p:nvPr/>
        </p:nvPicPr>
        <p:blipFill>
          <a:blip r:embed="rId2"/>
          <a:srcRect/>
          <a:stretch>
            <a:fillRect/>
          </a:stretch>
        </p:blipFill>
        <p:spPr bwMode="auto">
          <a:xfrm>
            <a:off x="0" y="0"/>
            <a:ext cx="9144000" cy="5600700"/>
          </a:xfrm>
          <a:prstGeom prst="rect">
            <a:avLst/>
          </a:prstGeom>
          <a:noFill/>
          <a:ln w="9525">
            <a:noFill/>
            <a:miter lim="800000"/>
            <a:headEnd/>
            <a:tailEnd/>
          </a:ln>
          <a:effectLst/>
        </p:spPr>
      </p:pic>
      <p:sp>
        <p:nvSpPr>
          <p:cNvPr id="5" name="TextBox 4"/>
          <p:cNvSpPr txBox="1"/>
          <p:nvPr/>
        </p:nvSpPr>
        <p:spPr>
          <a:xfrm>
            <a:off x="323528" y="313492"/>
            <a:ext cx="8496944" cy="523220"/>
          </a:xfrm>
          <a:prstGeom prst="rect">
            <a:avLst/>
          </a:prstGeom>
          <a:noFill/>
        </p:spPr>
        <p:txBody>
          <a:bodyPr wrap="square" rtlCol="1">
            <a:spAutoFit/>
          </a:bodyPr>
          <a:lstStyle/>
          <a:p>
            <a:pPr algn="l" rtl="0"/>
            <a:r>
              <a:rPr lang="en-US" sz="2800" b="1" dirty="0">
                <a:solidFill>
                  <a:srgbClr val="FF66FF"/>
                </a:solidFill>
                <a:latin typeface="Times New Roman" pitchFamily="18" charset="0"/>
                <a:cs typeface="Times New Roman" pitchFamily="18" charset="0"/>
              </a:rPr>
              <a:t>Lect</a:t>
            </a:r>
            <a:r>
              <a:rPr lang="en-US" sz="2800" b="1" dirty="0" smtClean="0">
                <a:solidFill>
                  <a:srgbClr val="FF66FF"/>
                </a:solidFill>
                <a:latin typeface="Times New Roman" pitchFamily="18" charset="0"/>
                <a:cs typeface="Times New Roman" pitchFamily="18" charset="0"/>
              </a:rPr>
              <a:t>./1                                               </a:t>
            </a:r>
            <a:r>
              <a:rPr lang="en-US" sz="2800" b="1" dirty="0" smtClean="0">
                <a:solidFill>
                  <a:srgbClr val="FF66FF"/>
                </a:solidFill>
                <a:latin typeface="Times New Roman" pitchFamily="18" charset="0"/>
                <a:cs typeface="Times New Roman" pitchFamily="18" charset="0"/>
              </a:rPr>
              <a:t>Petroleum </a:t>
            </a:r>
            <a:r>
              <a:rPr lang="en-US" sz="2800" b="1" dirty="0">
                <a:solidFill>
                  <a:srgbClr val="FF66FF"/>
                </a:solidFill>
                <a:latin typeface="Times New Roman" pitchFamily="18" charset="0"/>
                <a:cs typeface="Times New Roman" pitchFamily="18" charset="0"/>
              </a:rPr>
              <a:t>refinery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Petroleum Refinery Feed-Stocks and Products</a:t>
            </a:r>
            <a:endParaRPr lang="ar-IQ"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214282" y="117693"/>
            <a:ext cx="8929718" cy="66479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lvl="0" algn="ctr" rtl="0" fontAlgn="base">
              <a:spcBef>
                <a:spcPct val="0"/>
              </a:spcBef>
              <a:spcAft>
                <a:spcPct val="0"/>
              </a:spcAft>
            </a:pPr>
            <a:r>
              <a:rPr lang="en-US" dirty="0" smtClean="0"/>
              <a:t> </a:t>
            </a:r>
          </a:p>
          <a:p>
            <a:pPr lvl="0" algn="l" rtl="0" fontAlgn="base">
              <a:spcBef>
                <a:spcPct val="0"/>
              </a:spcBef>
              <a:spcAft>
                <a:spcPct val="0"/>
              </a:spcAft>
            </a:pPr>
            <a:r>
              <a:rPr lang="en-US" sz="2400" dirty="0" smtClean="0">
                <a:solidFill>
                  <a:srgbClr val="3333CD"/>
                </a:solidFill>
                <a:latin typeface="Times New Roman" pitchFamily="18" charset="0"/>
                <a:ea typeface="Times New Roman" pitchFamily="18" charset="0"/>
                <a:cs typeface="Times New Roman" pitchFamily="18" charset="0"/>
              </a:rPr>
              <a:t>• What </a:t>
            </a:r>
            <a:r>
              <a:rPr lang="en-US" sz="2400" dirty="0">
                <a:solidFill>
                  <a:srgbClr val="3333CD"/>
                </a:solidFill>
                <a:latin typeface="Times New Roman" pitchFamily="18" charset="0"/>
                <a:ea typeface="Times New Roman" pitchFamily="18" charset="0"/>
                <a:cs typeface="Times New Roman" pitchFamily="18" charset="0"/>
              </a:rPr>
              <a:t>is Petroleum  or Crude Oil?</a:t>
            </a:r>
          </a:p>
          <a:p>
            <a:pPr algn="l" rtl="0"/>
            <a:r>
              <a:rPr lang="en-US" dirty="0" smtClean="0"/>
              <a:t>–</a:t>
            </a:r>
            <a:r>
              <a:rPr lang="en-US" b="1" dirty="0"/>
              <a:t>Petroleum </a:t>
            </a:r>
            <a:r>
              <a:rPr lang="en-US" dirty="0"/>
              <a:t>(Latin </a:t>
            </a:r>
            <a:r>
              <a:rPr lang="en-US" b="1" i="1" dirty="0"/>
              <a:t>Petroleum </a:t>
            </a:r>
            <a:r>
              <a:rPr lang="en-US" dirty="0"/>
              <a:t>derived from Greek π</a:t>
            </a:r>
            <a:r>
              <a:rPr lang="en-US" dirty="0" err="1"/>
              <a:t>έτρ</a:t>
            </a:r>
            <a:r>
              <a:rPr lang="en-US" dirty="0"/>
              <a:t>α (Latin </a:t>
            </a:r>
            <a:r>
              <a:rPr lang="en-US" b="1" i="1" dirty="0"/>
              <a:t>petra</a:t>
            </a:r>
            <a:r>
              <a:rPr lang="en-US" dirty="0"/>
              <a:t>) </a:t>
            </a:r>
            <a:r>
              <a:rPr lang="en-US" dirty="0" smtClean="0"/>
              <a:t>- rock </a:t>
            </a:r>
            <a:r>
              <a:rPr lang="en-US" dirty="0"/>
              <a:t>+ έλαιον (Latin </a:t>
            </a:r>
            <a:r>
              <a:rPr lang="en-US" b="1" i="1" dirty="0"/>
              <a:t>oleum</a:t>
            </a:r>
            <a:r>
              <a:rPr lang="en-US" dirty="0"/>
              <a:t>) - oil) or </a:t>
            </a:r>
            <a:r>
              <a:rPr lang="en-US" b="1" dirty="0"/>
              <a:t>crude oil </a:t>
            </a:r>
            <a:r>
              <a:rPr lang="en-US" dirty="0"/>
              <a:t>is a naturally </a:t>
            </a:r>
            <a:r>
              <a:rPr lang="en-US" dirty="0" smtClean="0"/>
              <a:t>occurring liquid </a:t>
            </a:r>
            <a:r>
              <a:rPr lang="en-US" dirty="0"/>
              <a:t>found in formations in the </a:t>
            </a:r>
            <a:r>
              <a:rPr lang="en-US" dirty="0" smtClean="0"/>
              <a:t>earth </a:t>
            </a:r>
            <a:r>
              <a:rPr lang="en-US" dirty="0"/>
              <a:t>consisting of a complex mixture </a:t>
            </a:r>
            <a:r>
              <a:rPr lang="en-US" dirty="0" smtClean="0"/>
              <a:t>of hydrocarbons </a:t>
            </a:r>
            <a:r>
              <a:rPr lang="en-US" dirty="0"/>
              <a:t>(mostly alkanes) of various </a:t>
            </a:r>
            <a:r>
              <a:rPr lang="en-US" dirty="0" smtClean="0"/>
              <a:t>lengths</a:t>
            </a:r>
          </a:p>
          <a:p>
            <a:pPr algn="l" rtl="0"/>
            <a:r>
              <a:rPr lang="en-US" dirty="0" smtClean="0"/>
              <a:t>– The approximate length </a:t>
            </a:r>
            <a:r>
              <a:rPr lang="en-US" dirty="0"/>
              <a:t>range is </a:t>
            </a:r>
            <a:r>
              <a:rPr lang="en-US" dirty="0" smtClean="0"/>
              <a:t>C5H12 </a:t>
            </a:r>
            <a:r>
              <a:rPr lang="en-US" dirty="0"/>
              <a:t>to C18H38. </a:t>
            </a:r>
            <a:r>
              <a:rPr lang="en-US" dirty="0" smtClean="0"/>
              <a:t> Any </a:t>
            </a:r>
            <a:r>
              <a:rPr lang="en-US" dirty="0"/>
              <a:t>shorter hydrocarbons are </a:t>
            </a:r>
            <a:r>
              <a:rPr lang="en-US" dirty="0" smtClean="0"/>
              <a:t>considered </a:t>
            </a:r>
            <a:r>
              <a:rPr lang="en-US" dirty="0" smtClean="0">
                <a:solidFill>
                  <a:srgbClr val="C00000"/>
                </a:solidFill>
              </a:rPr>
              <a:t>natural </a:t>
            </a:r>
            <a:r>
              <a:rPr lang="en-US" dirty="0">
                <a:solidFill>
                  <a:srgbClr val="C00000"/>
                </a:solidFill>
              </a:rPr>
              <a:t>gas </a:t>
            </a:r>
            <a:r>
              <a:rPr lang="en-US" dirty="0"/>
              <a:t>or </a:t>
            </a:r>
            <a:r>
              <a:rPr lang="en-US" dirty="0">
                <a:solidFill>
                  <a:srgbClr val="C00000"/>
                </a:solidFill>
              </a:rPr>
              <a:t>natural gas liquids</a:t>
            </a:r>
            <a:r>
              <a:rPr lang="en-US" dirty="0"/>
              <a:t>, while long-chain hydrocarbons are</a:t>
            </a:r>
          </a:p>
          <a:p>
            <a:pPr algn="l" rtl="0"/>
            <a:r>
              <a:rPr lang="en-US" dirty="0"/>
              <a:t>more viscous, and the longest chains are paraffin wax.</a:t>
            </a:r>
            <a:r>
              <a:rPr lang="en-US" dirty="0" smtClean="0"/>
              <a:t> </a:t>
            </a:r>
          </a:p>
          <a:p>
            <a:pPr algn="l" rtl="0"/>
            <a:r>
              <a:rPr lang="en-US" dirty="0" smtClean="0"/>
              <a:t>–</a:t>
            </a:r>
            <a:r>
              <a:rPr lang="en-US" dirty="0"/>
              <a:t>In its </a:t>
            </a:r>
            <a:r>
              <a:rPr lang="en-US" dirty="0" smtClean="0"/>
              <a:t>naturally occurring </a:t>
            </a:r>
            <a:r>
              <a:rPr lang="en-US" dirty="0"/>
              <a:t>form, it may contain other nonmetallic elements such as sulfur,</a:t>
            </a:r>
          </a:p>
          <a:p>
            <a:pPr algn="l"/>
            <a:r>
              <a:rPr lang="en-US" dirty="0"/>
              <a:t>oxygen, and nitrogen.</a:t>
            </a:r>
            <a:endParaRPr lang="en-US" dirty="0" smtClean="0"/>
          </a:p>
          <a:p>
            <a:pPr algn="l" rtl="0"/>
            <a:r>
              <a:rPr lang="en-US" dirty="0" smtClean="0"/>
              <a:t>–Crude oil vary from light </a:t>
            </a:r>
            <a:r>
              <a:rPr lang="en-US" dirty="0" err="1" smtClean="0"/>
              <a:t>coloured</a:t>
            </a:r>
            <a:r>
              <a:rPr lang="en-US" dirty="0" smtClean="0"/>
              <a:t> volatile liquids to thick, dark oils-so viscous that difficult to pump.</a:t>
            </a:r>
            <a:endParaRPr kumimoji="0" lang="en-US" b="1" i="0" u="none" strike="noStrike" cap="none" normalizeH="0" baseline="0" dirty="0" smtClean="0">
              <a:ln>
                <a:noFill/>
              </a:ln>
              <a:effectLst/>
              <a:latin typeface="Times New Roman" pitchFamily="18" charset="0"/>
              <a:ea typeface="Times New Roman" pitchFamily="18" charset="0"/>
              <a:cs typeface="Times New Roman" pitchFamily="18" charset="0"/>
            </a:endParaRPr>
          </a:p>
          <a:p>
            <a:pPr algn="l"/>
            <a:r>
              <a:rPr lang="en-US" dirty="0" smtClean="0"/>
              <a:t>– </a:t>
            </a:r>
            <a:r>
              <a:rPr lang="en-US" dirty="0"/>
              <a:t>To use the different parts of the mixture, they must be separated – refining.</a:t>
            </a:r>
          </a:p>
          <a:p>
            <a:pPr algn="l" rtl="0"/>
            <a:endParaRPr lang="en-US" b="1" dirty="0" smtClean="0">
              <a:latin typeface="Times New Roman" pitchFamily="18" charset="0"/>
              <a:ea typeface="Times New Roman" pitchFamily="18" charset="0"/>
              <a:cs typeface="Times New Roman" pitchFamily="18" charset="0"/>
            </a:endParaRPr>
          </a:p>
          <a:p>
            <a:pPr algn="l" rtl="0"/>
            <a:endParaRPr lang="en-US" b="1" dirty="0">
              <a:latin typeface="Times New Roman" pitchFamily="18" charset="0"/>
              <a:ea typeface="Times New Roman" pitchFamily="18" charset="0"/>
              <a:cs typeface="Times New Roman" pitchFamily="18" charset="0"/>
            </a:endParaRPr>
          </a:p>
          <a:p>
            <a:pPr algn="l" rtl="0"/>
            <a:r>
              <a:rPr lang="en-US" sz="2400" dirty="0">
                <a:solidFill>
                  <a:srgbClr val="3333CD"/>
                </a:solidFill>
                <a:latin typeface="Times New Roman" pitchFamily="18" charset="0"/>
                <a:ea typeface="Times New Roman" pitchFamily="18" charset="0"/>
                <a:cs typeface="Times New Roman" pitchFamily="18" charset="0"/>
              </a:rPr>
              <a:t>• What is natural gas?</a:t>
            </a:r>
          </a:p>
          <a:p>
            <a:pPr algn="l" rtl="0"/>
            <a:r>
              <a:rPr lang="en-US" dirty="0" smtClean="0">
                <a:latin typeface="Times New Roman" pitchFamily="18" charset="0"/>
                <a:ea typeface="Times New Roman" pitchFamily="18" charset="0"/>
                <a:cs typeface="Times New Roman" pitchFamily="18" charset="0"/>
              </a:rPr>
              <a:t>– A mixtures </a:t>
            </a:r>
            <a:r>
              <a:rPr lang="en-US" dirty="0" smtClean="0"/>
              <a:t>of hydrocarbons with small molecules.</a:t>
            </a:r>
          </a:p>
          <a:p>
            <a:pPr algn="l" rtl="0"/>
            <a:r>
              <a:rPr lang="en-US" dirty="0" smtClean="0"/>
              <a:t>– These molecules are made of atoms of C and H i.e. CH4.</a:t>
            </a:r>
          </a:p>
          <a:p>
            <a:pPr algn="l" rtl="0"/>
            <a:r>
              <a:rPr lang="en-US" dirty="0" smtClean="0"/>
              <a:t> </a:t>
            </a:r>
            <a:endParaRPr lang="en-US" dirty="0"/>
          </a:p>
          <a:p>
            <a:pPr lvl="0" algn="l" rtl="0" fontAlgn="base">
              <a:spcBef>
                <a:spcPct val="0"/>
              </a:spcBef>
              <a:spcAft>
                <a:spcPct val="0"/>
              </a:spcAft>
            </a:pPr>
            <a:endParaRPr kumimoji="0" lang="en-US" b="1" i="0" u="none" strike="noStrike" cap="none" normalizeH="0" baseline="0" dirty="0" smtClean="0">
              <a:ln>
                <a:noFill/>
              </a:ln>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b="1" dirty="0">
              <a:solidFill>
                <a:srgbClr val="FF0000"/>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1" y="0"/>
            <a:ext cx="8715403"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3333CD"/>
                </a:solidFill>
                <a:effectLst/>
                <a:latin typeface="Calibri"/>
                <a:ea typeface="Times New Roman" pitchFamily="18" charset="0"/>
                <a:cs typeface="Times New Roman" pitchFamily="18" charset="0"/>
              </a:rPr>
              <a:t>•</a:t>
            </a:r>
            <a:r>
              <a:rPr kumimoji="0" lang="en-US" sz="2400" b="0" i="0" u="none" strike="noStrike" cap="none" normalizeH="0" baseline="0" dirty="0" smtClean="0">
                <a:ln>
                  <a:noFill/>
                </a:ln>
                <a:solidFill>
                  <a:srgbClr val="3333CD"/>
                </a:solidFill>
                <a:effectLst/>
                <a:latin typeface="Times New Roman" pitchFamily="18" charset="0"/>
                <a:ea typeface="Times New Roman" pitchFamily="18" charset="0"/>
                <a:cs typeface="Times New Roman" pitchFamily="18" charset="0"/>
              </a:rPr>
              <a:t> Why are oil and gas so useful?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Oil is a liquid. Meaning that oil may be transported and delivered through pipes.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Compare oil to coal-coal is a solid, which comes in lumps. To get it, miners have to work underground.</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HC with small molecules makes good fuels. Methane (smallest molecules, gas) used for cooking, heating and generating electricity. Gasoline, diesel, jet fuel and fuel oil are all liquid fuels.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HC molecules can be split up into small ones, built up into bigger ones, altered in shape or modified by adding other atoms.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Even the thick black tarry residue left after distillation is useful </a:t>
            </a:r>
            <a:r>
              <a:rPr kumimoji="0" lang="en-US"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bitumen (for road surfacing and roofing).</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Due to its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r>
              <a:rPr kumimoji="0" lang="en-US" b="0" i="0" u="none" strike="noStrike" cap="none" normalizeH="0" baseline="0" dirty="0" smtClean="0">
                <a:ln>
                  <a:noFill/>
                </a:ln>
                <a:solidFill>
                  <a:srgbClr val="FF0000"/>
                </a:solidFill>
                <a:effectLst/>
                <a:latin typeface="Calibri" pitchFamily="34" charset="0"/>
                <a:ea typeface="Times New Roman" pitchFamily="18" charset="0"/>
                <a:cs typeface="Wingdings-Regular"/>
              </a:rPr>
              <a:t> </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high </a:t>
            </a:r>
            <a:r>
              <a:rPr kumimoji="0" lang="en-US" b="0" i="0" u="none" strike="noStrike" cap="none" normalizeH="0" baseline="0" dirty="0" smtClean="0">
                <a:ln>
                  <a:noFill/>
                </a:ln>
                <a:solidFill>
                  <a:srgbClr val="CD2200"/>
                </a:solidFill>
                <a:effectLst/>
                <a:latin typeface="Times New Roman" pitchFamily="18" charset="0"/>
                <a:ea typeface="Times New Roman" pitchFamily="18" charset="0"/>
                <a:cs typeface="Times New Roman" pitchFamily="18" charset="0"/>
              </a:rPr>
              <a:t>energy density</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r>
              <a:rPr kumimoji="0" lang="en-US" b="0" i="0" u="none" strike="noStrike" cap="none" normalizeH="0" baseline="0" dirty="0" smtClean="0">
                <a:ln>
                  <a:noFill/>
                </a:ln>
                <a:solidFill>
                  <a:srgbClr val="FF0000"/>
                </a:solidFill>
                <a:effectLst/>
                <a:latin typeface="Calibri" pitchFamily="34" charset="0"/>
                <a:ea typeface="Times New Roman" pitchFamily="18" charset="0"/>
                <a:cs typeface="Wingdings-Regular"/>
              </a:rPr>
              <a:t> </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easy </a:t>
            </a:r>
            <a:r>
              <a:rPr kumimoji="0" lang="en-US"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transportability</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r>
              <a:rPr kumimoji="0" lang="en-US" b="0" i="0" u="none" strike="noStrike" cap="none" normalizeH="0" baseline="0" dirty="0" smtClean="0">
                <a:ln>
                  <a:noFill/>
                </a:ln>
                <a:solidFill>
                  <a:srgbClr val="FF0000"/>
                </a:solidFill>
                <a:effectLst/>
                <a:latin typeface="Arial" pitchFamily="34" charset="0"/>
                <a:ea typeface="Times New Roman" pitchFamily="18" charset="0"/>
                <a:cs typeface="Wingdings-Regular"/>
              </a:rPr>
              <a:t> </a:t>
            </a:r>
            <a:r>
              <a:rPr kumimoji="0" lang="en-US" b="0" i="0" u="none" strike="noStrike" cap="none" normalizeH="0" baseline="0" dirty="0" smtClean="0">
                <a:ln>
                  <a:noFill/>
                </a:ln>
                <a:solidFill>
                  <a:srgbClr val="CD2200"/>
                </a:solidFill>
                <a:effectLst/>
                <a:latin typeface="Times New Roman" pitchFamily="18" charset="0"/>
                <a:ea typeface="Times New Roman" pitchFamily="18" charset="0"/>
                <a:cs typeface="Times New Roman" pitchFamily="18" charset="0"/>
              </a:rPr>
              <a:t>relative abundance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lvl="0" algn="l" rtl="0" eaLnBrk="0" fontAlgn="base" hangingPunct="0">
              <a:spcBef>
                <a:spcPct val="0"/>
              </a:spcBef>
              <a:spcAft>
                <a:spcPct val="0"/>
              </a:spcAft>
            </a:pP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It has become the world's most important source of energy since the mid-1950s. Petroleum is also the raw material for many </a:t>
            </a:r>
            <a:r>
              <a:rPr kumimoji="0" lang="en-US"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chemical </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products, including </a:t>
            </a:r>
            <a:r>
              <a:rPr kumimoji="0" lang="en-US"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pharmaceuticals</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solvents</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fertilizers</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pesticides</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and </a:t>
            </a:r>
            <a:r>
              <a:rPr kumimoji="0" lang="en-US"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plastics</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the 16% not used for energy production is converted into these other</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materials.</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0" y="642918"/>
            <a:ext cx="885828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rtl="0" fontAlgn="base">
              <a:spcBef>
                <a:spcPct val="0"/>
              </a:spcBef>
              <a:spcAft>
                <a:spcPct val="0"/>
              </a:spcAft>
            </a:pPr>
            <a:r>
              <a:rPr lang="en-US" sz="2400" dirty="0">
                <a:solidFill>
                  <a:srgbClr val="3333CD"/>
                </a:solidFill>
                <a:latin typeface="Calibri"/>
                <a:ea typeface="Times New Roman" pitchFamily="18" charset="0"/>
                <a:cs typeface="Times New Roman" pitchFamily="18" charset="0"/>
              </a:rPr>
              <a:t>Origin of Petroleum</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Theories broadly classified into non-biogenic &amp; biogenic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Non-biogenic : from inorganic sources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Metal carbides + H2O</a:t>
            </a:r>
            <a:r>
              <a:rPr kumimoji="0" lang="en-US" sz="20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..&gt; Hydrocarbons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CaCO3 ---&gt;CaC2---&gt;Acetylene---&gt;Petroleum hydrocarbons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Reaction of CO2, in presence of alkali and alkaline earth metals, with water is also postulated to form hydrocarbons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Theory did not receive much recognition</a:t>
            </a:r>
          </a:p>
          <a:p>
            <a:pPr marL="0" marR="0" lvl="0" indent="0" algn="justLow" defTabSz="914400" rtl="0" eaLnBrk="0" fontAlgn="base" latinLnBrk="0" hangingPunct="0">
              <a:lnSpc>
                <a:spcPct val="100000"/>
              </a:lnSpc>
              <a:spcBef>
                <a:spcPct val="0"/>
              </a:spcBef>
              <a:spcAft>
                <a:spcPct val="0"/>
              </a:spcAft>
              <a:buClrTx/>
              <a:buSzTx/>
              <a:buFontTx/>
              <a:buNone/>
              <a:tabLst/>
            </a:pPr>
            <a:endParaRPr lang="en-US" sz="1200" dirty="0">
              <a:solidFill>
                <a:srgbClr val="7030A0"/>
              </a:solidFill>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Biogenic : from organics, by bacterial transformation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Organic matter (carbohydrates/proteins//lipid/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ligninboth</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from plant &amp; animal origin --------&gt;Decay in presence and/or absence of air into HC rich sediments which in presence of micro organism undergoes biological/physical and chemical alterations to form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Kerogen</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geopolymer</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which may be coaly or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sapropelic</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Sapropelic</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Kerogen</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under high pressure and temperature further gets converted into Oil &amp; Gas.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Widely accepted theory</a:t>
            </a:r>
            <a:endParaRPr kumimoji="0" lang="en-US" sz="2000" b="0" i="0" u="none" strike="noStrike" cap="none" normalizeH="0" baseline="0" dirty="0" smtClean="0">
              <a:ln>
                <a:noFill/>
              </a:ln>
              <a:solidFill>
                <a:srgbClr val="00B0F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578644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3333CD"/>
                </a:solidFill>
                <a:effectLst/>
                <a:latin typeface="Times New Roman" pitchFamily="18" charset="0"/>
                <a:ea typeface="Times New Roman" pitchFamily="18" charset="0"/>
                <a:cs typeface="Times New Roman" pitchFamily="18" charset="0"/>
              </a:rPr>
              <a:t>Formation of Oil and Gas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a:ea typeface="Times New Roman" pitchFamily="18"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Where have crude oil and natural gas come from?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p:nvPr/>
        </p:nvPicPr>
        <p:blipFill>
          <a:blip r:embed="rId2"/>
          <a:srcRect/>
          <a:stretch>
            <a:fillRect/>
          </a:stretch>
        </p:blipFill>
        <p:spPr bwMode="auto">
          <a:xfrm>
            <a:off x="714348" y="1571612"/>
            <a:ext cx="7500990" cy="29289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0"/>
            <a:ext cx="8929718" cy="20005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3333CD"/>
                </a:solidFill>
                <a:effectLst/>
                <a:latin typeface="Times New Roman" pitchFamily="18" charset="0"/>
                <a:ea typeface="Times New Roman" pitchFamily="18" charset="0"/>
                <a:cs typeface="Times New Roman" pitchFamily="18" charset="0"/>
              </a:rPr>
              <a:t>Accumulation of Oil and Gas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oil, gas, and salt water occupied the pore spaces between the grains of the sandstones.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Whenever these rocks were sealed by a layer of impermeable rock, the </a:t>
            </a:r>
            <a:r>
              <a:rPr kumimoji="0" lang="en-US" sz="2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cap rock</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petroleum accumulating within the pore spaces of the source rock was trapped and formed the petroleum reservoir.</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p:nvPr/>
        </p:nvPicPr>
        <p:blipFill>
          <a:blip r:embed="rId2"/>
          <a:srcRect/>
          <a:stretch>
            <a:fillRect/>
          </a:stretch>
        </p:blipFill>
        <p:spPr bwMode="auto">
          <a:xfrm>
            <a:off x="2062797" y="2478087"/>
            <a:ext cx="5018405" cy="190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1"/>
            <a:ext cx="9277350" cy="77494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32560" y="1850064"/>
            <a:ext cx="7406640" cy="793118"/>
          </a:xfrm>
        </p:spPr>
        <p:txBody>
          <a:bodyPr>
            <a:normAutofit/>
          </a:bodyPr>
          <a:lstStyle/>
          <a:p>
            <a:pPr algn="ctr"/>
            <a:r>
              <a:rPr lang="en-US" sz="3600" dirty="0" smtClean="0">
                <a:solidFill>
                  <a:srgbClr val="3333CD"/>
                </a:solidFill>
                <a:latin typeface="Times New Roman" pitchFamily="18" charset="0"/>
                <a:ea typeface="Times New Roman" pitchFamily="18" charset="0"/>
                <a:cs typeface="Times New Roman" pitchFamily="18" charset="0"/>
              </a:rPr>
              <a:t>Petroleum Processing Overview</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100" y="0"/>
            <a:ext cx="8143900" cy="6370975"/>
          </a:xfrm>
          <a:prstGeom prst="rect">
            <a:avLst/>
          </a:prstGeom>
        </p:spPr>
        <p:txBody>
          <a:bodyPr wrap="square">
            <a:spAutoFit/>
          </a:bodyPr>
          <a:lstStyle/>
          <a:p>
            <a:endParaRPr lang="ar-IQ" sz="2400" dirty="0" smtClean="0">
              <a:solidFill>
                <a:srgbClr val="3333CD"/>
              </a:solidFill>
              <a:latin typeface="Times New Roman" pitchFamily="18" charset="0"/>
              <a:ea typeface="Times New Roman" pitchFamily="18" charset="0"/>
              <a:cs typeface="Times New Roman" pitchFamily="18" charset="0"/>
            </a:endParaRPr>
          </a:p>
          <a:p>
            <a:endParaRPr lang="ar-IQ" sz="2400" dirty="0" smtClean="0">
              <a:solidFill>
                <a:srgbClr val="3333CD"/>
              </a:solidFill>
              <a:latin typeface="Times New Roman" pitchFamily="18" charset="0"/>
              <a:ea typeface="Times New Roman" pitchFamily="18" charset="0"/>
              <a:cs typeface="Times New Roman" pitchFamily="18" charset="0"/>
            </a:endParaRPr>
          </a:p>
          <a:p>
            <a:pPr algn="ctr"/>
            <a:r>
              <a:rPr lang="en-US" sz="2400" dirty="0" smtClean="0">
                <a:solidFill>
                  <a:srgbClr val="3333CD"/>
                </a:solidFill>
                <a:latin typeface="Times New Roman" pitchFamily="18" charset="0"/>
                <a:ea typeface="Times New Roman" pitchFamily="18" charset="0"/>
                <a:cs typeface="Times New Roman" pitchFamily="18" charset="0"/>
              </a:rPr>
              <a:t>Petroleum Processing Overview</a:t>
            </a:r>
          </a:p>
          <a:p>
            <a:pPr algn="just" rtl="0">
              <a:buFont typeface="Wingdings" pitchFamily="2" charset="2"/>
              <a:buChar char="Ø"/>
            </a:pPr>
            <a:r>
              <a:rPr lang="en-US" sz="2400" dirty="0" smtClean="0"/>
              <a:t> Actually, crude oil straight from the ground has some value, but not a lot.</a:t>
            </a:r>
          </a:p>
          <a:p>
            <a:pPr algn="just" rtl="0">
              <a:buFont typeface="Wingdings" pitchFamily="2" charset="2"/>
              <a:buChar char="Ø"/>
            </a:pPr>
            <a:r>
              <a:rPr lang="en-US" sz="2400" dirty="0" smtClean="0"/>
              <a:t>Table 1 shows the history of petroleum before 1861.</a:t>
            </a:r>
          </a:p>
          <a:p>
            <a:pPr algn="just" rtl="0">
              <a:buFont typeface="Wingdings" pitchFamily="2" charset="2"/>
              <a:buChar char="Ø"/>
            </a:pPr>
            <a:r>
              <a:rPr lang="en-US" sz="2400" dirty="0" smtClean="0"/>
              <a:t> Before 1859, oil that was mined or that simply seeped up out of the ground was used to water-proof ships, as an adhesive in construction, for flaming projectiles, and in a wide variety of ointments.</a:t>
            </a:r>
          </a:p>
          <a:p>
            <a:pPr algn="just" rtl="0">
              <a:buFont typeface="Wingdings" pitchFamily="2" charset="2"/>
              <a:buChar char="Ø"/>
            </a:pPr>
            <a:r>
              <a:rPr lang="en-US" sz="2400" dirty="0" smtClean="0"/>
              <a:t> After 1859, petroleum became more and more important to the world’s economy, so important that today, without a steady flow of oil.</a:t>
            </a:r>
          </a:p>
          <a:p>
            <a:pPr algn="just" rtl="0">
              <a:buFont typeface="Wingdings" pitchFamily="2" charset="2"/>
              <a:buChar char="Ø"/>
            </a:pPr>
            <a:r>
              <a:rPr lang="en-US" sz="2400" dirty="0" smtClean="0"/>
              <a:t>It provides fuels and lubricants for our trucks, trains, airplanes, and automobiles. Ships are powered by fuel oil derived from petroleum.  Bottom-of-the-barrel petroleum derivatives pave our roads and provide coke for the steel industry.</a:t>
            </a:r>
            <a:endParaRPr lang="ar-IQ"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447800" y="338138"/>
            <a:ext cx="6248400" cy="6181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100" y="0"/>
            <a:ext cx="8143900" cy="3785652"/>
          </a:xfrm>
          <a:prstGeom prst="rect">
            <a:avLst/>
          </a:prstGeom>
        </p:spPr>
        <p:txBody>
          <a:bodyPr wrap="square">
            <a:spAutoFit/>
          </a:bodyPr>
          <a:lstStyle/>
          <a:p>
            <a:endParaRPr lang="ar-IQ" sz="2400" dirty="0" smtClean="0">
              <a:solidFill>
                <a:srgbClr val="3333CD"/>
              </a:solidFill>
              <a:latin typeface="Times New Roman" pitchFamily="18" charset="0"/>
              <a:ea typeface="Times New Roman" pitchFamily="18" charset="0"/>
              <a:cs typeface="Times New Roman" pitchFamily="18" charset="0"/>
            </a:endParaRPr>
          </a:p>
          <a:p>
            <a:endParaRPr lang="ar-IQ" sz="2400" dirty="0" smtClean="0">
              <a:solidFill>
                <a:srgbClr val="3333CD"/>
              </a:solidFill>
              <a:latin typeface="Times New Roman" pitchFamily="18" charset="0"/>
              <a:ea typeface="Times New Roman" pitchFamily="18" charset="0"/>
              <a:cs typeface="Times New Roman" pitchFamily="18" charset="0"/>
            </a:endParaRPr>
          </a:p>
          <a:p>
            <a:pPr algn="ctr"/>
            <a:r>
              <a:rPr lang="en-US" sz="2400" dirty="0" smtClean="0">
                <a:solidFill>
                  <a:srgbClr val="3333CD"/>
                </a:solidFill>
                <a:latin typeface="Times New Roman" pitchFamily="18" charset="0"/>
                <a:ea typeface="Times New Roman" pitchFamily="18" charset="0"/>
                <a:cs typeface="Times New Roman" pitchFamily="18" charset="0"/>
              </a:rPr>
              <a:t>Petroleum Processing Overview</a:t>
            </a:r>
          </a:p>
          <a:p>
            <a:pPr algn="l" rtl="0">
              <a:buFont typeface="Wingdings" pitchFamily="2" charset="2"/>
              <a:buChar char="Ø"/>
            </a:pPr>
            <a:r>
              <a:rPr lang="en-US" sz="2400" dirty="0" smtClean="0"/>
              <a:t> At the end of 2003, the world was consuming 78 million barrels of oil per day.</a:t>
            </a:r>
          </a:p>
          <a:p>
            <a:pPr algn="l" rtl="0">
              <a:buFont typeface="Wingdings" pitchFamily="2" charset="2"/>
              <a:buChar char="Ø"/>
            </a:pPr>
            <a:r>
              <a:rPr lang="en-US" sz="2400" dirty="0" smtClean="0"/>
              <a:t>In August 2005, that volume of petroleum was worth $4.6 billion per day, or $1.7 trillion per year.</a:t>
            </a:r>
          </a:p>
          <a:p>
            <a:pPr algn="just" rtl="0">
              <a:buFont typeface="Wingdings" pitchFamily="2" charset="2"/>
              <a:buChar char="Ø"/>
            </a:pPr>
            <a:r>
              <a:rPr lang="en-US" sz="2400" dirty="0" smtClean="0"/>
              <a:t>The availability of kerosene got a sudden boost on August 27, 1859, when Edwin L. Drake struck oil with the well he was drilling near Titusville, Pennsylvania.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490663" y="357165"/>
            <a:ext cx="6162675" cy="6500835"/>
          </a:xfrm>
          <a:prstGeom prst="rect">
            <a:avLst/>
          </a:prstGeom>
          <a:noFill/>
          <a:ln w="9525">
            <a:noFill/>
            <a:miter lim="800000"/>
            <a:headEnd/>
            <a:tailEnd/>
          </a:ln>
          <a:effectLst/>
        </p:spPr>
      </p:pic>
      <p:sp>
        <p:nvSpPr>
          <p:cNvPr id="4" name="Rectangle 3"/>
          <p:cNvSpPr/>
          <p:nvPr/>
        </p:nvSpPr>
        <p:spPr>
          <a:xfrm>
            <a:off x="1571604" y="0"/>
            <a:ext cx="3191899" cy="369332"/>
          </a:xfrm>
          <a:prstGeom prst="rect">
            <a:avLst/>
          </a:prstGeom>
        </p:spPr>
        <p:txBody>
          <a:bodyPr wrap="none">
            <a:spAutoFit/>
          </a:bodyPr>
          <a:lstStyle/>
          <a:p>
            <a:pPr algn="l" rtl="0"/>
            <a:r>
              <a:rPr lang="en-US" dirty="0" smtClean="0">
                <a:solidFill>
                  <a:srgbClr val="3333CD"/>
                </a:solidFill>
                <a:latin typeface="Times New Roman" pitchFamily="18" charset="0"/>
                <a:ea typeface="Times New Roman" pitchFamily="18" charset="0"/>
                <a:cs typeface="Times New Roman" pitchFamily="18" charset="0"/>
              </a:rPr>
              <a:t>History of Petroleum Processing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2977" y="0"/>
            <a:ext cx="8001024" cy="3416320"/>
          </a:xfrm>
          <a:prstGeom prst="rect">
            <a:avLst/>
          </a:prstGeom>
        </p:spPr>
        <p:txBody>
          <a:bodyPr wrap="square">
            <a:spAutoFit/>
          </a:bodyPr>
          <a:lstStyle/>
          <a:p>
            <a:pPr algn="ctr"/>
            <a:r>
              <a:rPr lang="en-US" sz="2400" dirty="0" smtClean="0">
                <a:solidFill>
                  <a:srgbClr val="3333CD"/>
                </a:solidFill>
                <a:latin typeface="Times New Roman" pitchFamily="18" charset="0"/>
                <a:ea typeface="Times New Roman" pitchFamily="18" charset="0"/>
                <a:cs typeface="Times New Roman" pitchFamily="18" charset="0"/>
              </a:rPr>
              <a:t>Modern Petroleum Processing</a:t>
            </a:r>
          </a:p>
          <a:p>
            <a:pPr algn="l" rtl="0">
              <a:buFont typeface="Wingdings" pitchFamily="2" charset="2"/>
              <a:buChar char="Ø"/>
            </a:pPr>
            <a:r>
              <a:rPr lang="en-US" sz="2400" dirty="0" smtClean="0"/>
              <a:t>All refineries are different. </a:t>
            </a:r>
          </a:p>
          <a:p>
            <a:pPr algn="l" rtl="0">
              <a:buFont typeface="Wingdings" pitchFamily="2" charset="2"/>
              <a:buChar char="Ø"/>
            </a:pPr>
            <a:r>
              <a:rPr lang="en-US" sz="2400" dirty="0" smtClean="0"/>
              <a:t>Oil refining separates everything into useful substances.</a:t>
            </a:r>
          </a:p>
          <a:p>
            <a:pPr algn="l" rtl="0">
              <a:buFont typeface="Wingdings" pitchFamily="2" charset="2"/>
              <a:buChar char="Ø"/>
            </a:pPr>
            <a:r>
              <a:rPr lang="en-US" sz="2400" dirty="0" smtClean="0"/>
              <a:t>The petroleum refining industry converts crude oil into more than 2500 refined products, including liquefied petroleum gas, gasoline, kerosene, aviation fuel, diesel fuel, fuel oil, lubricating oil and petrochemical industry feedstock.</a:t>
            </a:r>
          </a:p>
          <a:p>
            <a:pPr algn="l" rtl="0">
              <a:buFont typeface="Wingdings" pitchFamily="2" charset="2"/>
              <a:buChar char="Ø"/>
            </a:pPr>
            <a:r>
              <a:rPr lang="en-US" sz="2400" dirty="0" smtClean="0"/>
              <a:t>Most refineries perform the seven basic operations named</a:t>
            </a:r>
          </a:p>
          <a:p>
            <a:pPr algn="l" rtl="0">
              <a:buFont typeface="Wingdings" pitchFamily="2" charset="2"/>
              <a:buChar char="Ø"/>
            </a:pPr>
            <a:endParaRPr lang="ar-IQ" sz="2400" dirty="0" smtClean="0">
              <a:solidFill>
                <a:srgbClr val="3333CD"/>
              </a:solidFill>
              <a:latin typeface="Times New Roman" pitchFamily="18" charset="0"/>
              <a:ea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2000232" y="4000504"/>
            <a:ext cx="6172200" cy="243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319213" y="823913"/>
            <a:ext cx="6505575" cy="5210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831</TotalTime>
  <Words>919</Words>
  <Application>Microsoft Office PowerPoint</Application>
  <PresentationFormat>On-screen Show (4:3)</PresentationFormat>
  <Paragraphs>78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DR.Ahmed Saker 2o1O</cp:lastModifiedBy>
  <cp:revision>74</cp:revision>
  <dcterms:created xsi:type="dcterms:W3CDTF">2016-02-15T15:14:31Z</dcterms:created>
  <dcterms:modified xsi:type="dcterms:W3CDTF">2017-12-05T19:19:45Z</dcterms:modified>
</cp:coreProperties>
</file>