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7"/>
  </p:notesMasterIdLst>
  <p:sldIdLst>
    <p:sldId id="286" r:id="rId2"/>
    <p:sldId id="287" r:id="rId3"/>
    <p:sldId id="270" r:id="rId4"/>
    <p:sldId id="277" r:id="rId5"/>
    <p:sldId id="271" r:id="rId6"/>
    <p:sldId id="272" r:id="rId7"/>
    <p:sldId id="273" r:id="rId8"/>
    <p:sldId id="274" r:id="rId9"/>
    <p:sldId id="275" r:id="rId10"/>
    <p:sldId id="296" r:id="rId11"/>
    <p:sldId id="297" r:id="rId12"/>
    <p:sldId id="298" r:id="rId13"/>
    <p:sldId id="299" r:id="rId14"/>
    <p:sldId id="300" r:id="rId15"/>
    <p:sldId id="301" r:id="rId16"/>
    <p:sldId id="268" r:id="rId17"/>
    <p:sldId id="306" r:id="rId18"/>
    <p:sldId id="269" r:id="rId19"/>
    <p:sldId id="278" r:id="rId20"/>
    <p:sldId id="279" r:id="rId21"/>
    <p:sldId id="280" r:id="rId22"/>
    <p:sldId id="281" r:id="rId23"/>
    <p:sldId id="283" r:id="rId24"/>
    <p:sldId id="282" r:id="rId25"/>
    <p:sldId id="284" r:id="rId2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43011" autoAdjust="0"/>
  </p:normalViewPr>
  <p:slideViewPr>
    <p:cSldViewPr>
      <p:cViewPr varScale="1">
        <p:scale>
          <a:sx n="66" d="100"/>
          <a:sy n="66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F0CBD9-1380-428D-B750-B08970749AD1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814F78-6D65-4DF1-A588-FB63C239DA07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77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14F78-6D65-4DF1-A588-FB63C239DA07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ADF637-08B8-4C3A-86E6-F73D05EC96B3}" type="datetimeFigureOut">
              <a:rPr lang="ar-IQ" smtClean="0"/>
              <a:pPr/>
              <a:t>25/05/1439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1AA529-73CA-4AB1-A7DA-9A9527384CE3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72140"/>
            <a:ext cx="9144000" cy="12858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smtClean="0"/>
              <a:t>Fourth </a:t>
            </a:r>
            <a:r>
              <a:rPr lang="en-US" b="1" dirty="0"/>
              <a:t>Year - Chemical Process Eng</a:t>
            </a:r>
            <a:r>
              <a:rPr lang="en-US" b="1" dirty="0" smtClean="0"/>
              <a:t>. Branch</a:t>
            </a:r>
          </a:p>
          <a:p>
            <a:pPr algn="ctr"/>
            <a:r>
              <a:rPr lang="en-US" b="1" dirty="0" smtClean="0"/>
              <a:t>Petroleum </a:t>
            </a:r>
            <a:r>
              <a:rPr lang="en-US" b="1" dirty="0"/>
              <a:t>Refinery Eng</a:t>
            </a:r>
            <a:r>
              <a:rPr lang="en-US" b="1" dirty="0" smtClean="0"/>
              <a:t>.</a:t>
            </a:r>
            <a:r>
              <a:rPr lang="en-US" b="1" dirty="0"/>
              <a:t> Lectures</a:t>
            </a:r>
            <a:endParaRPr lang="en-US" b="1" dirty="0" smtClean="0"/>
          </a:p>
          <a:p>
            <a:pPr algn="ctr"/>
            <a:r>
              <a:rPr lang="en-US" b="1" dirty="0" smtClean="0"/>
              <a:t>By</a:t>
            </a:r>
            <a:endParaRPr lang="en-US" b="1" dirty="0"/>
          </a:p>
          <a:p>
            <a:pPr algn="ctr"/>
            <a:r>
              <a:rPr lang="en-US" b="1" dirty="0"/>
              <a:t>Dr. </a:t>
            </a:r>
            <a:r>
              <a:rPr lang="en-US" b="1" dirty="0" smtClean="0"/>
              <a:t>Adnan A. Abdul </a:t>
            </a:r>
            <a:r>
              <a:rPr lang="en-US" b="1" dirty="0" err="1" smtClean="0"/>
              <a:t>Razak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313492"/>
            <a:ext cx="8496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Lect</a:t>
            </a:r>
            <a:r>
              <a:rPr lang="en-US" sz="2800" b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./2                                               </a:t>
            </a:r>
            <a:r>
              <a:rPr lang="en-US" sz="28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Petroleum </a:t>
            </a:r>
            <a:r>
              <a:rPr lang="en-US" sz="2800" b="1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refinery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538" y="642918"/>
            <a:ext cx="77153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92D050"/>
                </a:solidFill>
              </a:rPr>
              <a:t>Sulfur Compound</a:t>
            </a:r>
            <a:endParaRPr lang="en-US" sz="2400" b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might be present in inorganic and organic forms</a:t>
            </a:r>
            <a:r>
              <a:rPr lang="en-US" dirty="0" smtClean="0"/>
              <a:t>) </a:t>
            </a:r>
            <a:endParaRPr lang="en-US" b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 (hydrogen sulfide, sulfides, disulfides, elemental sulfur).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 Each crude oil has different amounts and types of sulfur compounds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sulfur concentration can  range from 0.1 to more than 8 weight percent </a:t>
            </a:r>
            <a:r>
              <a:rPr lang="en-US" dirty="0" smtClean="0"/>
              <a:t>)</a:t>
            </a:r>
            <a:r>
              <a:rPr lang="en-US" b="1" dirty="0" smtClean="0"/>
              <a:t>, but as a rule the proportion, stability, and complexity of the compounds are greater in heavier crude-oil fractions.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 Hydrogen sulfide is a primary contributor to corrosion in refinery processing units. Other corrosive substances are elemental sulfur and </a:t>
            </a:r>
            <a:r>
              <a:rPr lang="en-US" b="1" dirty="0" err="1" smtClean="0"/>
              <a:t>mercaptans</a:t>
            </a:r>
            <a:r>
              <a:rPr lang="en-US" b="1" dirty="0" smtClean="0"/>
              <a:t>.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Moreover, the corrosive sulfur compounds have an obnoxious odor. </a:t>
            </a:r>
            <a:br>
              <a:rPr lang="en-US" b="1" dirty="0" smtClean="0"/>
            </a:br>
            <a:r>
              <a:rPr lang="en-US" b="1" dirty="0" smtClean="0"/>
              <a:t>The combustion of petroleum products containing sulfur compounds produces undesirables such as sulfuric acid and sulfur dioxide.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 Catalytic </a:t>
            </a:r>
            <a:r>
              <a:rPr lang="en-US" b="1" dirty="0" err="1" smtClean="0"/>
              <a:t>hydrotreating</a:t>
            </a:r>
            <a:r>
              <a:rPr lang="en-US" b="1" dirty="0" smtClean="0"/>
              <a:t> processes such as </a:t>
            </a:r>
            <a:r>
              <a:rPr lang="en-US" b="1" dirty="0" err="1" smtClean="0"/>
              <a:t>hydrodesulfurization</a:t>
            </a:r>
            <a:r>
              <a:rPr lang="en-US" b="1" dirty="0" smtClean="0"/>
              <a:t> remove sulfur compounds from refinery product streams.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/>
              <a:t> Sweetening processes either remove the obnoxious sulfur compounds or convert them to odorless disulfides, as in the case of </a:t>
            </a:r>
            <a:r>
              <a:rPr lang="en-US" b="1" dirty="0" err="1" smtClean="0"/>
              <a:t>mercaptans</a:t>
            </a:r>
            <a:r>
              <a:rPr lang="en-US" b="1" dirty="0" smtClean="0"/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Oxygen Compounds</a:t>
            </a:r>
            <a:endParaRPr lang="en-US" sz="2800" b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less than 1% (found in organic compounds such as carbon dioxide, phenols, </a:t>
            </a:r>
            <a:r>
              <a:rPr lang="en-US" sz="2800" dirty="0" err="1" smtClean="0"/>
              <a:t>ketones</a:t>
            </a:r>
            <a:r>
              <a:rPr lang="en-US" sz="2800" dirty="0" smtClean="0"/>
              <a:t>, carboxylic acids)</a:t>
            </a:r>
            <a:endParaRPr lang="ar-IQ" sz="2800" dirty="0" smtClean="0"/>
          </a:p>
          <a:p>
            <a:pPr algn="l" rtl="0">
              <a:buNone/>
            </a:pPr>
            <a:r>
              <a:rPr lang="en-US" sz="2400" dirty="0" smtClean="0"/>
              <a:t>   Carboxylic (OH-C=O bonded to a benzene ring)</a:t>
            </a:r>
          </a:p>
          <a:p>
            <a:pPr algn="l" rtl="0">
              <a:buNone/>
            </a:pPr>
            <a:r>
              <a:rPr lang="en-US" sz="2400" dirty="0" smtClean="0"/>
              <a:t>   </a:t>
            </a:r>
            <a:r>
              <a:rPr lang="en-US" sz="2400" dirty="0" err="1" smtClean="0"/>
              <a:t>Phenolic</a:t>
            </a:r>
            <a:r>
              <a:rPr lang="en-US" sz="2400" dirty="0" smtClean="0"/>
              <a:t> (OH bonded to a benzene ring)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Oxygen compounds are responsible for petroleum acidity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Nitrogen Compounds</a:t>
            </a:r>
            <a:r>
              <a:rPr lang="en-US" b="1" dirty="0" smtClean="0"/>
              <a:t> </a:t>
            </a:r>
          </a:p>
          <a:p>
            <a:pPr algn="l" rtl="0"/>
            <a:r>
              <a:rPr lang="en-US" sz="2000" dirty="0" smtClean="0"/>
              <a:t>less than 1% (basic compounds with amine groups)</a:t>
            </a:r>
          </a:p>
          <a:p>
            <a:pPr algn="l" rtl="0"/>
            <a:r>
              <a:rPr lang="en-US" sz="2000" dirty="0" err="1" smtClean="0"/>
              <a:t>carbazole</a:t>
            </a:r>
            <a:r>
              <a:rPr lang="en-US" sz="2000" dirty="0" smtClean="0"/>
              <a:t> (2 benzene rings separated by 1 N atom) – neutral</a:t>
            </a:r>
          </a:p>
          <a:p>
            <a:pPr algn="l" rtl="0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Quinoline</a:t>
            </a:r>
            <a:r>
              <a:rPr lang="en-US" sz="2000" dirty="0" smtClean="0"/>
              <a:t> (2 benzene rings with 1 N atom on 1 ring) – basic</a:t>
            </a:r>
          </a:p>
          <a:p>
            <a:pPr algn="l" rtl="0"/>
            <a:r>
              <a:rPr lang="en-US" sz="2000" dirty="0" smtClean="0"/>
              <a:t>Nitrogen oxides can form in process furnaces. The decomposition of nitrogen compounds in catalytic cracking and </a:t>
            </a:r>
            <a:r>
              <a:rPr lang="en-US" sz="2000" dirty="0" err="1" smtClean="0"/>
              <a:t>hydrocracking</a:t>
            </a:r>
            <a:r>
              <a:rPr lang="en-US" sz="2000" dirty="0" smtClean="0"/>
              <a:t> processes forms ammonia and cyanides that can cause corrosion.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428604"/>
            <a:ext cx="7498080" cy="4800600"/>
          </a:xfrm>
        </p:spPr>
        <p:txBody>
          <a:bodyPr>
            <a:normAutofit/>
          </a:bodyPr>
          <a:lstStyle/>
          <a:p>
            <a:pPr marL="0" algn="ctr" rtl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Metals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less than 1% (nickel, iron, vanadium, copper, arsenic)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Often found in crude oils in small quantities and are removed during the refining process.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Burning heavy fuel oils in refinery furnaces and boilers can leave deposits of vanadium oxide and nickel oxide in furnace boxes, ducts, and tubes.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 It is also desirable to remove trace amounts of arsenic,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vanadium, and nickel prior to processing as they can poison certain catalysts.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Salts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less than 1% (sodium chloride, magnesium chloride, calcium chloride.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Crude oils often contain inorganic salts such as sodium chloride, magnesium chloride, and calcium chloride in suspension or dissolved in entrained water (brine).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These salts must be removed or neutralized before processing to prevent catalyst poisoning, equipment corrosion, and fouling.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Salt corrosion is caused by the hydrolysis of some metal chlorides to hydrogen chloride (</a:t>
            </a:r>
            <a:r>
              <a:rPr lang="en-US" sz="2000" dirty="0" err="1" smtClean="0"/>
              <a:t>HCl</a:t>
            </a:r>
            <a:r>
              <a:rPr lang="en-US" sz="2000" dirty="0" smtClean="0"/>
              <a:t>) and the subsequent formation of hydrochloric acid when crude is heated. 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000" dirty="0" smtClean="0"/>
              <a:t>Hydrogen chloride may also combine with ammonia to form ammonium chloride (NH4Cl), which causes fouling and corrosion.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-27384"/>
            <a:ext cx="7498080" cy="4800600"/>
          </a:xfrm>
        </p:spPr>
        <p:txBody>
          <a:bodyPr/>
          <a:lstStyle/>
          <a:p>
            <a:pPr algn="ctr" rtl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Naphthenic Acids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Some crude oils contain naphthenic (organic) acids, which may become corrosive at temperatures above 450° F when the acid value of the crude is above a certain level.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0100" y="0"/>
            <a:ext cx="7286676" cy="857232"/>
          </a:xfrm>
          <a:prstGeom prst="rect">
            <a:avLst/>
          </a:prstGeom>
          <a:ln w="9525" cap="flat" cmpd="sng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Basic products: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Verdana" pitchFamily="34" charset="0"/>
              </a:rPr>
              <a:t> </a:t>
            </a:r>
            <a:endParaRPr lang="en-US" sz="4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0100" y="857232"/>
            <a:ext cx="7858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Verdana" pitchFamily="34" charset="0"/>
              </a:rPr>
              <a:t>Petroleum refineries are large, capital-intensive manufacturing facilities with extremely complex processing schemes. They convert crude oils and other input streams into dozens of refined (co-)products,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Verdana" pitchFamily="34" charset="0"/>
              </a:rPr>
              <a:t>including: The basic products from fractional distillation are: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45" y="2143116"/>
            <a:ext cx="5274310" cy="433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95250"/>
            <a:ext cx="51054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1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7429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Liquid petroleum gas (LPG) :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Used for heating, cooking, making plastics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800" dirty="0" smtClean="0"/>
              <a:t>Small </a:t>
            </a:r>
            <a:r>
              <a:rPr lang="en-US" sz="2800" dirty="0" err="1" smtClean="0"/>
              <a:t>alkanes</a:t>
            </a:r>
            <a:r>
              <a:rPr lang="en-US" sz="2800" dirty="0" smtClean="0"/>
              <a:t> (1 to 4 carbon atoms)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Commonly known by the names methane, ethane, propane, butane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Boiling range &lt; 90 degrees Fahrenheit / &lt; 27 degrees Celsius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Often </a:t>
            </a:r>
            <a:r>
              <a:rPr lang="en-US" sz="2800" dirty="0" err="1" smtClean="0"/>
              <a:t>liquified</a:t>
            </a:r>
            <a:r>
              <a:rPr lang="en-US" sz="2800" dirty="0" smtClean="0"/>
              <a:t> under pressure to create LPG (</a:t>
            </a:r>
            <a:r>
              <a:rPr lang="en-US" sz="2800" dirty="0" err="1" smtClean="0"/>
              <a:t>liquified</a:t>
            </a:r>
            <a:r>
              <a:rPr lang="en-US" sz="2800" dirty="0" smtClean="0"/>
              <a:t> petroleum gas)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74295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Gasoline - motor fuel: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Its main use is as fuel for internal combustion engines.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Liquid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Mix of alkanes and cycloalkanes (5 to 7 carbon atoms)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Boiling range = 90-220 degrees Fahrenheit / 27-93 degrees Celsius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428736"/>
            <a:ext cx="7498080" cy="11430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Refinery </a:t>
            </a:r>
            <a:r>
              <a:rPr lang="en-US" dirty="0" err="1" smtClean="0"/>
              <a:t>Feedstocks</a:t>
            </a:r>
            <a:r>
              <a:rPr lang="en-US" dirty="0" smtClean="0"/>
              <a:t> and Products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75009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Naphtha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: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Intermediate that will be further processed</a:t>
            </a:r>
          </a:p>
          <a:p>
            <a:pPr algn="l" rtl="0"/>
            <a:r>
              <a:rPr lang="en-US" sz="2800" dirty="0" smtClean="0"/>
              <a:t>to make gasoline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Mix of 6 to 10 carbon atom </a:t>
            </a:r>
            <a:r>
              <a:rPr lang="en-US" sz="2800" dirty="0" err="1" smtClean="0"/>
              <a:t>alkanes</a:t>
            </a: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Boiling range = 220-315 degrees Fahrenheit / 93-177 degrees Celsius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74295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Kerosene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: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Used for heating, fuel for jet engines and tractors; starting material for making other products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Liquid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Mix of </a:t>
            </a:r>
            <a:r>
              <a:rPr lang="en-US" sz="2800" dirty="0" err="1" smtClean="0"/>
              <a:t>alkanes</a:t>
            </a:r>
            <a:r>
              <a:rPr lang="en-US" sz="2800" dirty="0" smtClean="0"/>
              <a:t> (10 to 15 carbons) and aromatics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Boiling range = 315-450 degrees Fahrenheit / 177-293 degrees Celsius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74295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Gas oil or Diesel distillate: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Used for diesel fuel and heating oil;  starting material for making other products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Liquid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err="1" smtClean="0"/>
              <a:t>Alkanes</a:t>
            </a:r>
            <a:r>
              <a:rPr lang="en-US" sz="2800" dirty="0" smtClean="0"/>
              <a:t> containing 13-18 carbon atoms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Boiling range = 450-650 degrees Fahrenheit / 293-315 degrees Celsius</a:t>
            </a:r>
            <a:endParaRPr lang="ar-IQ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74295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Lubricating oil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Used for motor oil, grease, other lubricants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Liquid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Long chain (20 to 50 carbon atoms) </a:t>
            </a:r>
            <a:r>
              <a:rPr lang="en-US" sz="2800" dirty="0" err="1" smtClean="0"/>
              <a:t>alkanes</a:t>
            </a:r>
            <a:r>
              <a:rPr lang="en-US" sz="2800" dirty="0" smtClean="0"/>
              <a:t>, </a:t>
            </a:r>
            <a:r>
              <a:rPr lang="en-US" sz="2800" dirty="0" err="1" smtClean="0"/>
              <a:t>cycloalkanes</a:t>
            </a:r>
            <a:r>
              <a:rPr lang="en-US" sz="2800" dirty="0" smtClean="0"/>
              <a:t>,  Aromatics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 Boiling range = 572 to 700 degrees Fahrenheit / 300 to 370 degrees Celsius</a:t>
            </a:r>
            <a:endParaRPr lang="ar-IQ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74295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Heavy gas or Fuel oil : 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Used for industrial fuel; starting material for making other products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Liquid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Long chain (16 to 40 carbon atoms) </a:t>
            </a:r>
            <a:r>
              <a:rPr lang="en-US" sz="2800" dirty="0" err="1" smtClean="0"/>
              <a:t>alkanes</a:t>
            </a:r>
            <a:r>
              <a:rPr lang="en-US" sz="2800" dirty="0" smtClean="0"/>
              <a:t>, </a:t>
            </a:r>
            <a:r>
              <a:rPr lang="en-US" sz="2800" dirty="0" err="1" smtClean="0"/>
              <a:t>cycloalkanes</a:t>
            </a:r>
            <a:r>
              <a:rPr lang="en-US" sz="2800" dirty="0" smtClean="0"/>
              <a:t>, Aromatics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Boiling range = 650-800 degrees Fahrenheit / 315-565 degrees Celsius</a:t>
            </a:r>
            <a:endParaRPr lang="ar-IQ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357166"/>
            <a:ext cx="7429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</a:rPr>
              <a:t>Residuals :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 smtClean="0"/>
              <a:t>Coke, asphalt, tar, waxes; starting  material for making other products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 smtClean="0"/>
              <a:t>Solid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 smtClean="0"/>
              <a:t>Multiple-ringed compounds with 40 or more carbon atoms</a:t>
            </a:r>
          </a:p>
          <a:p>
            <a:pPr algn="just" rtl="0">
              <a:buFont typeface="Wingdings" pitchFamily="2" charset="2"/>
              <a:buChar char="Ø"/>
            </a:pPr>
            <a:r>
              <a:rPr lang="en-US" sz="2800" dirty="0" smtClean="0"/>
              <a:t>Boiling range = greater than 800 degrees Fahrenheit / 565 degrees Celsius</a:t>
            </a:r>
          </a:p>
          <a:p>
            <a:pPr algn="l" rtl="0">
              <a:buFont typeface="Wingdings" pitchFamily="2" charset="2"/>
              <a:buChar char="v"/>
            </a:pPr>
            <a:endParaRPr lang="ar-IQ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9161"/>
            <a:ext cx="7286676" cy="648071"/>
          </a:xfr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Chemical Composition of Petroleum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85096"/>
            <a:ext cx="8496944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Petroleum is a mixture of hundreds of hydrocarbons of all type with water, salts, sulfur and nitrogen containing compounds and some metal complexes.</a:t>
            </a:r>
          </a:p>
          <a:p>
            <a:pPr algn="just" rtl="0"/>
            <a:r>
              <a:rPr lang="en-US" sz="2000" dirty="0" smtClean="0"/>
              <a:t>The elementary composition of crude oil usually falls within the following ranges.</a:t>
            </a:r>
          </a:p>
          <a:p>
            <a:pPr algn="l"/>
            <a:endParaRPr lang="en-US" sz="2000" b="1" u="sng" dirty="0" smtClean="0"/>
          </a:p>
          <a:p>
            <a:pPr algn="l"/>
            <a:r>
              <a:rPr lang="en-US" sz="2400" b="1" dirty="0" smtClean="0"/>
              <a:t> </a:t>
            </a:r>
            <a:endParaRPr lang="en-US" sz="2000" dirty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ar-IQ" sz="2000" dirty="0" smtClean="0"/>
          </a:p>
          <a:p>
            <a:pPr algn="l"/>
            <a:endParaRPr lang="ar-IQ" sz="2000" dirty="0" smtClean="0"/>
          </a:p>
          <a:p>
            <a:pPr algn="l"/>
            <a:r>
              <a:rPr lang="ar-IQ" sz="2000" dirty="0" smtClean="0"/>
              <a:t> </a:t>
            </a:r>
            <a:endParaRPr lang="en-US" sz="2000" dirty="0"/>
          </a:p>
          <a:p>
            <a:pPr algn="just" rtl="0">
              <a:buFont typeface="Wingdings" pitchFamily="2" charset="2"/>
              <a:buChar char="v"/>
            </a:pPr>
            <a:r>
              <a:rPr lang="en-US" sz="2000" dirty="0" smtClean="0"/>
              <a:t>The proportion of hydrocarbons in the mixture is highly variable and ranges from as much as 97% by weight in the lighter oils to as little as 50% in the heavier oils and </a:t>
            </a:r>
            <a:r>
              <a:rPr lang="en-US" sz="2000" dirty="0" err="1" smtClean="0"/>
              <a:t>bitumens</a:t>
            </a:r>
            <a:r>
              <a:rPr lang="en-US" sz="2000" dirty="0" smtClean="0"/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2000" dirty="0" smtClean="0"/>
              <a:t>Four different types of hydrocarbon molecules appear in crude oil.  The relative percentage of each varies from oil to oil, determining the properties of each oil.</a:t>
            </a:r>
            <a:endParaRPr lang="ar-IQ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2143116"/>
            <a:ext cx="443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Table 2.1 Elemental composition of crude oils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38" y="2605088"/>
            <a:ext cx="3590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1381125"/>
            <a:ext cx="3314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80962"/>
            <a:ext cx="8496944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u="sng" dirty="0" err="1" smtClean="0"/>
              <a:t>Paraffins</a:t>
            </a:r>
            <a:endParaRPr lang="en-US" sz="2000" dirty="0" smtClean="0"/>
          </a:p>
          <a:p>
            <a:pPr algn="l"/>
            <a:r>
              <a:rPr lang="en-US" sz="2000" dirty="0" smtClean="0"/>
              <a:t>The paraffin series of hydrocarbons is characterized by the rule that the carbon atoms are connected by a single bond and the other bonds are saturated with hydrogen atoms. The general formula for </a:t>
            </a:r>
            <a:r>
              <a:rPr lang="en-US" sz="2000" dirty="0" err="1" smtClean="0"/>
              <a:t>paraffins</a:t>
            </a:r>
            <a:r>
              <a:rPr lang="en-US" sz="2000" dirty="0" smtClean="0"/>
              <a:t> is C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2n+2</a:t>
            </a:r>
            <a:r>
              <a:rPr lang="en-US" sz="2000" dirty="0" smtClean="0"/>
              <a:t>. The simplest paraffin is methane, 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followed by the homologous series of ethane, propane, normal and </a:t>
            </a:r>
            <a:r>
              <a:rPr lang="en-US" sz="2000" dirty="0" err="1" smtClean="0"/>
              <a:t>isobutane</a:t>
            </a:r>
            <a:r>
              <a:rPr lang="en-US" sz="2000" dirty="0" smtClean="0"/>
              <a:t>, normal, </a:t>
            </a:r>
            <a:r>
              <a:rPr lang="en-US" sz="2000" dirty="0" err="1" smtClean="0"/>
              <a:t>iso</a:t>
            </a:r>
            <a:r>
              <a:rPr lang="en-US" sz="2000" dirty="0" smtClean="0"/>
              <a:t>-, and </a:t>
            </a:r>
            <a:r>
              <a:rPr lang="en-US" sz="2000" dirty="0" err="1" smtClean="0"/>
              <a:t>neopentane</a:t>
            </a:r>
            <a:r>
              <a:rPr lang="en-US" sz="2000" dirty="0" smtClean="0"/>
              <a:t>, etc. (Fig. 1).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 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/>
              <a:t> </a:t>
            </a:r>
          </a:p>
          <a:p>
            <a:pPr algn="l" rtl="0"/>
            <a:endParaRPr lang="en-US" sz="2000" dirty="0"/>
          </a:p>
          <a:p>
            <a:pPr algn="l"/>
            <a:endParaRPr lang="en-US" sz="2000" dirty="0"/>
          </a:p>
          <a:p>
            <a:pPr algn="l" rtl="0"/>
            <a:endParaRPr lang="en-US" sz="24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5786" y="2285992"/>
            <a:ext cx="7572428" cy="4500510"/>
            <a:chOff x="3420" y="7200"/>
            <a:chExt cx="5025" cy="5232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0" y="7200"/>
              <a:ext cx="5025" cy="46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170" y="12074"/>
              <a:ext cx="3469" cy="35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TimesNewRomanPSMT" charset="0"/>
                </a:rPr>
                <a:t>Figure( 1 )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TimesNewRomanPSMT" charset="0"/>
                </a:rPr>
                <a:t>Paraffins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TimesNewRomanPSMT" charset="0"/>
                </a:rPr>
                <a:t> in crude oil.</a:t>
              </a:r>
              <a:endParaRPr kumimoji="0" lang="ar-IQ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6632"/>
            <a:ext cx="84969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dirty="0" smtClean="0"/>
              <a:t>  Saturated </a:t>
            </a:r>
            <a:r>
              <a:rPr lang="en-US" sz="2000" dirty="0" err="1" smtClean="0"/>
              <a:t>alkanes</a:t>
            </a:r>
            <a:r>
              <a:rPr lang="en-US" sz="2000" dirty="0" smtClean="0"/>
              <a:t>: (n-</a:t>
            </a:r>
            <a:r>
              <a:rPr lang="en-US" sz="2000" dirty="0" err="1" smtClean="0"/>
              <a:t>alkane</a:t>
            </a:r>
            <a:r>
              <a:rPr lang="en-US" sz="2000" dirty="0" smtClean="0"/>
              <a:t> and </a:t>
            </a:r>
            <a:r>
              <a:rPr lang="en-US" sz="2000" dirty="0" err="1" smtClean="0"/>
              <a:t>i-alkane</a:t>
            </a:r>
            <a:r>
              <a:rPr lang="en-US" sz="2000" dirty="0" smtClean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aseline="-25000" dirty="0" smtClean="0"/>
              <a:t>  </a:t>
            </a:r>
            <a:r>
              <a:rPr lang="en-US" sz="2000" dirty="0" smtClean="0"/>
              <a:t>General formula C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2n+2 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 Boiling point and density increase with increasing no.  of C atoms.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 Branched </a:t>
            </a:r>
            <a:r>
              <a:rPr lang="en-US" sz="2000" dirty="0" err="1" smtClean="0"/>
              <a:t>alkanes</a:t>
            </a:r>
            <a:r>
              <a:rPr lang="en-US" sz="2000" dirty="0" smtClean="0"/>
              <a:t> (</a:t>
            </a:r>
            <a:r>
              <a:rPr lang="en-US" sz="2000" dirty="0" err="1" smtClean="0"/>
              <a:t>iso-alkanes</a:t>
            </a:r>
            <a:r>
              <a:rPr lang="en-US" sz="2000" dirty="0" smtClean="0"/>
              <a:t>) is very small in quantity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Boiling point of straight chains &gt; </a:t>
            </a:r>
            <a:r>
              <a:rPr lang="en-US" sz="2000" dirty="0" err="1" smtClean="0"/>
              <a:t>iso-alkanes</a:t>
            </a:r>
            <a:r>
              <a:rPr lang="en-US" sz="2000" dirty="0" smtClean="0"/>
              <a:t> with the same # of C</a:t>
            </a:r>
          </a:p>
          <a:p>
            <a:pPr algn="l"/>
            <a:endParaRPr lang="en-US" sz="20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6632"/>
            <a:ext cx="864096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IQ" sz="2000" b="1" u="sng" dirty="0" smtClean="0"/>
              <a:t> </a:t>
            </a:r>
            <a:r>
              <a:rPr lang="en-US" sz="2000" b="1" u="sng" dirty="0" err="1" smtClean="0"/>
              <a:t>Naphthenes</a:t>
            </a:r>
            <a:r>
              <a:rPr lang="en-US" sz="2000" b="1" u="sng" dirty="0" smtClean="0"/>
              <a:t> or </a:t>
            </a:r>
            <a:r>
              <a:rPr lang="en-US" sz="2000" b="1" u="sng" dirty="0" err="1" smtClean="0"/>
              <a:t>cycloparaffins</a:t>
            </a:r>
            <a:r>
              <a:rPr lang="en-US" sz="2000" b="1" u="sng" dirty="0" smtClean="0"/>
              <a:t>   </a:t>
            </a:r>
            <a:endParaRPr lang="en-US" sz="2000" dirty="0" smtClean="0"/>
          </a:p>
          <a:p>
            <a:pPr algn="l" rtl="0"/>
            <a:r>
              <a:rPr lang="en-US" sz="2000" dirty="0" err="1" smtClean="0"/>
              <a:t>Cycloparaffin</a:t>
            </a:r>
            <a:r>
              <a:rPr lang="en-US" sz="2000" dirty="0" smtClean="0"/>
              <a:t> hydrocarbons in which all of the available bonds of the carbon atoms are saturated with hydrogen are called </a:t>
            </a:r>
            <a:r>
              <a:rPr lang="en-US" sz="2000" dirty="0" err="1" smtClean="0"/>
              <a:t>naphthenes</a:t>
            </a:r>
            <a:r>
              <a:rPr lang="en-US" sz="2000" dirty="0" smtClean="0"/>
              <a:t>. Typical examples of these are </a:t>
            </a:r>
            <a:r>
              <a:rPr lang="en-US" sz="2000" dirty="0" err="1" smtClean="0"/>
              <a:t>cyclopentane</a:t>
            </a:r>
            <a:r>
              <a:rPr lang="en-US" sz="2000" dirty="0" smtClean="0"/>
              <a:t>, </a:t>
            </a:r>
            <a:r>
              <a:rPr lang="en-US" sz="2000" dirty="0" err="1" smtClean="0"/>
              <a:t>cyclohexane</a:t>
            </a:r>
            <a:r>
              <a:rPr lang="en-US" sz="2000" dirty="0" smtClean="0"/>
              <a:t>, etc. (Figure 2). General formula C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2n</a:t>
            </a:r>
            <a:r>
              <a:rPr lang="en-US" sz="2000" dirty="0" smtClean="0"/>
              <a:t> for one ring compounds</a:t>
            </a:r>
          </a:p>
          <a:p>
            <a:pPr algn="l" rtl="0"/>
            <a:endParaRPr lang="en-US" sz="2000" dirty="0" smtClean="0"/>
          </a:p>
          <a:p>
            <a:pPr algn="l"/>
            <a:endParaRPr lang="en-US" sz="24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7224" y="1857364"/>
            <a:ext cx="7500990" cy="4714781"/>
            <a:chOff x="3021" y="1687"/>
            <a:chExt cx="5863" cy="7764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1" y="1687"/>
              <a:ext cx="5863" cy="72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5013" y="9039"/>
              <a:ext cx="1779" cy="4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TimesNewRomanPSMT" charset="0"/>
                </a:rPr>
                <a:t>Figure 2: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Arial" pitchFamily="34" charset="0"/>
                </a:rPr>
                <a:t>Naphthene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Arial" pitchFamily="34" charset="0"/>
                </a:rPr>
                <a:t>  compounds</a:t>
              </a:r>
              <a:endParaRPr kumimoji="0" lang="ar-IQ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11834"/>
            <a:ext cx="87868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Aromatics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NewRomanPSM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The aromatic series of hydrocarbons is chemically and physically very different from 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paraffins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cycloparaffins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naphthenes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). Aromatic hydrocarbons contain a benzene ring which is unsaturated but very stable and frequently behaves as a saturated compound. Some typical aromatic compounds are shown in (Figure 3).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00034" y="1714488"/>
            <a:ext cx="8143932" cy="4833804"/>
            <a:chOff x="2713" y="1440"/>
            <a:chExt cx="6480" cy="6693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3" y="1440"/>
              <a:ext cx="6480" cy="6195"/>
            </a:xfrm>
            <a:prstGeom prst="rect">
              <a:avLst/>
            </a:prstGeom>
            <a:noFill/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937" y="7771"/>
              <a:ext cx="1871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TimesNewRomanPSMT" charset="0"/>
                </a:rPr>
                <a:t>Figure 3: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NewRomanPSMT" charset="0"/>
                  <a:ea typeface="Arial" pitchFamily="34" charset="0"/>
                  <a:cs typeface="Arial" pitchFamily="34" charset="0"/>
                </a:rPr>
                <a:t>Aromatic compounds</a:t>
              </a:r>
              <a:endParaRPr kumimoji="0" lang="ar-IQ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4283"/>
            <a:ext cx="86409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SA" sz="2000" dirty="0" smtClean="0"/>
              <a:t> </a:t>
            </a:r>
            <a:endParaRPr lang="en-US" sz="2400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Olefins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NewRomanPSM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Olefins do not naturally occur in crude oils. However, they are formed during its processing. They are very similar to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paraffins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, but they exhibit double bonds, usually one per molecule (Figure 4), although some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NewRomanPSMT"/>
              </a:rPr>
              <a:t>-olefins (two double bonds in the same molecule, ( Figure 5) can be found.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34" y="1785927"/>
            <a:ext cx="8215370" cy="4546735"/>
            <a:chOff x="3420" y="10440"/>
            <a:chExt cx="4860" cy="4730"/>
          </a:xfrm>
          <a:noFill/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703" y="10440"/>
              <a:ext cx="4500" cy="3345"/>
              <a:chOff x="3703" y="10440"/>
              <a:chExt cx="4500" cy="3345"/>
            </a:xfrm>
            <a:grpFill/>
          </p:grpSpPr>
          <p:pic>
            <p:nvPicPr>
              <p:cNvPr id="40964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703" y="10440"/>
                <a:ext cx="4500" cy="2865"/>
              </a:xfrm>
              <a:prstGeom prst="rect">
                <a:avLst/>
              </a:prstGeom>
              <a:grpFill/>
            </p:spPr>
          </p:pic>
          <p:sp>
            <p:nvSpPr>
              <p:cNvPr id="40965" name="Text Box 5"/>
              <p:cNvSpPr txBox="1">
                <a:spLocks noChangeArrowheads="1"/>
              </p:cNvSpPr>
              <p:nvPr/>
            </p:nvSpPr>
            <p:spPr bwMode="auto">
              <a:xfrm>
                <a:off x="4899" y="13413"/>
                <a:ext cx="1902" cy="372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ea typeface="Arial" pitchFamily="34" charset="0"/>
                    <a:cs typeface="TimesNewRomanPSMT" charset="0"/>
                  </a:rPr>
                  <a:t>Figure 4: Olefin compounds</a:t>
                </a:r>
              </a:p>
              <a:p>
                <a:pPr marL="0" marR="0" lvl="0" indent="0" algn="l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ar-IQ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420" y="14040"/>
              <a:ext cx="4860" cy="1130"/>
              <a:chOff x="3420" y="14040"/>
              <a:chExt cx="4860" cy="1130"/>
            </a:xfrm>
            <a:grpFill/>
          </p:grpSpPr>
          <p:pic>
            <p:nvPicPr>
              <p:cNvPr id="40967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20" y="14040"/>
                <a:ext cx="4860" cy="630"/>
              </a:xfrm>
              <a:prstGeom prst="rect">
                <a:avLst/>
              </a:prstGeom>
              <a:grpFill/>
            </p:spPr>
          </p:pic>
          <p:sp>
            <p:nvSpPr>
              <p:cNvPr id="40968" name="Text Box 8"/>
              <p:cNvSpPr txBox="1">
                <a:spLocks noChangeArrowheads="1"/>
              </p:cNvSpPr>
              <p:nvPr/>
            </p:nvSpPr>
            <p:spPr bwMode="auto">
              <a:xfrm>
                <a:off x="5188" y="14850"/>
                <a:ext cx="1698" cy="320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NewRomanPSMT" charset="0"/>
                    <a:ea typeface="Arial" pitchFamily="34" charset="0"/>
                    <a:cs typeface="Arial" pitchFamily="34" charset="0"/>
                  </a:rPr>
                  <a:t>Figure 5: Di-olefin compounds      </a:t>
                </a:r>
                <a:endParaRPr kumimoji="0" lang="ar-IQ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831</TotalTime>
  <Words>1257</Words>
  <Application>Microsoft Office PowerPoint</Application>
  <PresentationFormat>On-screen Show (4:3)</PresentationFormat>
  <Paragraphs>134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PowerPoint Presentation</vt:lpstr>
      <vt:lpstr>Refinery Feedstocks and Products</vt:lpstr>
      <vt:lpstr>Chemical Composition of Petroleum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DR.Ahmed Saker 2o1O</cp:lastModifiedBy>
  <cp:revision>75</cp:revision>
  <dcterms:created xsi:type="dcterms:W3CDTF">2016-02-15T15:14:31Z</dcterms:created>
  <dcterms:modified xsi:type="dcterms:W3CDTF">2018-02-10T07:11:04Z</dcterms:modified>
</cp:coreProperties>
</file>