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5"/>
  </p:notesMasterIdLst>
  <p:sldIdLst>
    <p:sldId id="256" r:id="rId2"/>
    <p:sldId id="324" r:id="rId3"/>
    <p:sldId id="302" r:id="rId4"/>
    <p:sldId id="304" r:id="rId5"/>
    <p:sldId id="303" r:id="rId6"/>
    <p:sldId id="301" r:id="rId7"/>
    <p:sldId id="305" r:id="rId8"/>
    <p:sldId id="306" r:id="rId9"/>
    <p:sldId id="280" r:id="rId10"/>
    <p:sldId id="281" r:id="rId11"/>
    <p:sldId id="307" r:id="rId12"/>
    <p:sldId id="282" r:id="rId13"/>
    <p:sldId id="313" r:id="rId14"/>
    <p:sldId id="314" r:id="rId15"/>
    <p:sldId id="284" r:id="rId16"/>
    <p:sldId id="316" r:id="rId17"/>
    <p:sldId id="315" r:id="rId18"/>
    <p:sldId id="318" r:id="rId19"/>
    <p:sldId id="285" r:id="rId20"/>
    <p:sldId id="308" r:id="rId21"/>
    <p:sldId id="317" r:id="rId22"/>
    <p:sldId id="289" r:id="rId23"/>
    <p:sldId id="319" r:id="rId24"/>
    <p:sldId id="290" r:id="rId25"/>
    <p:sldId id="321" r:id="rId26"/>
    <p:sldId id="291" r:id="rId27"/>
    <p:sldId id="293" r:id="rId28"/>
    <p:sldId id="322" r:id="rId29"/>
    <p:sldId id="323" r:id="rId30"/>
    <p:sldId id="300" r:id="rId31"/>
    <p:sldId id="310" r:id="rId32"/>
    <p:sldId id="311" r:id="rId33"/>
    <p:sldId id="312" r:id="rId3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7" autoAdjust="0"/>
    <p:restoredTop sz="9466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F0CBD9-1380-428D-B750-B08970749AD1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814F78-6D65-4DF1-A588-FB63C239DA0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710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ADF637-08B8-4C3A-86E6-F73D05EC96B3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72140"/>
            <a:ext cx="9144000" cy="12858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Fourth </a:t>
            </a:r>
            <a:r>
              <a:rPr lang="en-US" b="1" dirty="0"/>
              <a:t>Year - Chemical Process Eng</a:t>
            </a:r>
            <a:r>
              <a:rPr lang="en-US" b="1" dirty="0" smtClean="0"/>
              <a:t>. Branch</a:t>
            </a:r>
          </a:p>
          <a:p>
            <a:pPr algn="ctr"/>
            <a:r>
              <a:rPr lang="en-US" b="1" dirty="0" smtClean="0"/>
              <a:t>Petroleum </a:t>
            </a:r>
            <a:r>
              <a:rPr lang="en-US" b="1" dirty="0"/>
              <a:t>Refinery Eng</a:t>
            </a:r>
            <a:r>
              <a:rPr lang="en-US" b="1" dirty="0" smtClean="0"/>
              <a:t>.</a:t>
            </a:r>
            <a:r>
              <a:rPr lang="en-US" b="1" dirty="0"/>
              <a:t> Lectures</a:t>
            </a:r>
            <a:endParaRPr lang="en-US" b="1" dirty="0" smtClean="0"/>
          </a:p>
          <a:p>
            <a:pPr algn="ctr"/>
            <a:r>
              <a:rPr lang="en-US" b="1" dirty="0" smtClean="0"/>
              <a:t>By</a:t>
            </a:r>
            <a:endParaRPr lang="en-US" b="1" dirty="0"/>
          </a:p>
          <a:p>
            <a:pPr algn="ctr"/>
            <a:r>
              <a:rPr lang="en-US" b="1" dirty="0"/>
              <a:t>Dr. </a:t>
            </a:r>
            <a:r>
              <a:rPr lang="en-US" b="1" dirty="0" smtClean="0"/>
              <a:t>Adnan A. Abdul </a:t>
            </a:r>
            <a:r>
              <a:rPr lang="en-US" b="1" dirty="0" err="1" smtClean="0"/>
              <a:t>Razak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313492"/>
            <a:ext cx="8496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Lect</a:t>
            </a:r>
            <a:r>
              <a:rPr lang="en-US" sz="2800" b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./3                                              </a:t>
            </a:r>
            <a:r>
              <a:rPr lang="en-US" sz="28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Petroleum </a:t>
            </a:r>
            <a:r>
              <a:rPr lang="en-US" sz="28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refinery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0"/>
            <a:ext cx="74295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dirty="0" smtClean="0"/>
          </a:p>
          <a:p>
            <a:endParaRPr lang="ar-IQ" dirty="0" smtClean="0"/>
          </a:p>
          <a:p>
            <a:pPr algn="just" rtl="0"/>
            <a:r>
              <a:rPr lang="en-US" sz="4000" b="1" i="1" dirty="0" smtClean="0">
                <a:solidFill>
                  <a:srgbClr val="C00000"/>
                </a:solidFill>
              </a:rPr>
              <a:t>Quantitative Basis</a:t>
            </a:r>
          </a:p>
          <a:p>
            <a:pPr algn="l" rtl="0"/>
            <a:r>
              <a:rPr lang="en-US" dirty="0" smtClean="0"/>
              <a:t>Approach based on determining the base of a crude oil by one of the following methods :</a:t>
            </a:r>
          </a:p>
          <a:p>
            <a:pPr marL="400050" indent="-400050" algn="l" rtl="0">
              <a:buAutoNum type="romanLcParenR"/>
            </a:pPr>
            <a:r>
              <a:rPr lang="en-US" dirty="0" smtClean="0"/>
              <a:t>US Bureau of Mines Classification based on degree API: </a:t>
            </a:r>
          </a:p>
          <a:p>
            <a:pPr marL="400050" indent="-400050" algn="l" rtl="0">
              <a:buAutoNum type="romanLcParenR"/>
            </a:pPr>
            <a:endParaRPr lang="en-US" dirty="0" smtClean="0"/>
          </a:p>
          <a:p>
            <a:pPr marL="400050" indent="-400050" algn="l" rtl="0">
              <a:buAutoNum type="romanLcParenR"/>
            </a:pPr>
            <a:endParaRPr lang="en-US" dirty="0" smtClean="0"/>
          </a:p>
          <a:p>
            <a:pPr marL="400050" indent="-400050" algn="l" rtl="0"/>
            <a:endParaRPr lang="en-US" dirty="0" smtClean="0"/>
          </a:p>
          <a:p>
            <a:endParaRPr lang="ar-IQ" dirty="0" smtClean="0"/>
          </a:p>
          <a:p>
            <a:endParaRPr lang="ar-IQ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2214554"/>
          <a:ext cx="7358116" cy="285752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71668"/>
                <a:gridCol w="2071674"/>
                <a:gridCol w="1100130"/>
                <a:gridCol w="1143021"/>
                <a:gridCol w="1471623"/>
              </a:tblGrid>
              <a:tr h="361345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Note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API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Pressure</a:t>
                      </a:r>
                      <a:r>
                        <a:rPr lang="ar-IQ" sz="1400" b="1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Boiling point 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Key Fraction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4089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&gt; 40  (Paraffinic Base)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33&lt;API 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&gt;40 (Intermediate Base)</a:t>
                      </a:r>
                      <a:r>
                        <a:rPr lang="ar-IQ" sz="14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IQ" sz="1400" dirty="0" smtClean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API &lt;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33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Napthene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Base)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Arial"/>
                        </a:rPr>
                        <a:t>atm.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482-527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Arial"/>
                        </a:rPr>
                        <a:t>No. 1</a:t>
                      </a:r>
                    </a:p>
                  </a:txBody>
                  <a:tcPr marL="68580" marR="68580" marT="0" marB="0"/>
                </a:tc>
              </a:tr>
              <a:tr h="1455278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The presence  of wax is noted by cloud point (if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below 5)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it indicates little wax (Wax-free)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&gt; 30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(Paraffinic Base)  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API &lt; 22  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Napthene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 Base)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22&lt;API&lt;30 (Intermediate Base)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(40-mm)Hg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Arial"/>
                        </a:rPr>
                        <a:t>atm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527-572 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733-779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rial"/>
                        </a:rPr>
                        <a:t>No. 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428604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u="sng" dirty="0" smtClean="0"/>
              <a:t>Characterization Factor: </a:t>
            </a:r>
            <a:r>
              <a:rPr lang="en-US" dirty="0" smtClean="0"/>
              <a:t>(C.F), (K)</a:t>
            </a:r>
          </a:p>
          <a:p>
            <a:pPr algn="l"/>
            <a:endParaRPr lang="en-US" dirty="0" smtClean="0"/>
          </a:p>
          <a:p>
            <a:pPr algn="l" rtl="0"/>
            <a:r>
              <a:rPr lang="en-US" dirty="0" smtClean="0"/>
              <a:t>The most widely used index is characterization factor (Watson, Nelson and Murphy). </a:t>
            </a:r>
          </a:p>
          <a:p>
            <a:pPr algn="l" rtl="0"/>
            <a:r>
              <a:rPr lang="en-US" dirty="0" smtClean="0"/>
              <a:t>It was originally defined as: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47925" y="2214563"/>
          <a:ext cx="17176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787320" imgH="469800" progId="Equation.3">
                  <p:embed/>
                </p:oleObj>
              </mc:Choice>
              <mc:Fallback>
                <p:oleObj name="Equation" r:id="rId3" imgW="78732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214563"/>
                        <a:ext cx="17176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71604" y="3071810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In which:</a:t>
            </a:r>
          </a:p>
          <a:p>
            <a:pPr algn="l"/>
            <a:r>
              <a:rPr lang="en-US" dirty="0" smtClean="0"/>
              <a:t>T</a:t>
            </a:r>
            <a:r>
              <a:rPr lang="en-US" sz="1400" dirty="0" smtClean="0"/>
              <a:t>MABP</a:t>
            </a:r>
            <a:r>
              <a:rPr lang="en-US" dirty="0" smtClean="0"/>
              <a:t> is the </a:t>
            </a:r>
            <a:r>
              <a:rPr lang="en-US" dirty="0" err="1" smtClean="0"/>
              <a:t>molal</a:t>
            </a:r>
            <a:r>
              <a:rPr lang="en-US" dirty="0" smtClean="0"/>
              <a:t> average boiling point (</a:t>
            </a:r>
            <a:r>
              <a:rPr lang="en-US" baseline="30000" dirty="0" smtClean="0"/>
              <a:t> </a:t>
            </a:r>
            <a:r>
              <a:rPr lang="en-US" dirty="0" smtClean="0"/>
              <a:t>R) </a:t>
            </a:r>
          </a:p>
          <a:p>
            <a:pPr algn="l" rtl="0"/>
            <a:r>
              <a:rPr lang="en-US" dirty="0" smtClean="0"/>
              <a:t>Sp. gr. : is the specific gravity at 60 </a:t>
            </a:r>
            <a:r>
              <a:rPr lang="en-US" baseline="30000" dirty="0" smtClean="0"/>
              <a:t>0</a:t>
            </a:r>
            <a:r>
              <a:rPr lang="en-US" dirty="0" smtClean="0"/>
              <a:t>F</a:t>
            </a:r>
          </a:p>
          <a:p>
            <a:pPr algn="l" rtl="0"/>
            <a:r>
              <a:rPr lang="en-US" dirty="0" smtClean="0"/>
              <a:t>It has since related to viscosity, aniline, temperature, molecular weight, critical temperature, percentage of hydrocarbon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ea typeface="Times New Roman" pitchFamily="18" charset="0"/>
                <a:cs typeface="TimesNewRomanPSMT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K≥ 12.15 (Paraffinic Base)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K&lt; 11.5 (</a:t>
            </a:r>
            <a:r>
              <a:rPr lang="en-US" dirty="0" err="1" smtClean="0">
                <a:solidFill>
                  <a:srgbClr val="FF0000"/>
                </a:solidFill>
              </a:rPr>
              <a:t>Napthene</a:t>
            </a:r>
            <a:r>
              <a:rPr lang="en-US" dirty="0" smtClean="0">
                <a:solidFill>
                  <a:srgbClr val="FF0000"/>
                </a:solidFill>
              </a:rPr>
              <a:t> Base)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 K between 11.5-12.15 (Intermediate Base)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357166"/>
            <a:ext cx="628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dirty="0" smtClean="0"/>
          </a:p>
          <a:p>
            <a:endParaRPr lang="ar-IQ" dirty="0" smtClean="0"/>
          </a:p>
          <a:p>
            <a:pPr algn="l" rtl="0"/>
            <a:r>
              <a:rPr lang="en-US" b="1" dirty="0" smtClean="0"/>
              <a:t>ii) Bureau of Mines Correlation Index (BMCI):</a:t>
            </a:r>
          </a:p>
          <a:p>
            <a:pPr algn="l" rtl="0"/>
            <a:r>
              <a:rPr lang="en-US" b="1" dirty="0" smtClean="0"/>
              <a:t> </a:t>
            </a:r>
            <a:r>
              <a:rPr lang="en-US" dirty="0" smtClean="0"/>
              <a:t>Like (C.F) related to boiling point and gravity</a:t>
            </a:r>
          </a:p>
          <a:p>
            <a:pPr algn="l" rtl="0"/>
            <a:endParaRPr lang="en-US" dirty="0" smtClean="0"/>
          </a:p>
          <a:p>
            <a:endParaRPr lang="en-US" b="1" dirty="0" smtClean="0"/>
          </a:p>
          <a:p>
            <a:endParaRPr lang="ar-IQ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43108" y="1785926"/>
          <a:ext cx="31210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2095200" imgH="393480" progId="Equation.3">
                  <p:embed/>
                </p:oleObj>
              </mc:Choice>
              <mc:Fallback>
                <p:oleObj name="Equation" r:id="rId3" imgW="20952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785926"/>
                        <a:ext cx="312102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85852" y="2714620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The correlation index is useful in evaluating individual fractions from crude oils.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 The CI scale is based upon straight-chain </a:t>
            </a:r>
            <a:r>
              <a:rPr lang="en-US" dirty="0" err="1" smtClean="0"/>
              <a:t>paraffins</a:t>
            </a:r>
            <a:r>
              <a:rPr lang="en-US" dirty="0" smtClean="0"/>
              <a:t> having a CI value of 0 and benzene having a CI value of 100.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 The CI values are not quantitative, but the lower the CI value, the greater the concentrations of paraffin hydrocarbons in the fraction;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dirty="0" smtClean="0"/>
              <a:t> and the higher the CI value, the greater the concentrations of </a:t>
            </a:r>
            <a:r>
              <a:rPr lang="en-US" dirty="0" err="1" smtClean="0"/>
              <a:t>naphthenes</a:t>
            </a:r>
            <a:r>
              <a:rPr lang="en-US" dirty="0" smtClean="0"/>
              <a:t> and aromatics.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714356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6000" b="1" dirty="0" smtClean="0"/>
              <a:t> </a:t>
            </a:r>
            <a:r>
              <a:rPr lang="en-US" sz="3100" b="1" u="sng" dirty="0" smtClean="0"/>
              <a:t>Analysis of Crude Petroleum</a:t>
            </a:r>
            <a:endParaRPr lang="ar-IQ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857232"/>
            <a:ext cx="7406640" cy="4714908"/>
          </a:xfrm>
        </p:spPr>
        <p:txBody>
          <a:bodyPr>
            <a:normAutofit fontScale="85000" lnSpcReduction="20000"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When a refining company evaluate its own crude oils to determine the most desirable processing sequence to obtain the required products,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 Its own laboratories will provide data concerning the distillation and processing of the oil and its fractions.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The first step in refinery is distillation in which the crude oil separated into fractions according to its boiling point.   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There are at least three types of distillation curves or ways of relating vapor temperature and percentage vaporized.</a:t>
            </a:r>
          </a:p>
          <a:p>
            <a:pPr marL="541782" indent="-514350" algn="just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True-boiling-point (T.B.P)</a:t>
            </a:r>
          </a:p>
          <a:p>
            <a:pPr marL="541782" indent="-514350" algn="just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Equilibrium or Flash Vaporization (EFV)</a:t>
            </a:r>
          </a:p>
          <a:p>
            <a:pPr marL="541782" indent="-514350" algn="just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ASTM or no fractionating distillation</a:t>
            </a:r>
          </a:p>
          <a:p>
            <a:pPr algn="just" rtl="0">
              <a:buFont typeface="Wingdings" pitchFamily="2" charset="2"/>
              <a:buChar char="Ø"/>
            </a:pPr>
            <a:endParaRPr lang="en-US" sz="2800" b="1" dirty="0" smtClean="0"/>
          </a:p>
          <a:p>
            <a:pPr algn="just" rtl="0">
              <a:buFont typeface="Wingdings" pitchFamily="2" charset="2"/>
              <a:buChar char="Ø"/>
            </a:pPr>
            <a:endParaRPr lang="en-US" sz="2800" b="1" dirty="0" smtClean="0"/>
          </a:p>
          <a:p>
            <a:pPr algn="just" rtl="0">
              <a:buFont typeface="Wingdings" pitchFamily="2" charset="2"/>
              <a:buChar char="Ø"/>
            </a:pPr>
            <a:endParaRPr lang="en-US" sz="2800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 algn="ctr" rtl="0"/>
            <a:r>
              <a:rPr lang="en-US" sz="3100" b="1" dirty="0" smtClean="0">
                <a:solidFill>
                  <a:srgbClr val="C00000"/>
                </a:solidFill>
              </a:rPr>
              <a:t>1. True-boiling-point (T.B.P)</a:t>
            </a: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sz="1800" dirty="0" smtClean="0"/>
              <a:t>Fractional, run only on crude oil, batch . Fig (4.7) </a:t>
            </a:r>
          </a:p>
          <a:p>
            <a:pPr algn="just" rtl="0"/>
            <a:r>
              <a:rPr lang="en-US" sz="1800" dirty="0" smtClean="0"/>
              <a:t>This test enlightens the refiners with </a:t>
            </a:r>
          </a:p>
          <a:p>
            <a:pPr marL="425196" indent="-342900" algn="just" rtl="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All possible information regarding the percentage quantum of fractions,</a:t>
            </a:r>
            <a:r>
              <a:rPr lang="en-US" sz="1800" dirty="0" smtClean="0"/>
              <a:t> </a:t>
            </a:r>
          </a:p>
          <a:p>
            <a:pPr marL="425196" indent="-342900" algn="just" rtl="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Base of crude oil </a:t>
            </a:r>
            <a:r>
              <a:rPr lang="en-US" sz="1800" dirty="0" smtClean="0"/>
              <a:t>and </a:t>
            </a:r>
          </a:p>
          <a:p>
            <a:pPr marL="425196" indent="-342900" algn="just" rtl="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The possible difficulties beset during treatment operation etc.</a:t>
            </a:r>
          </a:p>
          <a:p>
            <a:pPr algn="just" rtl="0"/>
            <a:r>
              <a:rPr lang="en-US" sz="1800" dirty="0" smtClean="0"/>
              <a:t>Distillation characteristics of a crude are assessed performing a preliminary distillation called "True Boiling Point" analysis (TBP).</a:t>
            </a:r>
          </a:p>
          <a:p>
            <a:pPr algn="just" rtl="0"/>
            <a:r>
              <a:rPr lang="en-US" sz="1800" dirty="0" smtClean="0"/>
              <a:t>True boiling point (TBP) and gravity-mid percent curves can be developed:</a:t>
            </a:r>
          </a:p>
          <a:p>
            <a:pPr algn="just" rtl="0"/>
            <a:r>
              <a:rPr lang="en-US" sz="1800" dirty="0" smtClean="0"/>
              <a:t>The first is the portion of the distillation at atmospheric pressure and up to </a:t>
            </a:r>
            <a:r>
              <a:rPr lang="en-US" sz="1800" b="1" dirty="0" smtClean="0">
                <a:solidFill>
                  <a:srgbClr val="00B0F0"/>
                </a:solidFill>
              </a:rPr>
              <a:t>527 </a:t>
            </a:r>
            <a:r>
              <a:rPr lang="en-US" sz="1800" b="1" baseline="30000" dirty="0" smtClean="0">
                <a:solidFill>
                  <a:srgbClr val="00B0F0"/>
                </a:solidFill>
              </a:rPr>
              <a:t>0</a:t>
            </a:r>
            <a:r>
              <a:rPr lang="en-US" sz="1800" b="1" dirty="0" smtClean="0">
                <a:solidFill>
                  <a:srgbClr val="00B0F0"/>
                </a:solidFill>
              </a:rPr>
              <a:t>F (275 </a:t>
            </a:r>
            <a:r>
              <a:rPr lang="en-US" sz="1800" b="1" baseline="30000" dirty="0" smtClean="0">
                <a:solidFill>
                  <a:srgbClr val="00B0F0"/>
                </a:solidFill>
              </a:rPr>
              <a:t>0</a:t>
            </a:r>
            <a:r>
              <a:rPr lang="en-US" sz="1800" b="1" dirty="0" smtClean="0">
                <a:solidFill>
                  <a:srgbClr val="00B0F0"/>
                </a:solidFill>
              </a:rPr>
              <a:t>C) </a:t>
            </a:r>
            <a:r>
              <a:rPr lang="en-US" sz="1800" dirty="0" smtClean="0"/>
              <a:t>end point, the second at 40 mm Hg total pressure to </a:t>
            </a:r>
            <a:r>
              <a:rPr lang="en-US" sz="1800" b="1" dirty="0" smtClean="0">
                <a:solidFill>
                  <a:srgbClr val="00B0F0"/>
                </a:solidFill>
              </a:rPr>
              <a:t>572 </a:t>
            </a:r>
            <a:r>
              <a:rPr lang="en-US" sz="1800" b="1" baseline="30000" dirty="0" smtClean="0">
                <a:solidFill>
                  <a:srgbClr val="00B0F0"/>
                </a:solidFill>
              </a:rPr>
              <a:t>0</a:t>
            </a:r>
            <a:r>
              <a:rPr lang="en-US" sz="1800" b="1" dirty="0" smtClean="0">
                <a:solidFill>
                  <a:srgbClr val="00B0F0"/>
                </a:solidFill>
              </a:rPr>
              <a:t>F (300 </a:t>
            </a:r>
            <a:r>
              <a:rPr lang="en-US" sz="1800" b="1" baseline="30000" dirty="0" smtClean="0">
                <a:solidFill>
                  <a:srgbClr val="00B0F0"/>
                </a:solidFill>
              </a:rPr>
              <a:t>0</a:t>
            </a:r>
            <a:r>
              <a:rPr lang="en-US" sz="1800" b="1" dirty="0" smtClean="0">
                <a:solidFill>
                  <a:srgbClr val="00B0F0"/>
                </a:solidFill>
              </a:rPr>
              <a:t>C) </a:t>
            </a:r>
            <a:r>
              <a:rPr lang="en-US" sz="1800" dirty="0" smtClean="0"/>
              <a:t>end point.  Table (1)</a:t>
            </a:r>
          </a:p>
          <a:p>
            <a:pPr algn="just" rtl="0"/>
            <a:r>
              <a:rPr lang="en-US" sz="1800" dirty="0" smtClean="0"/>
              <a:t>The distillation temperatures reported in the analysis  be corrected to </a:t>
            </a:r>
            <a:r>
              <a:rPr lang="en-US" sz="1800" dirty="0" smtClean="0">
                <a:solidFill>
                  <a:srgbClr val="00B0F0"/>
                </a:solidFill>
              </a:rPr>
              <a:t>760 mm Hg pressure </a:t>
            </a:r>
            <a:r>
              <a:rPr lang="en-US" sz="1800" dirty="0" smtClean="0"/>
              <a:t>, by use of chart Fig. (1)</a:t>
            </a:r>
          </a:p>
          <a:p>
            <a:pPr algn="just" rtl="0"/>
            <a:r>
              <a:rPr lang="en-US" sz="1800" dirty="0" smtClean="0"/>
              <a:t>The gravity mid- percent curve is plotted on the same chart with TBP.  Fig .(3) </a:t>
            </a:r>
          </a:p>
          <a:p>
            <a:pPr algn="just" rtl="0"/>
            <a:endParaRPr lang="en-US" sz="1800" b="1" u="sng" dirty="0" smtClean="0"/>
          </a:p>
          <a:p>
            <a:pPr algn="just" rtl="0"/>
            <a:endParaRPr lang="en-US" sz="1800" dirty="0" smtClean="0"/>
          </a:p>
          <a:p>
            <a:pPr algn="just" rtl="0"/>
            <a:endParaRPr lang="en-US" sz="1800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56" y="492338"/>
            <a:ext cx="8641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IQ" sz="2000" b="1" u="sng" dirty="0" smtClean="0"/>
              <a:t> </a:t>
            </a:r>
            <a:endParaRPr lang="ar-IQ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034" y="6295273"/>
            <a:ext cx="80010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(1) U.S Bureau of Mines crude petroleum analysis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(From Gary and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Handwerk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NewRomanPSMT"/>
              </a:rPr>
              <a:t>, 2001)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4348" y="357166"/>
            <a:ext cx="7500990" cy="5929354"/>
            <a:chOff x="2145" y="-2624"/>
            <a:chExt cx="7616" cy="7453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5" y="-2624"/>
              <a:ext cx="7616" cy="6555"/>
            </a:xfrm>
            <a:prstGeom prst="rect">
              <a:avLst/>
            </a:prstGeom>
            <a:noFill/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2474" y="4174"/>
              <a:ext cx="7069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Figure (1) Boling point at 760 mmHg versus boiling point at 40mmHg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Arial" pitchFamily="34" charset="0"/>
                </a:rPr>
                <a:t>(From Gary and 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Arial" pitchFamily="34" charset="0"/>
                </a:rPr>
                <a:t>Handwerk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Arial" pitchFamily="34" charset="0"/>
                </a:rPr>
                <a:t>, 2001)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endPara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76200"/>
            <a:ext cx="63722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56" y="188640"/>
            <a:ext cx="8641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 smtClean="0"/>
          </a:p>
          <a:p>
            <a:pPr marL="514350" indent="-514350" algn="ctr" rtl="0"/>
            <a:r>
              <a:rPr lang="en-US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2. Equilibrium or Flash Vaporization (EFV).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The feed material is heated as it flows continuously through a heating coil.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As vapor is formed it kept cohesively with liquid at some temperature and a sudden release of pressure quickly flashes or separates the vapor from the mixture without any rectification.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By successive flash evaporation like this the stock can be progressively distilled at different increasing temperatures. a curve of percentage vaporized vs. temperature may be plotted.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Travels along in the tube with remaining liquid until separation is permitted in a vapor separator or vaporizer.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 By conducting the operation at a series of outlet temperature, a curve of percentage vaporized vs. temperature may be plotted.</a:t>
            </a:r>
          </a:p>
          <a:p>
            <a:pPr algn="just" rtl="0">
              <a:buFont typeface="Wingdings" pitchFamily="2" charset="2"/>
              <a:buChar char="Ø"/>
            </a:pPr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  <a:endParaRPr lang="en-US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Thermo-physical Properties of Petroleum Fractions and Crude Oils</a:t>
            </a:r>
            <a:endParaRPr lang="ar-IQ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56" y="188640"/>
            <a:ext cx="86410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3.  ASTM or no fractionating distillation: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(no fractional , run on fractions) 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It is supposed to be like EFV, a non fractionating distillation system.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It is a simple distillation carried out with standard ASTM flasks 100,200,500 ml flasks.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The data obtained is similar to TBP data </a:t>
            </a:r>
          </a:p>
          <a:p>
            <a:pPr algn="l" rtl="0"/>
            <a:endParaRPr lang="en-US" sz="2000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dirty="0" smtClean="0"/>
              <a:t>Fractionation column like (IP24 or D86).</a:t>
            </a:r>
          </a:p>
          <a:p>
            <a:pPr algn="l"/>
            <a:endParaRPr lang="en-US" sz="2000" b="1" dirty="0" smtClean="0"/>
          </a:p>
          <a:p>
            <a:pPr algn="l" rtl="0"/>
            <a:endParaRPr lang="en-US" sz="2000" dirty="0" smtClean="0"/>
          </a:p>
          <a:p>
            <a:pPr algn="just" rtl="0"/>
            <a:endParaRPr lang="en-US" sz="2000" dirty="0" smtClean="0"/>
          </a:p>
        </p:txBody>
      </p:sp>
      <p:pic>
        <p:nvPicPr>
          <p:cNvPr id="3" name="Picture 2" descr="http://www.stanhope-seta.co.uk/images/products/11860-3_setasti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285992"/>
            <a:ext cx="3016469" cy="214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1462088"/>
            <a:ext cx="5438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14546" y="5429264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TBP, EFV and ASTM curves for a 39.7 degree API distillate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42852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/>
            <a:r>
              <a:rPr lang="en-US" b="1" u="sng" dirty="0" smtClean="0"/>
              <a:t>Calculation of  (K) (Characterization Factor) for The Whole Crude </a:t>
            </a:r>
            <a:endParaRPr lang="en-US" dirty="0" smtClean="0"/>
          </a:p>
          <a:p>
            <a:pPr algn="l"/>
            <a:r>
              <a:rPr lang="en-US" dirty="0" smtClean="0"/>
              <a:t>1. Calculate the TVABP using 20, 50, and 80 volume % TBP temperature.</a:t>
            </a:r>
          </a:p>
          <a:p>
            <a:pPr algn="l"/>
            <a:r>
              <a:rPr lang="en-US" dirty="0" smtClean="0"/>
              <a:t>2. Calculate the 10 to 70% slope of the whole curve.</a:t>
            </a:r>
          </a:p>
          <a:p>
            <a:pPr algn="l"/>
            <a:r>
              <a:rPr lang="en-US" dirty="0" smtClean="0"/>
              <a:t>3. Using a proper correction factor, convert TVABP to TMABP. (or some time given ):</a:t>
            </a:r>
          </a:p>
          <a:p>
            <a:pPr algn="l"/>
            <a:r>
              <a:rPr lang="en-US" dirty="0" smtClean="0"/>
              <a:t>(TMABP=TVABP-ΔT)</a:t>
            </a:r>
          </a:p>
          <a:p>
            <a:pPr algn="l"/>
            <a:r>
              <a:rPr lang="en-US" dirty="0" smtClean="0"/>
              <a:t>4. </a:t>
            </a:r>
            <a:r>
              <a:rPr lang="en-US" dirty="0" err="1" smtClean="0"/>
              <a:t>Constract</a:t>
            </a:r>
            <a:r>
              <a:rPr lang="en-US" dirty="0" smtClean="0"/>
              <a:t> a </a:t>
            </a:r>
            <a:r>
              <a:rPr lang="en-US" dirty="0" err="1" smtClean="0"/>
              <a:t>spg</a:t>
            </a:r>
            <a:r>
              <a:rPr lang="en-US" dirty="0" smtClean="0"/>
              <a:t> mid percent curve and evaluate the </a:t>
            </a:r>
            <a:r>
              <a:rPr lang="en-US" dirty="0" err="1" smtClean="0"/>
              <a:t>spg</a:t>
            </a:r>
            <a:r>
              <a:rPr lang="en-US" dirty="0" smtClean="0"/>
              <a:t> for the whole crude.</a:t>
            </a:r>
          </a:p>
          <a:p>
            <a:pPr algn="l"/>
            <a:r>
              <a:rPr lang="en-US" dirty="0" smtClean="0"/>
              <a:t>5. K is found as a function of TMABP and sp. gr.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1439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Conversion between ASTM and TBP Distillation</a:t>
            </a:r>
          </a:p>
          <a:p>
            <a:pPr algn="l" rtl="0"/>
            <a:r>
              <a:rPr lang="en-US" dirty="0" smtClean="0"/>
              <a:t>The following equation suggested by </a:t>
            </a:r>
            <a:r>
              <a:rPr lang="en-US" dirty="0" err="1" smtClean="0"/>
              <a:t>Riazi</a:t>
            </a:r>
            <a:r>
              <a:rPr lang="en-US" dirty="0" smtClean="0"/>
              <a:t> and </a:t>
            </a:r>
            <a:r>
              <a:rPr lang="en-US" dirty="0" err="1" smtClean="0"/>
              <a:t>Daubert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where a and b are constants varying with percent of liquid sample distilled as</a:t>
            </a:r>
          </a:p>
          <a:p>
            <a:pPr algn="l" rtl="0"/>
            <a:r>
              <a:rPr lang="en-US" dirty="0" smtClean="0"/>
              <a:t>given in Table 3</a:t>
            </a:r>
          </a:p>
          <a:p>
            <a:pPr algn="l" rtl="0"/>
            <a:r>
              <a:rPr lang="en-US" dirty="0" smtClean="0"/>
              <a:t>TBP is true boiling point temperatures at 0, 10, 30, 50, 70, 90, and 95 volume percent distilled, in degrees Rankin.</a:t>
            </a:r>
          </a:p>
          <a:p>
            <a:pPr algn="l" rtl="0"/>
            <a:r>
              <a:rPr lang="en-US" dirty="0" smtClean="0"/>
              <a:t>ASTM D86 </a:t>
            </a:r>
            <a:r>
              <a:rPr lang="en-US" dirty="0" err="1" smtClean="0"/>
              <a:t>isthe</a:t>
            </a:r>
            <a:r>
              <a:rPr lang="en-US" dirty="0" smtClean="0"/>
              <a:t> observed ASTM D86 temperatures at corresponding volume percent</a:t>
            </a:r>
          </a:p>
          <a:p>
            <a:pPr algn="l" rtl="0"/>
            <a:r>
              <a:rPr lang="en-US" dirty="0" smtClean="0"/>
              <a:t>distilled, in degrees Rankin.</a:t>
            </a:r>
          </a:p>
          <a:p>
            <a:pPr algn="l"/>
            <a:r>
              <a:rPr lang="en-US" dirty="0" smtClean="0"/>
              <a:t>                                       Table 3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ar-IQ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71546"/>
            <a:ext cx="2238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14818"/>
            <a:ext cx="3590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1143008" cy="64294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Example</a:t>
            </a:r>
            <a:endParaRPr lang="ar-IQ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7643866" cy="78581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Solution</a:t>
            </a:r>
          </a:p>
          <a:p>
            <a:pPr algn="l"/>
            <a:r>
              <a:rPr lang="en-US" sz="7200" dirty="0" smtClean="0">
                <a:solidFill>
                  <a:schemeClr val="tx1"/>
                </a:solidFill>
              </a:rPr>
              <a:t>Application </a:t>
            </a:r>
            <a:r>
              <a:rPr lang="en-US" sz="6200" dirty="0" smtClean="0">
                <a:solidFill>
                  <a:schemeClr val="tx1"/>
                </a:solidFill>
              </a:rPr>
              <a:t>of the API method is straightforward using equation (3) and the</a:t>
            </a:r>
          </a:p>
          <a:p>
            <a:pPr algn="l"/>
            <a:r>
              <a:rPr lang="en-US" sz="6200" dirty="0" smtClean="0">
                <a:solidFill>
                  <a:schemeClr val="tx1"/>
                </a:solidFill>
              </a:rPr>
              <a:t>constants in Table 3</a:t>
            </a:r>
            <a:endParaRPr lang="ar-IQ" sz="6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6162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3876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58197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142976" y="3886200"/>
            <a:ext cx="7643866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As can be seen from Figure E3.1, the TBP distillation curve is below the ASTM curve at volume distilled below 50% and above it for volume distilled above 50%.</a:t>
            </a:r>
            <a:endParaRPr kumimoji="0" lang="ar-IQ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42852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/>
              <a:t> Distillation Fractions</a:t>
            </a:r>
            <a:r>
              <a:rPr lang="en-US" sz="2000" dirty="0" smtClean="0"/>
              <a:t>: All the components that boil between the two specified temperature which called the cut point</a:t>
            </a:r>
          </a:p>
          <a:p>
            <a:pPr algn="l"/>
            <a:endParaRPr lang="en-US" sz="2000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 rtl="0"/>
            <a:r>
              <a:rPr lang="en-US" sz="2000" b="1" u="sng" smtClean="0">
                <a:latin typeface="+mj-lt"/>
              </a:rPr>
              <a:t>Cut </a:t>
            </a:r>
            <a:r>
              <a:rPr lang="en-US" sz="2000" b="1" u="sng" dirty="0" smtClean="0">
                <a:latin typeface="+mj-lt"/>
              </a:rPr>
              <a:t>Point </a:t>
            </a:r>
            <a:endParaRPr lang="en-US" sz="2000" dirty="0" smtClean="0">
              <a:latin typeface="+mj-lt"/>
            </a:endParaRPr>
          </a:p>
          <a:p>
            <a:pPr algn="l"/>
            <a:r>
              <a:rPr lang="en-US" sz="2000" dirty="0" smtClean="0">
                <a:latin typeface="+mj-lt"/>
              </a:rPr>
              <a:t>Each fraction has an </a:t>
            </a:r>
            <a:r>
              <a:rPr lang="en-US" sz="2000" b="1" dirty="0" smtClean="0">
                <a:latin typeface="+mj-lt"/>
              </a:rPr>
              <a:t>IBP </a:t>
            </a:r>
            <a:r>
              <a:rPr lang="en-US" sz="2000" dirty="0" smtClean="0">
                <a:latin typeface="+mj-lt"/>
              </a:rPr>
              <a:t>and </a:t>
            </a:r>
            <a:r>
              <a:rPr lang="en-US" sz="2000" b="1" dirty="0" smtClean="0">
                <a:latin typeface="+mj-lt"/>
              </a:rPr>
              <a:t>EP</a:t>
            </a:r>
            <a:r>
              <a:rPr lang="en-US" sz="2000" dirty="0" smtClean="0">
                <a:latin typeface="+mj-lt"/>
              </a:rPr>
              <a:t> on </a:t>
            </a:r>
            <a:r>
              <a:rPr lang="en-US" sz="2000" b="1" dirty="0" smtClean="0">
                <a:latin typeface="+mj-lt"/>
              </a:rPr>
              <a:t>ASTM </a:t>
            </a:r>
            <a:r>
              <a:rPr lang="en-US" sz="2000" dirty="0" smtClean="0">
                <a:latin typeface="+mj-lt"/>
              </a:rPr>
              <a:t>curve because of un efficient fractionation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the</a:t>
            </a:r>
            <a:r>
              <a:rPr lang="en-US" sz="2000" b="1" dirty="0" smtClean="0">
                <a:latin typeface="+mj-lt"/>
              </a:rPr>
              <a:t> IBP </a:t>
            </a:r>
            <a:r>
              <a:rPr lang="en-US" sz="2000" dirty="0" smtClean="0">
                <a:latin typeface="+mj-lt"/>
              </a:rPr>
              <a:t>of heavier fraction is interrelated with the</a:t>
            </a:r>
            <a:r>
              <a:rPr lang="en-US" sz="2000" b="1" dirty="0" smtClean="0">
                <a:latin typeface="+mj-lt"/>
              </a:rPr>
              <a:t> EP </a:t>
            </a:r>
            <a:r>
              <a:rPr lang="en-US" sz="2000" dirty="0" smtClean="0">
                <a:latin typeface="+mj-lt"/>
              </a:rPr>
              <a:t>of lighter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fraction.</a:t>
            </a:r>
            <a:endParaRPr lang="en-US" sz="2000" b="1" u="sng" dirty="0" smtClean="0">
              <a:latin typeface="+mj-lt"/>
            </a:endParaRPr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  <a:p>
            <a:pPr algn="l"/>
            <a:endParaRPr lang="en-US" sz="2000" b="1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629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1638300"/>
            <a:ext cx="5114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973393" y="5143512"/>
            <a:ext cx="399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Figure 4: Cut points and end points.</a:t>
            </a:r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526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785794"/>
            <a:ext cx="7498080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Objective of Crude Oil </a:t>
            </a:r>
            <a:r>
              <a:rPr lang="en-US" sz="2400" b="1" dirty="0" err="1" smtClean="0"/>
              <a:t>Characterisation</a:t>
            </a:r>
            <a:r>
              <a:rPr lang="en-US" sz="2400" b="1" dirty="0" smtClean="0"/>
              <a:t> / Crude Assay</a:t>
            </a:r>
          </a:p>
          <a:p>
            <a:endParaRPr lang="ar-IQ" sz="24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Marketing / Pricing of Crude Oil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Transportation of Crude Oil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Design of Grass Root Refinery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Processing of a new crude oil in an operating Refinery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Expansion / Modification of an operating Refinery –Primary / Secondary operations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Optimization of the product yields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Value Addition</a:t>
            </a:r>
          </a:p>
          <a:p>
            <a:pPr algn="l" rtl="0"/>
            <a:endParaRPr lang="en-US" sz="2400" b="1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928662" y="0"/>
            <a:ext cx="6252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Classification of Petroleum</a:t>
            </a:r>
            <a:endParaRPr lang="ar-IQ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857232"/>
          <a:ext cx="6096000" cy="3337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% Sulfur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API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% vol. Distilled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TBP </a:t>
                      </a:r>
                      <a:r>
                        <a:rPr lang="en-US" sz="1600" dirty="0" smtClean="0">
                          <a:latin typeface="Calibri"/>
                          <a:ea typeface="Times New Roman"/>
                          <a:cs typeface="Arial"/>
                        </a:rPr>
                        <a:t>⁰F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110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85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63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180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kern="1400">
                          <a:latin typeface="Times New Roman"/>
                          <a:ea typeface="Times New Roman"/>
                          <a:cs typeface="Arial"/>
                        </a:rPr>
                        <a:t>0.1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49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385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kern="1400">
                          <a:latin typeface="Times New Roman"/>
                          <a:ea typeface="Times New Roman"/>
                          <a:cs typeface="Arial"/>
                        </a:rPr>
                        <a:t>0.3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38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510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kern="1400">
                          <a:latin typeface="Times New Roman"/>
                          <a:ea typeface="Times New Roman"/>
                          <a:cs typeface="Arial"/>
                        </a:rPr>
                        <a:t>0.5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23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63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620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kern="1400">
                          <a:latin typeface="Times New Roman"/>
                          <a:ea typeface="Times New Roman"/>
                          <a:cs typeface="Arial"/>
                        </a:rPr>
                        <a:t>0.8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73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750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kern="1400">
                          <a:latin typeface="Times New Roman"/>
                          <a:ea typeface="Times New Roman"/>
                          <a:cs typeface="Arial"/>
                        </a:rPr>
                        <a:t>1.5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84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1000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kern="1400">
                          <a:latin typeface="Times New Roman"/>
                          <a:ea typeface="Times New Roman"/>
                          <a:cs typeface="Arial"/>
                        </a:rPr>
                        <a:t>2.3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IQ" sz="1600" kern="1400">
                          <a:latin typeface="Times New Roman"/>
                          <a:ea typeface="Times New Roman"/>
                          <a:cs typeface="Arial"/>
                        </a:rPr>
                        <a:t>100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ar-IQ" sz="1600" kern="1400" dirty="0">
                          <a:latin typeface="Times New Roman"/>
                          <a:ea typeface="Times New Roman"/>
                          <a:cs typeface="Arial"/>
                        </a:rPr>
                        <a:t>1000</a:t>
                      </a:r>
                      <a:r>
                        <a:rPr lang="en-US" sz="1600" kern="1400" baseline="30000" dirty="0">
                          <a:latin typeface="Times New Roman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en-US" sz="1600" kern="14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28728" y="285728"/>
            <a:ext cx="6929486" cy="554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H.W (1):</a:t>
            </a:r>
            <a:r>
              <a:rPr lang="en-US" dirty="0" smtClean="0"/>
              <a:t> 4000 BPD of (35 </a:t>
            </a:r>
            <a:r>
              <a:rPr lang="en-US" baseline="30000" dirty="0" smtClean="0"/>
              <a:t>0</a:t>
            </a:r>
            <a:r>
              <a:rPr lang="en-US" dirty="0" smtClean="0"/>
              <a:t> API) crude oil having the given TBP data is available.</a:t>
            </a:r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rtl="0"/>
            <a:endParaRPr lang="en-US" dirty="0" smtClean="0"/>
          </a:p>
          <a:p>
            <a:pPr algn="l"/>
            <a:r>
              <a:rPr lang="en-US" dirty="0" smtClean="0"/>
              <a:t>a) Draw an assay curve.</a:t>
            </a:r>
          </a:p>
          <a:p>
            <a:pPr algn="l"/>
            <a:r>
              <a:rPr lang="en-US" dirty="0" smtClean="0"/>
              <a:t>b) Evaluate the given crude ; TMABP=TVABP- 120 ( </a:t>
            </a:r>
            <a:r>
              <a:rPr lang="en-US" baseline="30000" dirty="0" smtClean="0"/>
              <a:t>0</a:t>
            </a:r>
            <a:r>
              <a:rPr lang="en-US" dirty="0" smtClean="0"/>
              <a:t> F )</a:t>
            </a:r>
          </a:p>
          <a:p>
            <a:pPr algn="l"/>
            <a:r>
              <a:rPr lang="en-US" dirty="0" smtClean="0"/>
              <a:t>c) Select TBP cut temperature for the products to be obtained from distilling this crude and estimate their yields.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214290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H.W (2) </a:t>
            </a:r>
            <a:r>
              <a:rPr lang="en-US" b="1" dirty="0" smtClean="0"/>
              <a:t>:</a:t>
            </a:r>
            <a:r>
              <a:rPr lang="en-US" dirty="0" smtClean="0"/>
              <a:t> For the given crude oil </a:t>
            </a:r>
            <a:r>
              <a:rPr lang="en-US" dirty="0"/>
              <a:t>(</a:t>
            </a:r>
            <a:r>
              <a:rPr lang="en-US" dirty="0" smtClean="0"/>
              <a:t>35.5 </a:t>
            </a:r>
            <a:r>
              <a:rPr lang="en-US" baseline="30000" dirty="0"/>
              <a:t>0</a:t>
            </a:r>
            <a:r>
              <a:rPr lang="en-US" dirty="0"/>
              <a:t> API) ;</a:t>
            </a:r>
            <a:endParaRPr lang="en-US" dirty="0" smtClean="0"/>
          </a:p>
          <a:p>
            <a:pPr algn="l" rtl="0"/>
            <a:r>
              <a:rPr lang="en-US" dirty="0" smtClean="0"/>
              <a:t>a) Evaluate the given oil.</a:t>
            </a:r>
          </a:p>
          <a:p>
            <a:pPr algn="l" rtl="0"/>
            <a:r>
              <a:rPr lang="en-US" dirty="0" smtClean="0"/>
              <a:t>b) Select TBP cut points for the products to be obtained from processing this crude in an atmospheric distillation unit and estimate the %yield for each cut.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57359" y="2105354"/>
          <a:ext cx="6062641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490641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% S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TBP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600" dirty="0" smtClean="0">
                          <a:latin typeface="Calibri"/>
                          <a:ea typeface="Times New Roman"/>
                          <a:cs typeface="Arial"/>
                        </a:rPr>
                        <a:t>⁰F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% vol. Distilled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---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---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0.18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0.25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0.42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0.68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0.8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520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95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H.W (3) :</a:t>
            </a:r>
            <a:r>
              <a:rPr lang="en-US" b="1" dirty="0" smtClean="0"/>
              <a:t> </a:t>
            </a:r>
            <a:r>
              <a:rPr lang="en-US" dirty="0" smtClean="0"/>
              <a:t>For the given crude oil (31.7 0 API ),sulfur percent 0.15  ;</a:t>
            </a:r>
          </a:p>
          <a:p>
            <a:pPr algn="l" rtl="0"/>
            <a:r>
              <a:rPr lang="en-US" dirty="0" smtClean="0"/>
              <a:t>a) Evaluate the given oil.</a:t>
            </a:r>
          </a:p>
          <a:p>
            <a:pPr algn="l" rtl="0"/>
            <a:r>
              <a:rPr lang="en-US" dirty="0" smtClean="0"/>
              <a:t>b) Select TBP cut points for the products to be obtained from processing this crude in an atmospheric distillation unit and estimate the %yield for each cut.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4414" y="1571612"/>
          <a:ext cx="7286676" cy="419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API 60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⁰F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Sp. gr.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60/60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⁰F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Sum. Percent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Percent Distilled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Cut Temp. </a:t>
                      </a:r>
                      <a:r>
                        <a:rPr lang="en-US" sz="1600" dirty="0" smtClean="0">
                          <a:latin typeface="Calibri"/>
                          <a:ea typeface="Times New Roman"/>
                          <a:cs typeface="Arial"/>
                        </a:rPr>
                        <a:t>⁰F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Fraction No.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78.8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0.673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122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75.1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0.685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1.0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167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63.7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0.725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212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55.9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0.755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8.2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3.4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257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50.6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0.777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11.3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302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45.8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0.798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15.2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347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41.7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0.817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20.1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392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38.4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0.833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26.9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437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35.4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0.848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34.9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8.0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482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32.3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0.864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45.8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10.9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527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85918" y="1142984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Stage 1- Distillation at atmospheric pressure 751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00166" y="1071546"/>
          <a:ext cx="7286676" cy="2712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 API 60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⁰F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Sp. gr.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60/60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Arial"/>
                        </a:rPr>
                        <a:t>⁰F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Sum. Percent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Percent Distilled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Cut Temp. </a:t>
                      </a:r>
                      <a:r>
                        <a:rPr lang="en-US" sz="1600" dirty="0" smtClean="0">
                          <a:latin typeface="Calibri"/>
                          <a:ea typeface="Times New Roman"/>
                          <a:cs typeface="Arial"/>
                        </a:rPr>
                        <a:t>⁰F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Fraction No.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30.6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0.873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53.1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7.3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392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29.5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0.879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60.9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437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27.7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0.889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67.1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6.2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482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13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25.6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0.901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72.8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5.7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527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22.94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0.916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79.7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6.9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572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15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18.2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0.945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100.0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20.3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-------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16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14414" y="50004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Stage 2- Distillation at atmospheric pressure 40 mm Hg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728" y="285728"/>
            <a:ext cx="7715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The petroleum industry generally classifies crude oil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4000" dirty="0" smtClean="0"/>
              <a:t>By the geographic location it is produced in (e.g. West Texas, Brent, or Oman),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4000" dirty="0" smtClean="0"/>
              <a:t>Its API gravity (an oil industry measure of density), and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4000" dirty="0" smtClean="0"/>
              <a:t>By its sulfur content.</a:t>
            </a:r>
            <a:endParaRPr lang="ar-IQ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000108"/>
            <a:ext cx="7358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West Texas Intermediate (WTI), </a:t>
            </a:r>
            <a:r>
              <a:rPr lang="en-US" sz="2000" dirty="0" smtClean="0"/>
              <a:t>a very high-quality, sweet, light</a:t>
            </a:r>
          </a:p>
          <a:p>
            <a:pPr algn="just" rtl="0"/>
            <a:r>
              <a:rPr lang="en-US" sz="2000" dirty="0" smtClean="0"/>
              <a:t>oil delivered at Cushing, Oklahoma for North American oil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Brent Blend</a:t>
            </a:r>
            <a:r>
              <a:rPr lang="en-US" sz="2000" dirty="0" smtClean="0"/>
              <a:t>, comprising 15 oils from fields in the Brent and</a:t>
            </a:r>
          </a:p>
          <a:p>
            <a:pPr algn="just" rtl="0"/>
            <a:r>
              <a:rPr lang="en-US" sz="2000" dirty="0" err="1" smtClean="0"/>
              <a:t>Ninian</a:t>
            </a:r>
            <a:r>
              <a:rPr lang="en-US" sz="2000" dirty="0" smtClean="0"/>
              <a:t> systems in the East Shetland Basin of the North Sea. The oil is landed at </a:t>
            </a:r>
            <a:r>
              <a:rPr lang="en-US" sz="2000" dirty="0" err="1" smtClean="0"/>
              <a:t>Sullom</a:t>
            </a:r>
            <a:r>
              <a:rPr lang="en-US" sz="2000" dirty="0" smtClean="0"/>
              <a:t> </a:t>
            </a:r>
            <a:r>
              <a:rPr lang="en-US" sz="2000" dirty="0" err="1" smtClean="0"/>
              <a:t>Voe</a:t>
            </a:r>
            <a:r>
              <a:rPr lang="en-US" sz="2000" dirty="0" smtClean="0"/>
              <a:t> terminal in the Shetlands. Oil production</a:t>
            </a:r>
          </a:p>
          <a:p>
            <a:pPr algn="just" rtl="0"/>
            <a:r>
              <a:rPr lang="en-US" sz="2000" dirty="0" smtClean="0"/>
              <a:t>from Europe, Africa and Middle Eastern oil flowing West tends to</a:t>
            </a:r>
          </a:p>
          <a:p>
            <a:pPr algn="just" rtl="0"/>
            <a:r>
              <a:rPr lang="en-US" sz="2000" dirty="0" smtClean="0"/>
              <a:t>be priced off the price of this oil, which forms a benchmark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Dubai-Oman</a:t>
            </a:r>
            <a:r>
              <a:rPr lang="en-US" sz="2000" dirty="0" smtClean="0"/>
              <a:t>, used as benchmark for Middle East sour crude oil</a:t>
            </a:r>
          </a:p>
          <a:p>
            <a:pPr algn="just" rtl="0"/>
            <a:r>
              <a:rPr lang="en-US" sz="2000" dirty="0" smtClean="0"/>
              <a:t>flowing to the Asia-Pacific region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Tapis</a:t>
            </a:r>
            <a:r>
              <a:rPr lang="en-US" sz="2000" dirty="0" smtClean="0"/>
              <a:t> (from Malaysia, used as a reference for light Far East oil)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Minas</a:t>
            </a:r>
            <a:r>
              <a:rPr lang="en-US" sz="2000" dirty="0" smtClean="0"/>
              <a:t> (from Indonesia, used as a reference for heavy Far East oil)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The OPEC Reference Basket</a:t>
            </a:r>
            <a:r>
              <a:rPr lang="en-US" sz="2000" dirty="0" smtClean="0"/>
              <a:t>, a weighted average of oil blends</a:t>
            </a:r>
          </a:p>
          <a:p>
            <a:pPr algn="just" rtl="0"/>
            <a:r>
              <a:rPr lang="en-US" sz="2000" dirty="0" smtClean="0"/>
              <a:t>from various OPEC (The Organization of the Petroleum Exporting</a:t>
            </a:r>
          </a:p>
          <a:p>
            <a:pPr algn="just" rtl="0"/>
            <a:r>
              <a:rPr lang="en-US" sz="2000" dirty="0" smtClean="0"/>
              <a:t>Countries) countries</a:t>
            </a:r>
            <a:endParaRPr lang="ar-IQ" sz="2000" dirty="0"/>
          </a:p>
        </p:txBody>
      </p:sp>
      <p:sp>
        <p:nvSpPr>
          <p:cNvPr id="5" name="Rectangle 4"/>
          <p:cNvSpPr/>
          <p:nvPr/>
        </p:nvSpPr>
        <p:spPr>
          <a:xfrm>
            <a:off x="1500166" y="0"/>
            <a:ext cx="5137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b="1" i="1" dirty="0" smtClean="0">
                <a:solidFill>
                  <a:srgbClr val="C00000"/>
                </a:solidFill>
              </a:rPr>
              <a:t>According to Location</a:t>
            </a:r>
            <a:endParaRPr lang="ar-IQ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357166"/>
            <a:ext cx="7143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dirty="0" smtClean="0"/>
          </a:p>
          <a:p>
            <a:pPr algn="l"/>
            <a:r>
              <a:rPr lang="en-US" sz="4000" b="1" i="1" dirty="0" smtClean="0">
                <a:solidFill>
                  <a:srgbClr val="C00000"/>
                </a:solidFill>
              </a:rPr>
              <a:t>According  “API” Gravity</a:t>
            </a:r>
          </a:p>
          <a:p>
            <a:pPr algn="l" rtl="0"/>
            <a:endParaRPr lang="en-US" sz="2800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1428736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en-US" sz="2000" dirty="0" smtClean="0"/>
              <a:t>Specific gravity and API (American Petroleum Institute) gravity are expressions of the density or weight of a unit volume of material.</a:t>
            </a:r>
          </a:p>
          <a:p>
            <a:pPr algn="just" rtl="0"/>
            <a:r>
              <a:rPr lang="en-US" sz="2000" dirty="0" smtClean="0"/>
              <a:t>The specific gravity is the ratio of the weight of a unit volume of oil to the weight of the same volume of water at a standard; both specific gravity and API gravity refer to these constants at 60 ⁰F(16 ⁰ C)</a:t>
            </a:r>
            <a:r>
              <a:rPr lang="en-US" sz="2000" baseline="30000" dirty="0" smtClean="0"/>
              <a:t>.</a:t>
            </a:r>
          </a:p>
          <a:p>
            <a:pPr algn="l"/>
            <a:endParaRPr lang="en-US" sz="2000" baseline="30000" dirty="0" smtClean="0"/>
          </a:p>
          <a:p>
            <a:pPr algn="l"/>
            <a:r>
              <a:rPr lang="en-US" sz="2000" baseline="30000" dirty="0" smtClean="0"/>
              <a:t> </a:t>
            </a:r>
          </a:p>
          <a:p>
            <a:pPr algn="l"/>
            <a:endParaRPr kumimoji="0" lang="en-US" sz="2000" b="1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• Light Crude Oil &gt;31</a:t>
            </a:r>
          </a:p>
          <a:p>
            <a:pPr algn="l" rtl="0"/>
            <a:r>
              <a:rPr lang="en-US" sz="2000" dirty="0" smtClean="0"/>
              <a:t>• Mixed Based 22-31</a:t>
            </a:r>
          </a:p>
          <a:p>
            <a:pPr algn="l" rtl="0"/>
            <a:r>
              <a:rPr lang="en-US" sz="2000" dirty="0" smtClean="0"/>
              <a:t>• Heavy crude&lt;22</a:t>
            </a:r>
          </a:p>
          <a:p>
            <a:pPr algn="l" rtl="0"/>
            <a:r>
              <a:rPr lang="en-US" sz="2000" dirty="0" smtClean="0"/>
              <a:t>API is a major factor for Crude pricing</a:t>
            </a:r>
            <a:endParaRPr lang="ar-IQ" sz="2000" dirty="0" smtClean="0"/>
          </a:p>
          <a:p>
            <a:pPr algn="l"/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67074"/>
              </p:ext>
            </p:extLst>
          </p:nvPr>
        </p:nvGraphicFramePr>
        <p:xfrm>
          <a:off x="1475656" y="3272150"/>
          <a:ext cx="25003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333440" imgH="419040" progId="Equation.3">
                  <p:embed/>
                </p:oleObj>
              </mc:Choice>
              <mc:Fallback>
                <p:oleObj name="Equation" r:id="rId3" imgW="13334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72150"/>
                        <a:ext cx="25003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00628" y="3357562"/>
          <a:ext cx="25003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357562"/>
                        <a:ext cx="25003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571480"/>
            <a:ext cx="70723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4000" b="1" i="1" dirty="0" smtClean="0">
                <a:solidFill>
                  <a:srgbClr val="C00000"/>
                </a:solidFill>
              </a:rPr>
              <a:t>According to Sulfur Content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400" dirty="0" smtClean="0"/>
              <a:t> Crude oil naturally contains sulfur compounds.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400" dirty="0" smtClean="0"/>
              <a:t> Crudes are classed as sweet or sour depending on their sulfur content.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400" dirty="0" smtClean="0"/>
              <a:t> If a crude has less than 0.5% sulfur in it, it is considered to be "sweet".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400" dirty="0" smtClean="0"/>
              <a:t> If has greater than 2.5% sulfur, it is "sour".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400" dirty="0" smtClean="0"/>
              <a:t> A crude with a sulfur content between these two endpoints is called "intermediate".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785794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Ø"/>
            </a:pPr>
            <a:r>
              <a:rPr lang="en-US" sz="2400" b="1" i="1" dirty="0" smtClean="0"/>
              <a:t>Light crude oil is more desirable than heavy oil</a:t>
            </a:r>
          </a:p>
          <a:p>
            <a:pPr algn="just" rtl="0"/>
            <a:r>
              <a:rPr lang="en-US" sz="2400" dirty="0" smtClean="0"/>
              <a:t>since it produces a higher yield of gasoline,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400" dirty="0" smtClean="0"/>
              <a:t>While </a:t>
            </a:r>
            <a:r>
              <a:rPr lang="en-US" sz="2400" b="1" i="1" dirty="0" smtClean="0"/>
              <a:t>sweet oil commands a </a:t>
            </a:r>
            <a:r>
              <a:rPr lang="en-US" sz="2400" dirty="0" smtClean="0"/>
              <a:t>higher price than </a:t>
            </a:r>
            <a:r>
              <a:rPr lang="en-US" sz="2400" b="1" i="1" dirty="0" smtClean="0"/>
              <a:t>sour oil because it has fewer environmental problems</a:t>
            </a:r>
          </a:p>
          <a:p>
            <a:pPr algn="just" rtl="0"/>
            <a:r>
              <a:rPr lang="en-US" sz="2400" dirty="0" smtClean="0"/>
              <a:t>and requires less refining to meet sulfur standards imposed on fuels in consuming countries.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979468"/>
            <a:ext cx="70723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This rating is important to the refinery since the value of the crude oil decreases from classification 1 to 6</a:t>
            </a:r>
          </a:p>
          <a:p>
            <a:pPr algn="l" rtl="0"/>
            <a:r>
              <a:rPr lang="en-US" dirty="0" smtClean="0"/>
              <a:t>Crude Classifications (in order of decreasing value)</a:t>
            </a:r>
            <a:r>
              <a:rPr lang="en-US" b="1" dirty="0" smtClean="0"/>
              <a:t>:</a:t>
            </a:r>
          </a:p>
          <a:p>
            <a:pPr algn="l" rtl="0"/>
            <a:r>
              <a:rPr lang="en-US" sz="1600" dirty="0" smtClean="0"/>
              <a:t>1) Paraffinic Crudes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+ </a:t>
            </a:r>
            <a:r>
              <a:rPr lang="en-US" sz="1600" dirty="0" err="1" smtClean="0"/>
              <a:t>naphthenes</a:t>
            </a:r>
            <a:r>
              <a:rPr lang="en-US" sz="1600" dirty="0" smtClean="0"/>
              <a:t> &gt; 50%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&gt; </a:t>
            </a:r>
            <a:r>
              <a:rPr lang="en-US" sz="1600" dirty="0" err="1" smtClean="0"/>
              <a:t>naphthenes</a:t>
            </a:r>
            <a:endParaRPr lang="en-US" sz="1600" dirty="0" smtClean="0"/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&gt; 40%</a:t>
            </a:r>
          </a:p>
          <a:p>
            <a:pPr algn="l" rtl="0"/>
            <a:r>
              <a:rPr lang="en-US" sz="1600" dirty="0" smtClean="0"/>
              <a:t>2) Naphthenic Crudes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+ </a:t>
            </a:r>
            <a:r>
              <a:rPr lang="en-US" sz="1600" dirty="0" err="1" smtClean="0"/>
              <a:t>naphthenes</a:t>
            </a:r>
            <a:r>
              <a:rPr lang="en-US" sz="1600" dirty="0" smtClean="0"/>
              <a:t> &gt;50%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naphthenes</a:t>
            </a:r>
            <a:r>
              <a:rPr lang="en-US" sz="1600" dirty="0" smtClean="0"/>
              <a:t> &gt; </a:t>
            </a:r>
            <a:r>
              <a:rPr lang="en-US" sz="1600" dirty="0" err="1" smtClean="0"/>
              <a:t>paraffins</a:t>
            </a:r>
            <a:endParaRPr lang="en-US" sz="1600" dirty="0" smtClean="0"/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naphthenes</a:t>
            </a:r>
            <a:r>
              <a:rPr lang="en-US" sz="1600" dirty="0" smtClean="0"/>
              <a:t> &gt;40%</a:t>
            </a:r>
          </a:p>
          <a:p>
            <a:pPr algn="l" rtl="0"/>
            <a:r>
              <a:rPr lang="en-US" sz="1600" dirty="0" smtClean="0"/>
              <a:t>3) Paraffinic – </a:t>
            </a:r>
            <a:r>
              <a:rPr lang="en-US" sz="1600" dirty="0" err="1" smtClean="0"/>
              <a:t>Naphthinic</a:t>
            </a:r>
            <a:r>
              <a:rPr lang="en-US" sz="1600" dirty="0" smtClean="0"/>
              <a:t> Crudes</a:t>
            </a:r>
          </a:p>
          <a:p>
            <a:pPr algn="l" rtl="0"/>
            <a:r>
              <a:rPr lang="en-US" sz="1600" dirty="0" smtClean="0"/>
              <a:t>• aromatics &lt; 50%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&lt; 40%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naphthenes</a:t>
            </a:r>
            <a:r>
              <a:rPr lang="en-US" sz="1600" dirty="0" smtClean="0"/>
              <a:t> &lt; 40%</a:t>
            </a:r>
          </a:p>
          <a:p>
            <a:pPr algn="l" rtl="0"/>
            <a:r>
              <a:rPr lang="en-US" sz="1600" dirty="0" smtClean="0"/>
              <a:t>4) Aromatic – Naphthenic Crudes</a:t>
            </a:r>
          </a:p>
          <a:p>
            <a:pPr algn="l" rtl="0"/>
            <a:r>
              <a:rPr lang="en-US" sz="1600" dirty="0" smtClean="0"/>
              <a:t>• aromatics &gt; 50%</a:t>
            </a:r>
          </a:p>
          <a:p>
            <a:pPr algn="l" rtl="0"/>
            <a:r>
              <a:rPr lang="en-US" sz="1600" dirty="0" smtClean="0"/>
              <a:t>5) Aromatic - Intermediate Crudes</a:t>
            </a:r>
          </a:p>
          <a:p>
            <a:pPr algn="l" rtl="0"/>
            <a:r>
              <a:rPr lang="en-US" sz="1600" dirty="0" smtClean="0"/>
              <a:t>• aromatics &gt; 50%</a:t>
            </a:r>
          </a:p>
          <a:p>
            <a:pPr algn="l" rtl="0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&gt;10%</a:t>
            </a:r>
          </a:p>
          <a:p>
            <a:pPr algn="l"/>
            <a:r>
              <a:rPr lang="en-US" sz="1600" dirty="0" smtClean="0"/>
              <a:t>6) Aromatic – Asphaltic Crudes</a:t>
            </a:r>
          </a:p>
          <a:p>
            <a:pPr algn="l"/>
            <a:r>
              <a:rPr lang="en-US" sz="1600" dirty="0" smtClean="0"/>
              <a:t>• </a:t>
            </a:r>
            <a:r>
              <a:rPr lang="en-US" sz="1600" dirty="0" err="1" smtClean="0"/>
              <a:t>naphthenes</a:t>
            </a:r>
            <a:r>
              <a:rPr lang="en-US" sz="1600" dirty="0" smtClean="0"/>
              <a:t> &gt; 25%</a:t>
            </a:r>
          </a:p>
          <a:p>
            <a:pPr algn="l"/>
            <a:r>
              <a:rPr lang="en-US" sz="1600" dirty="0" smtClean="0"/>
              <a:t>• </a:t>
            </a:r>
            <a:r>
              <a:rPr lang="en-US" sz="1600" dirty="0" err="1" smtClean="0"/>
              <a:t>paraffins</a:t>
            </a:r>
            <a:r>
              <a:rPr lang="en-US" sz="1600" dirty="0" smtClean="0"/>
              <a:t> &lt; 10%</a:t>
            </a:r>
            <a:endParaRPr lang="ar-IQ" sz="1600" dirty="0"/>
          </a:p>
        </p:txBody>
      </p:sp>
      <p:sp>
        <p:nvSpPr>
          <p:cNvPr id="3" name="Rectangle 2"/>
          <p:cNvSpPr/>
          <p:nvPr/>
        </p:nvSpPr>
        <p:spPr>
          <a:xfrm>
            <a:off x="1500166" y="21429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According to types of hydrocarbons  ( </a:t>
            </a:r>
            <a:r>
              <a:rPr lang="en-US" dirty="0" err="1" smtClean="0"/>
              <a:t>parafffins</a:t>
            </a:r>
            <a:r>
              <a:rPr lang="en-US" dirty="0" smtClean="0"/>
              <a:t> ,  </a:t>
            </a:r>
            <a:r>
              <a:rPr lang="en-US" dirty="0" err="1" smtClean="0"/>
              <a:t>naphthenes</a:t>
            </a:r>
            <a:r>
              <a:rPr lang="en-US" dirty="0" smtClean="0"/>
              <a:t> , and aromatics).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571</TotalTime>
  <Words>2202</Words>
  <Application>Microsoft Office PowerPoint</Application>
  <PresentationFormat>On-screen Show (4:3)</PresentationFormat>
  <Paragraphs>439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Analysis of Crude Petroleum</vt:lpstr>
      <vt:lpstr>1. True-boiling-point (T.B.P)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DR.Ahmed Saker 2o1O</cp:lastModifiedBy>
  <cp:revision>93</cp:revision>
  <dcterms:created xsi:type="dcterms:W3CDTF">2016-02-15T15:14:31Z</dcterms:created>
  <dcterms:modified xsi:type="dcterms:W3CDTF">2017-12-05T19:19:18Z</dcterms:modified>
</cp:coreProperties>
</file>