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91" r:id="rId2"/>
    <p:sldId id="293" r:id="rId3"/>
    <p:sldId id="282" r:id="rId4"/>
    <p:sldId id="283" r:id="rId5"/>
    <p:sldId id="285" r:id="rId6"/>
    <p:sldId id="286" r:id="rId7"/>
    <p:sldId id="279" r:id="rId8"/>
    <p:sldId id="281"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6" r:id="rId23"/>
    <p:sldId id="288" r:id="rId24"/>
    <p:sldId id="290"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5B2"/>
    <a:srgbClr val="EB2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74EDF-F51F-45D2-B399-8EB77EF9848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8BDDA9A7-B242-48E9-83EB-927B33084115}">
      <dgm:prSet phldrT="[Text]" custT="1"/>
      <dgm:spPr>
        <a:solidFill>
          <a:schemeClr val="accent5">
            <a:lumMod val="60000"/>
            <a:lumOff val="40000"/>
          </a:schemeClr>
        </a:solidFill>
      </dgm:spPr>
      <dgm:t>
        <a:bodyPr/>
        <a:lstStyle/>
        <a:p>
          <a:pPr rtl="0"/>
          <a:r>
            <a:rPr lang="en-US" sz="2800" dirty="0" smtClean="0">
              <a:solidFill>
                <a:schemeClr val="tx1"/>
              </a:solidFill>
              <a:latin typeface="Times New Roman" pitchFamily="18" charset="0"/>
              <a:cs typeface="Times New Roman" pitchFamily="18" charset="0"/>
            </a:rPr>
            <a:t>Pipe heaters can be categorized into three types:</a:t>
          </a:r>
          <a:endParaRPr lang="ar-SA" sz="2800" dirty="0">
            <a:solidFill>
              <a:schemeClr val="tx1"/>
            </a:solidFill>
            <a:latin typeface="Times New Roman" pitchFamily="18" charset="0"/>
            <a:cs typeface="Times New Roman" pitchFamily="18" charset="0"/>
          </a:endParaRPr>
        </a:p>
      </dgm:t>
    </dgm:pt>
    <dgm:pt modelId="{AF5F1BB3-FAFD-4E3A-BC57-174F487EA746}" type="parTrans" cxnId="{F6B64650-0D33-42F6-ADA3-F7D491832360}">
      <dgm:prSet/>
      <dgm:spPr/>
      <dgm:t>
        <a:bodyPr/>
        <a:lstStyle/>
        <a:p>
          <a:pPr rtl="1"/>
          <a:endParaRPr lang="ar-SA"/>
        </a:p>
      </dgm:t>
    </dgm:pt>
    <dgm:pt modelId="{9AEDDA3A-5DB8-4B0F-8C34-544B2FD4F8DE}" type="sibTrans" cxnId="{F6B64650-0D33-42F6-ADA3-F7D491832360}">
      <dgm:prSet/>
      <dgm:spPr/>
      <dgm:t>
        <a:bodyPr/>
        <a:lstStyle/>
        <a:p>
          <a:pPr rtl="1"/>
          <a:endParaRPr lang="ar-SA"/>
        </a:p>
      </dgm:t>
    </dgm:pt>
    <dgm:pt modelId="{231F1A28-17E5-4FFC-A478-0CC8CEC19DCC}">
      <dgm:prSet custT="1"/>
      <dgm:spPr>
        <a:solidFill>
          <a:schemeClr val="accent6">
            <a:lumMod val="40000"/>
            <a:lumOff val="60000"/>
            <a:alpha val="90000"/>
          </a:schemeClr>
        </a:solidFill>
      </dgm:spPr>
      <dgm:t>
        <a:bodyPr/>
        <a:lstStyle/>
        <a:p>
          <a:pPr rtl="0"/>
          <a:r>
            <a:rPr lang="en-US" sz="2600" dirty="0" smtClean="0">
              <a:latin typeface="Times New Roman" pitchFamily="18" charset="0"/>
              <a:cs typeface="Times New Roman" pitchFamily="18" charset="0"/>
            </a:rPr>
            <a:t>3) Radiant Wall</a:t>
          </a:r>
          <a:endParaRPr lang="en-US" sz="2600" dirty="0">
            <a:latin typeface="Times New Roman" pitchFamily="18" charset="0"/>
            <a:cs typeface="Times New Roman" pitchFamily="18" charset="0"/>
          </a:endParaRPr>
        </a:p>
      </dgm:t>
    </dgm:pt>
    <dgm:pt modelId="{B5DA42E0-F8F4-4734-B8E8-819D41244549}" type="sibTrans" cxnId="{19940ABA-0595-4494-A338-4263BED7DAD9}">
      <dgm:prSet/>
      <dgm:spPr/>
      <dgm:t>
        <a:bodyPr/>
        <a:lstStyle/>
        <a:p>
          <a:pPr rtl="1"/>
          <a:endParaRPr lang="ar-SA"/>
        </a:p>
      </dgm:t>
    </dgm:pt>
    <dgm:pt modelId="{0BF72B1E-FF88-4E65-8CD6-74D4B51C7314}" type="parTrans" cxnId="{19940ABA-0595-4494-A338-4263BED7DAD9}">
      <dgm:prSet/>
      <dgm:spPr/>
      <dgm:t>
        <a:bodyPr/>
        <a:lstStyle/>
        <a:p>
          <a:pPr rtl="1"/>
          <a:endParaRPr lang="ar-SA"/>
        </a:p>
      </dgm:t>
    </dgm:pt>
    <dgm:pt modelId="{C4DD91A7-0A39-4F89-8EE5-16FD3C7D6C2E}">
      <dgm:prSet custT="1"/>
      <dgm:spPr>
        <a:solidFill>
          <a:schemeClr val="accent3">
            <a:lumMod val="40000"/>
            <a:lumOff val="60000"/>
            <a:alpha val="90000"/>
          </a:schemeClr>
        </a:solidFill>
      </dgm:spPr>
      <dgm:t>
        <a:bodyPr/>
        <a:lstStyle/>
        <a:p>
          <a:pPr rtl="0"/>
          <a:r>
            <a:rPr lang="en-US" sz="2600" dirty="0" smtClean="0">
              <a:latin typeface="Times New Roman" pitchFamily="18" charset="0"/>
              <a:cs typeface="Times New Roman" pitchFamily="18" charset="0"/>
            </a:rPr>
            <a:t>2) Cylindrical.</a:t>
          </a:r>
          <a:endParaRPr lang="en-US" sz="2600" dirty="0">
            <a:latin typeface="Times New Roman" pitchFamily="18" charset="0"/>
            <a:cs typeface="Times New Roman" pitchFamily="18" charset="0"/>
          </a:endParaRPr>
        </a:p>
      </dgm:t>
    </dgm:pt>
    <dgm:pt modelId="{8D8F551F-61FD-4B1C-8D25-F070CF1BD5DF}" type="sibTrans" cxnId="{45251A28-C9CA-4FB7-8DF3-526AEA38561D}">
      <dgm:prSet/>
      <dgm:spPr/>
      <dgm:t>
        <a:bodyPr/>
        <a:lstStyle/>
        <a:p>
          <a:pPr rtl="1"/>
          <a:endParaRPr lang="ar-SA"/>
        </a:p>
      </dgm:t>
    </dgm:pt>
    <dgm:pt modelId="{71BA40E1-B087-4DC5-A652-87D1360DDA22}" type="parTrans" cxnId="{45251A28-C9CA-4FB7-8DF3-526AEA38561D}">
      <dgm:prSet/>
      <dgm:spPr/>
      <dgm:t>
        <a:bodyPr/>
        <a:lstStyle/>
        <a:p>
          <a:pPr rtl="1"/>
          <a:endParaRPr lang="ar-SA"/>
        </a:p>
      </dgm:t>
    </dgm:pt>
    <dgm:pt modelId="{1223E304-A8F9-432C-9784-78B5E2CB9D5C}">
      <dgm:prSet custT="1"/>
      <dgm:spPr>
        <a:solidFill>
          <a:schemeClr val="accent2">
            <a:lumMod val="40000"/>
            <a:lumOff val="60000"/>
            <a:alpha val="90000"/>
          </a:schemeClr>
        </a:solidFill>
      </dgm:spPr>
      <dgm:t>
        <a:bodyPr/>
        <a:lstStyle/>
        <a:p>
          <a:pPr rtl="0"/>
          <a:r>
            <a:rPr lang="en-US" sz="2600" dirty="0" smtClean="0">
              <a:latin typeface="Times New Roman" pitchFamily="18" charset="0"/>
              <a:cs typeface="Times New Roman" pitchFamily="18" charset="0"/>
            </a:rPr>
            <a:t>1) Box/ Rectangular.</a:t>
          </a:r>
          <a:endParaRPr lang="en-US" sz="2600" dirty="0">
            <a:latin typeface="Times New Roman" pitchFamily="18" charset="0"/>
            <a:cs typeface="Times New Roman" pitchFamily="18" charset="0"/>
          </a:endParaRPr>
        </a:p>
      </dgm:t>
    </dgm:pt>
    <dgm:pt modelId="{3735D801-2DB5-4FB9-99F8-4E3C6CD01EBF}" type="sibTrans" cxnId="{963836E9-A41D-4C84-8F3E-DE3E0A7C1EED}">
      <dgm:prSet/>
      <dgm:spPr/>
      <dgm:t>
        <a:bodyPr/>
        <a:lstStyle/>
        <a:p>
          <a:pPr rtl="1"/>
          <a:endParaRPr lang="ar-SA"/>
        </a:p>
      </dgm:t>
    </dgm:pt>
    <dgm:pt modelId="{DB12CD95-800B-48F1-A11C-E3C63597AEE0}" type="parTrans" cxnId="{963836E9-A41D-4C84-8F3E-DE3E0A7C1EED}">
      <dgm:prSet/>
      <dgm:spPr/>
      <dgm:t>
        <a:bodyPr/>
        <a:lstStyle/>
        <a:p>
          <a:pPr rtl="1"/>
          <a:endParaRPr lang="ar-SA"/>
        </a:p>
      </dgm:t>
    </dgm:pt>
    <dgm:pt modelId="{9480B503-D268-4E96-B577-017F2213AFEA}" type="pres">
      <dgm:prSet presAssocID="{D8574EDF-F51F-45D2-B399-8EB77EF98488}" presName="diagram" presStyleCnt="0">
        <dgm:presLayoutVars>
          <dgm:chPref val="1"/>
          <dgm:dir/>
          <dgm:animOne val="branch"/>
          <dgm:animLvl val="lvl"/>
          <dgm:resizeHandles/>
        </dgm:presLayoutVars>
      </dgm:prSet>
      <dgm:spPr/>
      <dgm:t>
        <a:bodyPr/>
        <a:lstStyle/>
        <a:p>
          <a:pPr rtl="1"/>
          <a:endParaRPr lang="ar-SA"/>
        </a:p>
      </dgm:t>
    </dgm:pt>
    <dgm:pt modelId="{B1696049-C0D9-4E21-B49D-320F10DEACFE}" type="pres">
      <dgm:prSet presAssocID="{8BDDA9A7-B242-48E9-83EB-927B33084115}" presName="root" presStyleCnt="0"/>
      <dgm:spPr/>
    </dgm:pt>
    <dgm:pt modelId="{AB5F897E-7A00-4EDA-B937-B894D7B92365}" type="pres">
      <dgm:prSet presAssocID="{8BDDA9A7-B242-48E9-83EB-927B33084115}" presName="rootComposite" presStyleCnt="0"/>
      <dgm:spPr/>
    </dgm:pt>
    <dgm:pt modelId="{A00AC199-5356-4542-B07A-1C09C6CA1C0D}" type="pres">
      <dgm:prSet presAssocID="{8BDDA9A7-B242-48E9-83EB-927B33084115}" presName="rootText" presStyleLbl="node1" presStyleIdx="0" presStyleCnt="1" custScaleX="394637" custScaleY="80870"/>
      <dgm:spPr/>
      <dgm:t>
        <a:bodyPr/>
        <a:lstStyle/>
        <a:p>
          <a:pPr rtl="1"/>
          <a:endParaRPr lang="ar-SA"/>
        </a:p>
      </dgm:t>
    </dgm:pt>
    <dgm:pt modelId="{89EF8FD2-F5C9-41FE-88D6-E1A4696BCC6B}" type="pres">
      <dgm:prSet presAssocID="{8BDDA9A7-B242-48E9-83EB-927B33084115}" presName="rootConnector" presStyleLbl="node1" presStyleIdx="0" presStyleCnt="1"/>
      <dgm:spPr/>
      <dgm:t>
        <a:bodyPr/>
        <a:lstStyle/>
        <a:p>
          <a:pPr rtl="1"/>
          <a:endParaRPr lang="ar-SA"/>
        </a:p>
      </dgm:t>
    </dgm:pt>
    <dgm:pt modelId="{24945E92-81D6-4695-A696-60654E157534}" type="pres">
      <dgm:prSet presAssocID="{8BDDA9A7-B242-48E9-83EB-927B33084115}" presName="childShape" presStyleCnt="0"/>
      <dgm:spPr/>
    </dgm:pt>
    <dgm:pt modelId="{41CE859A-D678-4F75-86A3-82EA81F13AA8}" type="pres">
      <dgm:prSet presAssocID="{DB12CD95-800B-48F1-A11C-E3C63597AEE0}" presName="Name13" presStyleLbl="parChTrans1D2" presStyleIdx="0" presStyleCnt="3"/>
      <dgm:spPr/>
      <dgm:t>
        <a:bodyPr/>
        <a:lstStyle/>
        <a:p>
          <a:pPr rtl="1"/>
          <a:endParaRPr lang="ar-SA"/>
        </a:p>
      </dgm:t>
    </dgm:pt>
    <dgm:pt modelId="{0AB0B0FF-EE83-45B0-AA30-893F0FADB763}" type="pres">
      <dgm:prSet presAssocID="{1223E304-A8F9-432C-9784-78B5E2CB9D5C}" presName="childText" presStyleLbl="bgAcc1" presStyleIdx="0" presStyleCnt="3" custScaleX="206350" custScaleY="66559" custLinFactNeighborX="-19621" custLinFactNeighborY="-3322">
        <dgm:presLayoutVars>
          <dgm:bulletEnabled val="1"/>
        </dgm:presLayoutVars>
      </dgm:prSet>
      <dgm:spPr/>
      <dgm:t>
        <a:bodyPr/>
        <a:lstStyle/>
        <a:p>
          <a:pPr rtl="1"/>
          <a:endParaRPr lang="ar-SA"/>
        </a:p>
      </dgm:t>
    </dgm:pt>
    <dgm:pt modelId="{42DC1E78-40BE-47D2-8261-8BB08562B4E8}" type="pres">
      <dgm:prSet presAssocID="{71BA40E1-B087-4DC5-A652-87D1360DDA22}" presName="Name13" presStyleLbl="parChTrans1D2" presStyleIdx="1" presStyleCnt="3"/>
      <dgm:spPr/>
      <dgm:t>
        <a:bodyPr/>
        <a:lstStyle/>
        <a:p>
          <a:pPr rtl="1"/>
          <a:endParaRPr lang="ar-SA"/>
        </a:p>
      </dgm:t>
    </dgm:pt>
    <dgm:pt modelId="{662A8847-C1B3-4B45-A350-51E5AB6094C7}" type="pres">
      <dgm:prSet presAssocID="{C4DD91A7-0A39-4F89-8EE5-16FD3C7D6C2E}" presName="childText" presStyleLbl="bgAcc1" presStyleIdx="1" presStyleCnt="3" custScaleX="158643" custScaleY="56740" custLinFactNeighborX="4447" custLinFactNeighborY="-4524">
        <dgm:presLayoutVars>
          <dgm:bulletEnabled val="1"/>
        </dgm:presLayoutVars>
      </dgm:prSet>
      <dgm:spPr/>
      <dgm:t>
        <a:bodyPr/>
        <a:lstStyle/>
        <a:p>
          <a:pPr rtl="1"/>
          <a:endParaRPr lang="ar-SA"/>
        </a:p>
      </dgm:t>
    </dgm:pt>
    <dgm:pt modelId="{60086D57-B1AC-4C15-90FB-FE85E2FA8A02}" type="pres">
      <dgm:prSet presAssocID="{0BF72B1E-FF88-4E65-8CD6-74D4B51C7314}" presName="Name13" presStyleLbl="parChTrans1D2" presStyleIdx="2" presStyleCnt="3"/>
      <dgm:spPr/>
      <dgm:t>
        <a:bodyPr/>
        <a:lstStyle/>
        <a:p>
          <a:pPr rtl="1"/>
          <a:endParaRPr lang="ar-SA"/>
        </a:p>
      </dgm:t>
    </dgm:pt>
    <dgm:pt modelId="{59C31A94-9EC2-4DE6-8F3F-4BF7286F8E93}" type="pres">
      <dgm:prSet presAssocID="{231F1A28-17E5-4FFC-A478-0CC8CEC19DCC}" presName="childText" presStyleLbl="bgAcc1" presStyleIdx="2" presStyleCnt="3" custScaleX="167828" custScaleY="67099" custLinFactNeighborX="5329" custLinFactNeighborY="22">
        <dgm:presLayoutVars>
          <dgm:bulletEnabled val="1"/>
        </dgm:presLayoutVars>
      </dgm:prSet>
      <dgm:spPr/>
      <dgm:t>
        <a:bodyPr/>
        <a:lstStyle/>
        <a:p>
          <a:pPr rtl="1"/>
          <a:endParaRPr lang="ar-SA"/>
        </a:p>
      </dgm:t>
    </dgm:pt>
  </dgm:ptLst>
  <dgm:cxnLst>
    <dgm:cxn modelId="{DD20C8EA-3762-4C98-A290-0B3C3B17BDDE}" type="presOf" srcId="{D8574EDF-F51F-45D2-B399-8EB77EF98488}" destId="{9480B503-D268-4E96-B577-017F2213AFEA}" srcOrd="0" destOrd="0" presId="urn:microsoft.com/office/officeart/2005/8/layout/hierarchy3"/>
    <dgm:cxn modelId="{27C2EC8A-7F91-4670-BFDC-8DC8C6172E0D}" type="presOf" srcId="{231F1A28-17E5-4FFC-A478-0CC8CEC19DCC}" destId="{59C31A94-9EC2-4DE6-8F3F-4BF7286F8E93}" srcOrd="0" destOrd="0" presId="urn:microsoft.com/office/officeart/2005/8/layout/hierarchy3"/>
    <dgm:cxn modelId="{D4730FEF-0BE7-4B1D-A4C5-461ED24617D2}" type="presOf" srcId="{8BDDA9A7-B242-48E9-83EB-927B33084115}" destId="{89EF8FD2-F5C9-41FE-88D6-E1A4696BCC6B}" srcOrd="1" destOrd="0" presId="urn:microsoft.com/office/officeart/2005/8/layout/hierarchy3"/>
    <dgm:cxn modelId="{FBA5A305-8F65-4773-92ED-D04AC4C5C858}" type="presOf" srcId="{8BDDA9A7-B242-48E9-83EB-927B33084115}" destId="{A00AC199-5356-4542-B07A-1C09C6CA1C0D}" srcOrd="0" destOrd="0" presId="urn:microsoft.com/office/officeart/2005/8/layout/hierarchy3"/>
    <dgm:cxn modelId="{963836E9-A41D-4C84-8F3E-DE3E0A7C1EED}" srcId="{8BDDA9A7-B242-48E9-83EB-927B33084115}" destId="{1223E304-A8F9-432C-9784-78B5E2CB9D5C}" srcOrd="0" destOrd="0" parTransId="{DB12CD95-800B-48F1-A11C-E3C63597AEE0}" sibTransId="{3735D801-2DB5-4FB9-99F8-4E3C6CD01EBF}"/>
    <dgm:cxn modelId="{35E3287A-5A5E-44EF-8535-8C4404352A32}" type="presOf" srcId="{71BA40E1-B087-4DC5-A652-87D1360DDA22}" destId="{42DC1E78-40BE-47D2-8261-8BB08562B4E8}" srcOrd="0" destOrd="0" presId="urn:microsoft.com/office/officeart/2005/8/layout/hierarchy3"/>
    <dgm:cxn modelId="{FAA3F98B-4242-4E3A-8120-6CA330E33320}" type="presOf" srcId="{1223E304-A8F9-432C-9784-78B5E2CB9D5C}" destId="{0AB0B0FF-EE83-45B0-AA30-893F0FADB763}" srcOrd="0" destOrd="0" presId="urn:microsoft.com/office/officeart/2005/8/layout/hierarchy3"/>
    <dgm:cxn modelId="{45251A28-C9CA-4FB7-8DF3-526AEA38561D}" srcId="{8BDDA9A7-B242-48E9-83EB-927B33084115}" destId="{C4DD91A7-0A39-4F89-8EE5-16FD3C7D6C2E}" srcOrd="1" destOrd="0" parTransId="{71BA40E1-B087-4DC5-A652-87D1360DDA22}" sibTransId="{8D8F551F-61FD-4B1C-8D25-F070CF1BD5DF}"/>
    <dgm:cxn modelId="{721F0225-BC70-46F8-A012-10515EE54E11}" type="presOf" srcId="{DB12CD95-800B-48F1-A11C-E3C63597AEE0}" destId="{41CE859A-D678-4F75-86A3-82EA81F13AA8}" srcOrd="0" destOrd="0" presId="urn:microsoft.com/office/officeart/2005/8/layout/hierarchy3"/>
    <dgm:cxn modelId="{F6B64650-0D33-42F6-ADA3-F7D491832360}" srcId="{D8574EDF-F51F-45D2-B399-8EB77EF98488}" destId="{8BDDA9A7-B242-48E9-83EB-927B33084115}" srcOrd="0" destOrd="0" parTransId="{AF5F1BB3-FAFD-4E3A-BC57-174F487EA746}" sibTransId="{9AEDDA3A-5DB8-4B0F-8C34-544B2FD4F8DE}"/>
    <dgm:cxn modelId="{7200B089-4A66-487D-B3F9-AE0C030627B7}" type="presOf" srcId="{0BF72B1E-FF88-4E65-8CD6-74D4B51C7314}" destId="{60086D57-B1AC-4C15-90FB-FE85E2FA8A02}" srcOrd="0" destOrd="0" presId="urn:microsoft.com/office/officeart/2005/8/layout/hierarchy3"/>
    <dgm:cxn modelId="{34880604-F847-4CE8-BC01-83B5003C01EB}" type="presOf" srcId="{C4DD91A7-0A39-4F89-8EE5-16FD3C7D6C2E}" destId="{662A8847-C1B3-4B45-A350-51E5AB6094C7}" srcOrd="0" destOrd="0" presId="urn:microsoft.com/office/officeart/2005/8/layout/hierarchy3"/>
    <dgm:cxn modelId="{19940ABA-0595-4494-A338-4263BED7DAD9}" srcId="{8BDDA9A7-B242-48E9-83EB-927B33084115}" destId="{231F1A28-17E5-4FFC-A478-0CC8CEC19DCC}" srcOrd="2" destOrd="0" parTransId="{0BF72B1E-FF88-4E65-8CD6-74D4B51C7314}" sibTransId="{B5DA42E0-F8F4-4734-B8E8-819D41244549}"/>
    <dgm:cxn modelId="{0BBA9F43-1D58-41F1-8892-6D2CB11E12E2}" type="presParOf" srcId="{9480B503-D268-4E96-B577-017F2213AFEA}" destId="{B1696049-C0D9-4E21-B49D-320F10DEACFE}" srcOrd="0" destOrd="0" presId="urn:microsoft.com/office/officeart/2005/8/layout/hierarchy3"/>
    <dgm:cxn modelId="{985797B9-5932-45A7-A79B-52CBF8E11158}" type="presParOf" srcId="{B1696049-C0D9-4E21-B49D-320F10DEACFE}" destId="{AB5F897E-7A00-4EDA-B937-B894D7B92365}" srcOrd="0" destOrd="0" presId="urn:microsoft.com/office/officeart/2005/8/layout/hierarchy3"/>
    <dgm:cxn modelId="{3988412A-5A03-4265-8E4D-563CCDB9875F}" type="presParOf" srcId="{AB5F897E-7A00-4EDA-B937-B894D7B92365}" destId="{A00AC199-5356-4542-B07A-1C09C6CA1C0D}" srcOrd="0" destOrd="0" presId="urn:microsoft.com/office/officeart/2005/8/layout/hierarchy3"/>
    <dgm:cxn modelId="{92F9225D-0E9B-4E8E-818A-127E7CA461C9}" type="presParOf" srcId="{AB5F897E-7A00-4EDA-B937-B894D7B92365}" destId="{89EF8FD2-F5C9-41FE-88D6-E1A4696BCC6B}" srcOrd="1" destOrd="0" presId="urn:microsoft.com/office/officeart/2005/8/layout/hierarchy3"/>
    <dgm:cxn modelId="{7695829B-CE3D-4FE8-9873-FDF17BF3FF89}" type="presParOf" srcId="{B1696049-C0D9-4E21-B49D-320F10DEACFE}" destId="{24945E92-81D6-4695-A696-60654E157534}" srcOrd="1" destOrd="0" presId="urn:microsoft.com/office/officeart/2005/8/layout/hierarchy3"/>
    <dgm:cxn modelId="{B17F2331-2C88-427D-AA06-65E0E26599FC}" type="presParOf" srcId="{24945E92-81D6-4695-A696-60654E157534}" destId="{41CE859A-D678-4F75-86A3-82EA81F13AA8}" srcOrd="0" destOrd="0" presId="urn:microsoft.com/office/officeart/2005/8/layout/hierarchy3"/>
    <dgm:cxn modelId="{3C6D0A4C-B277-4938-986D-29AD58E6EEED}" type="presParOf" srcId="{24945E92-81D6-4695-A696-60654E157534}" destId="{0AB0B0FF-EE83-45B0-AA30-893F0FADB763}" srcOrd="1" destOrd="0" presId="urn:microsoft.com/office/officeart/2005/8/layout/hierarchy3"/>
    <dgm:cxn modelId="{47D1FF91-1833-4A51-8E7F-28F2A217E729}" type="presParOf" srcId="{24945E92-81D6-4695-A696-60654E157534}" destId="{42DC1E78-40BE-47D2-8261-8BB08562B4E8}" srcOrd="2" destOrd="0" presId="urn:microsoft.com/office/officeart/2005/8/layout/hierarchy3"/>
    <dgm:cxn modelId="{B70BEC51-D417-4E05-9B82-AD2FD0154A26}" type="presParOf" srcId="{24945E92-81D6-4695-A696-60654E157534}" destId="{662A8847-C1B3-4B45-A350-51E5AB6094C7}" srcOrd="3" destOrd="0" presId="urn:microsoft.com/office/officeart/2005/8/layout/hierarchy3"/>
    <dgm:cxn modelId="{10E7468D-B6AC-4B7E-93EC-78FFA84484F1}" type="presParOf" srcId="{24945E92-81D6-4695-A696-60654E157534}" destId="{60086D57-B1AC-4C15-90FB-FE85E2FA8A02}" srcOrd="4" destOrd="0" presId="urn:microsoft.com/office/officeart/2005/8/layout/hierarchy3"/>
    <dgm:cxn modelId="{F10F83D7-8442-4B79-A11C-A5E7A4512C53}" type="presParOf" srcId="{24945E92-81D6-4695-A696-60654E157534}" destId="{59C31A94-9EC2-4DE6-8F3F-4BF7286F8E9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C199-5356-4542-B07A-1C09C6CA1C0D}">
      <dsp:nvSpPr>
        <dsp:cNvPr id="0" name=""/>
        <dsp:cNvSpPr/>
      </dsp:nvSpPr>
      <dsp:spPr>
        <a:xfrm>
          <a:off x="1043609" y="206"/>
          <a:ext cx="7056780" cy="723046"/>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Pipe heaters can be categorized into three types:</a:t>
          </a:r>
          <a:endParaRPr lang="ar-SA" sz="2800" kern="1200" dirty="0">
            <a:solidFill>
              <a:schemeClr val="tx1"/>
            </a:solidFill>
            <a:latin typeface="Times New Roman" pitchFamily="18" charset="0"/>
            <a:cs typeface="Times New Roman" pitchFamily="18" charset="0"/>
          </a:endParaRPr>
        </a:p>
      </dsp:txBody>
      <dsp:txXfrm>
        <a:off x="1064786" y="21383"/>
        <a:ext cx="7014426" cy="680692"/>
      </dsp:txXfrm>
    </dsp:sp>
    <dsp:sp modelId="{41CE859A-D678-4F75-86A3-82EA81F13AA8}">
      <dsp:nvSpPr>
        <dsp:cNvPr id="0" name=""/>
        <dsp:cNvSpPr/>
      </dsp:nvSpPr>
      <dsp:spPr>
        <a:xfrm>
          <a:off x="1749287" y="723253"/>
          <a:ext cx="424992" cy="491366"/>
        </a:xfrm>
        <a:custGeom>
          <a:avLst/>
          <a:gdLst/>
          <a:ahLst/>
          <a:cxnLst/>
          <a:rect l="0" t="0" r="0" b="0"/>
          <a:pathLst>
            <a:path>
              <a:moveTo>
                <a:pt x="0" y="0"/>
              </a:moveTo>
              <a:lnTo>
                <a:pt x="0" y="491366"/>
              </a:lnTo>
              <a:lnTo>
                <a:pt x="424992" y="4913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0B0FF-EE83-45B0-AA30-893F0FADB763}">
      <dsp:nvSpPr>
        <dsp:cNvPr id="0" name=""/>
        <dsp:cNvSpPr/>
      </dsp:nvSpPr>
      <dsp:spPr>
        <a:xfrm>
          <a:off x="2174280" y="917073"/>
          <a:ext cx="2951910" cy="595094"/>
        </a:xfrm>
        <a:prstGeom prst="roundRect">
          <a:avLst>
            <a:gd name="adj" fmla="val 10000"/>
          </a:avLst>
        </a:prstGeom>
        <a:solidFill>
          <a:schemeClr val="accent2">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1) Box/ Rectangular.</a:t>
          </a:r>
          <a:endParaRPr lang="en-US" sz="2600" kern="1200" dirty="0">
            <a:latin typeface="Times New Roman" pitchFamily="18" charset="0"/>
            <a:cs typeface="Times New Roman" pitchFamily="18" charset="0"/>
          </a:endParaRPr>
        </a:p>
      </dsp:txBody>
      <dsp:txXfrm>
        <a:off x="2191710" y="934503"/>
        <a:ext cx="2917050" cy="560234"/>
      </dsp:txXfrm>
    </dsp:sp>
    <dsp:sp modelId="{42DC1E78-40BE-47D2-8261-8BB08562B4E8}">
      <dsp:nvSpPr>
        <dsp:cNvPr id="0" name=""/>
        <dsp:cNvSpPr/>
      </dsp:nvSpPr>
      <dsp:spPr>
        <a:xfrm>
          <a:off x="1749287" y="723253"/>
          <a:ext cx="769293" cy="1255339"/>
        </a:xfrm>
        <a:custGeom>
          <a:avLst/>
          <a:gdLst/>
          <a:ahLst/>
          <a:cxnLst/>
          <a:rect l="0" t="0" r="0" b="0"/>
          <a:pathLst>
            <a:path>
              <a:moveTo>
                <a:pt x="0" y="0"/>
              </a:moveTo>
              <a:lnTo>
                <a:pt x="0" y="1255339"/>
              </a:lnTo>
              <a:lnTo>
                <a:pt x="769293" y="12553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A8847-C1B3-4B45-A350-51E5AB6094C7}">
      <dsp:nvSpPr>
        <dsp:cNvPr id="0" name=""/>
        <dsp:cNvSpPr/>
      </dsp:nvSpPr>
      <dsp:spPr>
        <a:xfrm>
          <a:off x="2518581" y="1724941"/>
          <a:ext cx="2269445" cy="507303"/>
        </a:xfrm>
        <a:prstGeom prst="roundRect">
          <a:avLst>
            <a:gd name="adj" fmla="val 10000"/>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2) Cylindrical.</a:t>
          </a:r>
          <a:endParaRPr lang="en-US" sz="2600" kern="1200" dirty="0">
            <a:latin typeface="Times New Roman" pitchFamily="18" charset="0"/>
            <a:cs typeface="Times New Roman" pitchFamily="18" charset="0"/>
          </a:endParaRPr>
        </a:p>
      </dsp:txBody>
      <dsp:txXfrm>
        <a:off x="2533439" y="1739799"/>
        <a:ext cx="2239729" cy="477587"/>
      </dsp:txXfrm>
    </dsp:sp>
    <dsp:sp modelId="{60086D57-B1AC-4C15-90FB-FE85E2FA8A02}">
      <dsp:nvSpPr>
        <dsp:cNvPr id="0" name=""/>
        <dsp:cNvSpPr/>
      </dsp:nvSpPr>
      <dsp:spPr>
        <a:xfrm>
          <a:off x="1749287" y="723253"/>
          <a:ext cx="781911" cy="2073119"/>
        </a:xfrm>
        <a:custGeom>
          <a:avLst/>
          <a:gdLst/>
          <a:ahLst/>
          <a:cxnLst/>
          <a:rect l="0" t="0" r="0" b="0"/>
          <a:pathLst>
            <a:path>
              <a:moveTo>
                <a:pt x="0" y="0"/>
              </a:moveTo>
              <a:lnTo>
                <a:pt x="0" y="2073119"/>
              </a:lnTo>
              <a:lnTo>
                <a:pt x="781911" y="20731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31A94-9EC2-4DE6-8F3F-4BF7286F8E93}">
      <dsp:nvSpPr>
        <dsp:cNvPr id="0" name=""/>
        <dsp:cNvSpPr/>
      </dsp:nvSpPr>
      <dsp:spPr>
        <a:xfrm>
          <a:off x="2531199" y="2496411"/>
          <a:ext cx="2400839" cy="599922"/>
        </a:xfrm>
        <a:prstGeom prst="roundRect">
          <a:avLst>
            <a:gd name="adj" fmla="val 10000"/>
          </a:avLst>
        </a:prstGeom>
        <a:solidFill>
          <a:schemeClr val="accent6">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3) Radiant Wall</a:t>
          </a:r>
          <a:endParaRPr lang="en-US" sz="2600" kern="1200" dirty="0">
            <a:latin typeface="Times New Roman" pitchFamily="18" charset="0"/>
            <a:cs typeface="Times New Roman" pitchFamily="18" charset="0"/>
          </a:endParaRPr>
        </a:p>
      </dsp:txBody>
      <dsp:txXfrm>
        <a:off x="2548770" y="2513982"/>
        <a:ext cx="2365697" cy="5647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CC636C3-F6E6-44E3-AD94-D56750311285}"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571E4-E0A8-4A3C-B6FA-E42FE0950ED4}" type="datetimeFigureOut">
              <a:rPr lang="ar-SA" smtClean="0"/>
              <a:pPr/>
              <a:t>17/03/1439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AB571E4-E0A8-4A3C-B6FA-E42FE0950ED4}" type="datetimeFigureOut">
              <a:rPr lang="ar-SA" smtClean="0"/>
              <a:pPr/>
              <a:t>17/03/1439</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C636C3-F6E6-44E3-AD94-D5675031128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0" y="5572140"/>
            <a:ext cx="9144000" cy="1285860"/>
          </a:xfrm>
        </p:spPr>
        <p:txBody>
          <a:bodyPr>
            <a:normAutofit fontScale="77500" lnSpcReduction="20000"/>
          </a:bodyPr>
          <a:lstStyle/>
          <a:p>
            <a:pPr algn="ctr"/>
            <a:r>
              <a:rPr lang="en-US" b="1" dirty="0" smtClean="0"/>
              <a:t>Fourth </a:t>
            </a:r>
            <a:r>
              <a:rPr lang="en-US" b="1" dirty="0"/>
              <a:t>Year - Chemical Process Eng</a:t>
            </a:r>
            <a:r>
              <a:rPr lang="en-US" b="1" dirty="0" smtClean="0"/>
              <a:t>. Branch</a:t>
            </a:r>
          </a:p>
          <a:p>
            <a:pPr algn="ctr"/>
            <a:r>
              <a:rPr lang="en-US" b="1" dirty="0" smtClean="0"/>
              <a:t>Petroleum </a:t>
            </a:r>
            <a:r>
              <a:rPr lang="en-US" b="1" dirty="0"/>
              <a:t>Refinery Eng</a:t>
            </a:r>
            <a:r>
              <a:rPr lang="en-US" b="1" dirty="0" smtClean="0"/>
              <a:t>.</a:t>
            </a:r>
            <a:r>
              <a:rPr lang="en-US" b="1" dirty="0"/>
              <a:t> Lectures</a:t>
            </a:r>
            <a:endParaRPr lang="en-US" b="1" dirty="0" smtClean="0"/>
          </a:p>
          <a:p>
            <a:pPr algn="ctr"/>
            <a:r>
              <a:rPr lang="en-US" b="1" dirty="0" smtClean="0"/>
              <a:t>By</a:t>
            </a:r>
            <a:endParaRPr lang="en-US" b="1" dirty="0"/>
          </a:p>
          <a:p>
            <a:pPr algn="ctr"/>
            <a:r>
              <a:rPr lang="en-US" b="1" dirty="0"/>
              <a:t>Dr. </a:t>
            </a:r>
            <a:r>
              <a:rPr lang="en-US" b="1" dirty="0" smtClean="0"/>
              <a:t>Adnan A. Abdul </a:t>
            </a:r>
            <a:r>
              <a:rPr lang="en-US" b="1" dirty="0" err="1" smtClean="0"/>
              <a:t>Razak</a:t>
            </a:r>
            <a:endParaRPr lang="ar-IQ" dirty="0"/>
          </a:p>
        </p:txBody>
      </p:sp>
      <p:pic>
        <p:nvPicPr>
          <p:cNvPr id="1026" name="Picture 2"/>
          <p:cNvPicPr>
            <a:picLocks noChangeAspect="1" noChangeArrowheads="1"/>
          </p:cNvPicPr>
          <p:nvPr/>
        </p:nvPicPr>
        <p:blipFill>
          <a:blip r:embed="rId2"/>
          <a:srcRect/>
          <a:stretch>
            <a:fillRect/>
          </a:stretch>
        </p:blipFill>
        <p:spPr bwMode="auto">
          <a:xfrm>
            <a:off x="0" y="0"/>
            <a:ext cx="9144000" cy="5600700"/>
          </a:xfrm>
          <a:prstGeom prst="rect">
            <a:avLst/>
          </a:prstGeom>
          <a:noFill/>
          <a:ln w="9525">
            <a:noFill/>
            <a:miter lim="800000"/>
            <a:headEnd/>
            <a:tailEnd/>
          </a:ln>
          <a:effectLst/>
        </p:spPr>
      </p:pic>
    </p:spTree>
    <p:extLst>
      <p:ext uri="{BB962C8B-B14F-4D97-AF65-F5344CB8AC3E}">
        <p14:creationId xmlns:p14="http://schemas.microsoft.com/office/powerpoint/2010/main" val="3093535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9512" y="656757"/>
            <a:ext cx="878497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Tx/>
              <a:buNone/>
              <a:tabLst/>
            </a:pPr>
            <a:r>
              <a:rPr kumimoji="0" lang="en-US" sz="2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most of the furnaces, the direction of tubes is horizontal as in all box type heaters and vertical in cylindrical stills. Radiant walls also use horizontal tubes; however tubes can be placed vertically also. </a:t>
            </a:r>
            <a:endParaRPr kumimoji="0" lang="en-US" sz="26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sz="2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radiant section design is based on </a:t>
            </a:r>
            <a:r>
              <a:rPr kumimoji="0" lang="en-US"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Stefan's law of radiation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51792813"/>
              </p:ext>
            </p:extLst>
          </p:nvPr>
        </p:nvGraphicFramePr>
        <p:xfrm>
          <a:off x="2123728" y="3789040"/>
          <a:ext cx="5688632" cy="832747"/>
        </p:xfrm>
        <a:graphic>
          <a:graphicData uri="http://schemas.openxmlformats.org/presentationml/2006/ole">
            <mc:AlternateContent xmlns:mc="http://schemas.openxmlformats.org/markup-compatibility/2006">
              <mc:Choice xmlns:v="urn:schemas-microsoft-com:vml" Requires="v">
                <p:oleObj spid="_x0000_s1037" name="Equation" r:id="rId3" imgW="1726451" imgH="253890" progId="Equation.3">
                  <p:embed/>
                </p:oleObj>
              </mc:Choice>
              <mc:Fallback>
                <p:oleObj name="Equation" r:id="rId3" imgW="1726451" imgH="25389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789040"/>
                        <a:ext cx="5688632" cy="832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3608" y="4843026"/>
            <a:ext cx="6696744" cy="1754326"/>
          </a:xfrm>
          <a:prstGeom prst="rect">
            <a:avLst/>
          </a:prstGeom>
          <a:noFill/>
        </p:spPr>
        <p:txBody>
          <a:bodyPr wrap="square" rtlCol="1">
            <a:spAutoFit/>
          </a:bodyPr>
          <a:lstStyle/>
          <a:p>
            <a:pPr algn="l" rtl="0">
              <a:lnSpc>
                <a:spcPct val="150000"/>
              </a:lnSpc>
            </a:pPr>
            <a:r>
              <a:rPr lang="en-US" sz="2400" dirty="0">
                <a:latin typeface="Times New Roman" pitchFamily="18" charset="0"/>
                <a:cs typeface="Times New Roman" pitchFamily="18" charset="0"/>
              </a:rPr>
              <a:t>A: area of radiating surface, </a:t>
            </a:r>
            <a:r>
              <a:rPr lang="en-US" sz="2400" dirty="0" smtClean="0">
                <a:latin typeface="Times New Roman" pitchFamily="18" charset="0"/>
                <a:cs typeface="Times New Roman" pitchFamily="18" charset="0"/>
              </a:rPr>
              <a:t>ft</a:t>
            </a:r>
            <a:r>
              <a:rPr lang="en-US" sz="2400" baseline="30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b : 1.72x10</a:t>
            </a:r>
            <a:r>
              <a:rPr lang="en-US" sz="2400" baseline="30000" dirty="0">
                <a:latin typeface="Times New Roman" pitchFamily="18" charset="0"/>
                <a:cs typeface="Times New Roman" pitchFamily="18" charset="0"/>
              </a:rPr>
              <a:t>9 </a:t>
            </a:r>
            <a:r>
              <a:rPr lang="en-US" sz="2400" dirty="0" smtClean="0">
                <a:latin typeface="Times New Roman" pitchFamily="18" charset="0"/>
                <a:cs typeface="Times New Roman" pitchFamily="18" charset="0"/>
              </a:rPr>
              <a:t>Btu</a:t>
            </a:r>
            <a:r>
              <a:rPr lang="en-US" sz="2400" dirty="0">
                <a:latin typeface="Times New Roman" pitchFamily="18" charset="0"/>
                <a:cs typeface="Times New Roman" pitchFamily="18" charset="0"/>
              </a:rPr>
              <a:t>/ </a:t>
            </a:r>
            <a:r>
              <a:rPr lang="en-US" sz="2400" baseline="30000" dirty="0" err="1">
                <a:latin typeface="Times New Roman" pitchFamily="18" charset="0"/>
                <a:cs typeface="Times New Roman" pitchFamily="18" charset="0"/>
              </a:rPr>
              <a:t>o</a:t>
            </a:r>
            <a:r>
              <a:rPr lang="en-US" sz="2400" dirty="0" err="1">
                <a:latin typeface="Times New Roman" pitchFamily="18" charset="0"/>
                <a:cs typeface="Times New Roman" pitchFamily="18" charset="0"/>
              </a:rPr>
              <a:t>F</a:t>
            </a:r>
            <a:r>
              <a:rPr lang="en-US" sz="2400" dirty="0">
                <a:latin typeface="Times New Roman" pitchFamily="18" charset="0"/>
                <a:cs typeface="Times New Roman" pitchFamily="18" charset="0"/>
              </a:rPr>
              <a:t> ft</a:t>
            </a:r>
            <a:r>
              <a:rPr lang="en-US" sz="2400" baseline="30000" dirty="0">
                <a:latin typeface="Times New Roman" pitchFamily="18" charset="0"/>
                <a:cs typeface="Times New Roman" pitchFamily="18" charset="0"/>
              </a:rPr>
              <a:t>2 </a:t>
            </a:r>
            <a:r>
              <a:rPr lang="en-US" sz="2400" dirty="0" smtClean="0">
                <a:latin typeface="Times New Roman" pitchFamily="18" charset="0"/>
                <a:cs typeface="Times New Roman" pitchFamily="18" charset="0"/>
              </a:rPr>
              <a:t>hr. </a:t>
            </a:r>
            <a:r>
              <a:rPr lang="en-US" sz="2400" dirty="0">
                <a:latin typeface="Times New Roman" pitchFamily="18" charset="0"/>
                <a:cs typeface="Times New Roman" pitchFamily="18" charset="0"/>
              </a:rPr>
              <a:t>at black </a:t>
            </a:r>
            <a:r>
              <a:rPr lang="en-US" sz="2400" dirty="0" smtClean="0">
                <a:latin typeface="Times New Roman" pitchFamily="18" charset="0"/>
                <a:cs typeface="Times New Roman" pitchFamily="18" charset="0"/>
              </a:rPr>
              <a:t>bod conditions</a:t>
            </a:r>
            <a:r>
              <a:rPr lang="en-US" sz="2400" dirty="0">
                <a:latin typeface="Times New Roman" pitchFamily="18" charset="0"/>
                <a:cs typeface="Times New Roman" pitchFamily="18" charset="0"/>
              </a:rPr>
              <a:t>.</a:t>
            </a:r>
          </a:p>
          <a:p>
            <a:pPr algn="l" rtl="0">
              <a:lnSpc>
                <a:spcPct val="150000"/>
              </a:lnSpc>
            </a:pPr>
            <a:r>
              <a:rPr lang="en-US" sz="2400" dirty="0">
                <a:latin typeface="Times New Roman" pitchFamily="18" charset="0"/>
                <a:cs typeface="Times New Roman" pitchFamily="18" charset="0"/>
              </a:rPr>
              <a:t>T: absolute temperature of the </a:t>
            </a:r>
            <a:r>
              <a:rPr lang="en-US" sz="2400" dirty="0" err="1" smtClean="0">
                <a:latin typeface="Times New Roman" pitchFamily="18" charset="0"/>
                <a:cs typeface="Times New Roman" pitchFamily="18" charset="0"/>
              </a:rPr>
              <a:t>surface,</a:t>
            </a:r>
            <a:r>
              <a:rPr lang="en-US" sz="2400" baseline="30000" dirty="0" err="1" smtClean="0">
                <a:latin typeface="Times New Roman" pitchFamily="18" charset="0"/>
                <a:cs typeface="Times New Roman" pitchFamily="18" charset="0"/>
              </a:rPr>
              <a:t>o</a:t>
            </a:r>
            <a:r>
              <a:rPr lang="en-US" sz="2400" dirty="0" err="1" smtClean="0">
                <a:latin typeface="Times New Roman" pitchFamily="18" charset="0"/>
                <a:cs typeface="Times New Roman" pitchFamily="18" charset="0"/>
              </a:rPr>
              <a:t>F</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395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520" y="620688"/>
            <a:ext cx="8640960" cy="1220783"/>
          </a:xfrm>
          <a:prstGeom prst="rect">
            <a:avLst/>
          </a:prstGeom>
          <a:solidFill>
            <a:schemeClr val="bg1">
              <a:lumMod val="95000"/>
            </a:schemeClr>
          </a:solidFill>
          <a:effectLst>
            <a:outerShdw blurRad="50800" dist="38100" dir="2700000" sx="101000" sy="101000" algn="tl" rotWithShape="0">
              <a:prstClr val="black">
                <a:alpha val="40000"/>
              </a:prstClr>
            </a:outerShdw>
          </a:effectLst>
        </p:spPr>
        <p:txBody>
          <a:bodyPr wrap="square" rtlCol="1">
            <a:spAutoFit/>
          </a:bodyPr>
          <a:lstStyle/>
          <a:p>
            <a:pPr algn="just" rtl="0">
              <a:lnSpc>
                <a:spcPct val="150000"/>
              </a:lnSpc>
            </a:pPr>
            <a:r>
              <a:rPr lang="en-US" sz="2600" dirty="0">
                <a:latin typeface="Times New Roman" pitchFamily="18" charset="0"/>
                <a:cs typeface="Times New Roman" pitchFamily="18" charset="0"/>
              </a:rPr>
              <a:t>For a satisfactory design, the following schedule of heat distribution may be </a:t>
            </a:r>
            <a:r>
              <a:rPr lang="en-US" sz="2600" dirty="0" smtClean="0">
                <a:latin typeface="Times New Roman" pitchFamily="18" charset="0"/>
                <a:cs typeface="Times New Roman" pitchFamily="18" charset="0"/>
              </a:rPr>
              <a:t>employed:</a:t>
            </a:r>
            <a:endParaRPr lang="en-US" sz="26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27642453"/>
              </p:ext>
            </p:extLst>
          </p:nvPr>
        </p:nvGraphicFramePr>
        <p:xfrm>
          <a:off x="1619672" y="2060849"/>
          <a:ext cx="6225274" cy="2736303"/>
        </p:xfrm>
        <a:graphic>
          <a:graphicData uri="http://schemas.openxmlformats.org/drawingml/2006/table">
            <a:tbl>
              <a:tblPr firstRow="1" firstCol="1" lastRow="1" lastCol="1" bandRow="1" bandCol="1">
                <a:tableStyleId>{FABFCF23-3B69-468F-B69F-88F6DE6A72F2}</a:tableStyleId>
              </a:tblPr>
              <a:tblGrid>
                <a:gridCol w="4663483"/>
                <a:gridCol w="1561791"/>
              </a:tblGrid>
              <a:tr h="617875">
                <a:tc>
                  <a:txBody>
                    <a:bodyPr/>
                    <a:lstStyle/>
                    <a:p>
                      <a:pPr algn="ctr" rtl="0">
                        <a:spcAft>
                          <a:spcPts val="0"/>
                        </a:spcAft>
                      </a:pPr>
                      <a:r>
                        <a:rPr lang="en-US" sz="2800" dirty="0">
                          <a:effectLst/>
                          <a:latin typeface="Times New Roman" pitchFamily="18" charset="0"/>
                          <a:cs typeface="Times New Roman" pitchFamily="18" charset="0"/>
                        </a:rPr>
                        <a:t>Type of heat</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800" dirty="0">
                          <a:effectLst/>
                          <a:latin typeface="Times New Roman" pitchFamily="18" charset="0"/>
                          <a:cs typeface="Times New Roman" pitchFamily="18" charset="0"/>
                        </a:rPr>
                        <a:t>Percent</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dirty="0">
                          <a:effectLst/>
                          <a:latin typeface="Times New Roman" pitchFamily="18" charset="0"/>
                          <a:cs typeface="Times New Roman" pitchFamily="18" charset="0"/>
                        </a:rPr>
                        <a:t>Convection heat transfer</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dirty="0">
                          <a:effectLst/>
                          <a:latin typeface="Times New Roman" pitchFamily="18" charset="0"/>
                          <a:cs typeface="Times New Roman" pitchFamily="18" charset="0"/>
                        </a:rPr>
                        <a:t>30-50%</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dirty="0">
                          <a:effectLst/>
                          <a:latin typeface="Times New Roman" pitchFamily="18" charset="0"/>
                          <a:cs typeface="Times New Roman" pitchFamily="18" charset="0"/>
                        </a:rPr>
                        <a:t>Radiant heat transfer</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a:effectLst/>
                          <a:latin typeface="Times New Roman" pitchFamily="18" charset="0"/>
                          <a:cs typeface="Times New Roman" pitchFamily="18" charset="0"/>
                        </a:rPr>
                        <a:t>45-60%</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a:effectLst/>
                          <a:latin typeface="Times New Roman" pitchFamily="18" charset="0"/>
                          <a:cs typeface="Times New Roman" pitchFamily="18" charset="0"/>
                        </a:rPr>
                        <a:t>Losses (Furnace)</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a:effectLst/>
                          <a:latin typeface="Times New Roman" pitchFamily="18" charset="0"/>
                          <a:cs typeface="Times New Roman" pitchFamily="18" charset="0"/>
                        </a:rPr>
                        <a:t>5%</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a:effectLst/>
                          <a:latin typeface="Times New Roman" pitchFamily="18" charset="0"/>
                          <a:cs typeface="Times New Roman" pitchFamily="18" charset="0"/>
                        </a:rPr>
                        <a:t>Stack losses</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dirty="0">
                          <a:effectLst/>
                          <a:latin typeface="Times New Roman" pitchFamily="18" charset="0"/>
                          <a:cs typeface="Times New Roman" pitchFamily="18" charset="0"/>
                        </a:rPr>
                        <a:t>12%</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1"/>
          <p:cNvSpPr>
            <a:spLocks noChangeArrowheads="1"/>
          </p:cNvSpPr>
          <p:nvPr/>
        </p:nvSpPr>
        <p:spPr bwMode="auto">
          <a:xfrm>
            <a:off x="251520" y="4869160"/>
            <a:ext cx="8640960" cy="1892826"/>
          </a:xfrm>
          <a:prstGeom prst="rect">
            <a:avLst/>
          </a:prstGeom>
          <a:solidFill>
            <a:schemeClr val="bg1">
              <a:lumMod val="95000"/>
            </a:schemeClr>
          </a:solidFill>
          <a:ln>
            <a:noFill/>
          </a:ln>
          <a:effectLst>
            <a:outerShdw blurRad="50800" dist="38100" dir="2700000" sx="101000" sy="101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Design of a furnace radiation section is based on              </a:t>
            </a:r>
            <a:r>
              <a:rPr kumimoji="0" lang="en-US" sz="2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Hottle</a:t>
            </a:r>
            <a:r>
              <a:rPr kumimoji="0" lang="en-US"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Wilson method</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radiant heat absorption is given as:-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3771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6" name="Object 5"/>
          <p:cNvGraphicFramePr>
            <a:graphicFrameLocks noChangeAspect="1"/>
          </p:cNvGraphicFramePr>
          <p:nvPr>
            <p:extLst>
              <p:ext uri="{D42A27DB-BD31-4B8C-83A1-F6EECF244321}">
                <p14:modId xmlns:p14="http://schemas.microsoft.com/office/powerpoint/2010/main" val="3593011161"/>
              </p:ext>
            </p:extLst>
          </p:nvPr>
        </p:nvGraphicFramePr>
        <p:xfrm>
          <a:off x="2627784" y="-27384"/>
          <a:ext cx="4464496" cy="1679800"/>
        </p:xfrm>
        <a:graphic>
          <a:graphicData uri="http://schemas.openxmlformats.org/presentationml/2006/ole">
            <mc:AlternateContent xmlns:mc="http://schemas.openxmlformats.org/markup-compatibility/2006">
              <mc:Choice xmlns:v="urn:schemas-microsoft-com:vml" Requires="v">
                <p:oleObj spid="_x0000_s3084" name="Equation" r:id="rId3" imgW="1574800" imgH="660400" progId="Equation.3">
                  <p:embed/>
                </p:oleObj>
              </mc:Choice>
              <mc:Fallback>
                <p:oleObj name="Equation" r:id="rId3" imgW="1574800" imgH="6604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7384"/>
                        <a:ext cx="4464496" cy="1679800"/>
                      </a:xfrm>
                      <a:prstGeom prst="rect">
                        <a:avLst/>
                      </a:prstGeom>
                      <a:solidFill>
                        <a:srgbClr val="A7EA52"/>
                      </a:solidFill>
                    </p:spPr>
                  </p:pic>
                </p:oleObj>
              </mc:Fallback>
            </mc:AlternateContent>
          </a:graphicData>
        </a:graphic>
      </p:graphicFrame>
      <p:sp>
        <p:nvSpPr>
          <p:cNvPr id="7" name="TextBox 6"/>
          <p:cNvSpPr txBox="1"/>
          <p:nvPr/>
        </p:nvSpPr>
        <p:spPr>
          <a:xfrm>
            <a:off x="395536" y="1412777"/>
            <a:ext cx="8496944" cy="5565947"/>
          </a:xfrm>
          <a:prstGeom prst="rect">
            <a:avLst/>
          </a:prstGeom>
          <a:noFill/>
        </p:spPr>
        <p:txBody>
          <a:bodyPr wrap="square" rtlCol="1">
            <a:spAutoFit/>
          </a:bodyPr>
          <a:lstStyle/>
          <a:p>
            <a:pPr algn="l" rtl="0">
              <a:lnSpc>
                <a:spcPct val="150000"/>
              </a:lnSpc>
            </a:pPr>
            <a:r>
              <a:rPr lang="en-US" sz="2400" dirty="0">
                <a:latin typeface="Times New Roman" pitchFamily="18" charset="0"/>
                <a:cs typeface="Times New Roman" pitchFamily="18" charset="0"/>
              </a:rPr>
              <a:t>R= % heat absorbed in radiant </a:t>
            </a:r>
            <a:r>
              <a:rPr lang="en-US" sz="2400" dirty="0" smtClean="0">
                <a:latin typeface="Times New Roman" pitchFamily="18" charset="0"/>
                <a:cs typeface="Times New Roman" pitchFamily="18" charset="0"/>
              </a:rPr>
              <a:t>section.</a:t>
            </a:r>
          </a:p>
          <a:p>
            <a:pPr algn="l" rtl="0">
              <a:lnSpc>
                <a:spcPct val="150000"/>
              </a:lnSpc>
            </a:pPr>
            <a:r>
              <a:rPr lang="en-US" sz="2400" dirty="0" smtClean="0">
                <a:latin typeface="Times New Roman" pitchFamily="18" charset="0"/>
                <a:cs typeface="Times New Roman" pitchFamily="18" charset="0"/>
              </a:rPr>
              <a:t>Q = Total heat developed by flame </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G= Air /fuel ratio (wt. basis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α = Factor to convert actual exposed surface to cold </a:t>
            </a:r>
            <a:r>
              <a:rPr lang="en-US" sz="2400" dirty="0" smtClean="0">
                <a:latin typeface="Times New Roman" pitchFamily="18" charset="0"/>
                <a:cs typeface="Times New Roman" pitchFamily="18" charset="0"/>
              </a:rPr>
              <a:t>surface:</a:t>
            </a:r>
            <a:endParaRPr lang="en-US" sz="2400" dirty="0">
              <a:latin typeface="Times New Roman" pitchFamily="18" charset="0"/>
              <a:cs typeface="Times New Roman" pitchFamily="18" charset="0"/>
            </a:endParaRPr>
          </a:p>
          <a:p>
            <a:pPr algn="l" rtl="0">
              <a:lnSpc>
                <a:spcPct val="150000"/>
              </a:lnSpc>
            </a:pPr>
            <a:r>
              <a:rPr lang="en-US" sz="2400" dirty="0" smtClean="0">
                <a:latin typeface="Times New Roman" pitchFamily="18" charset="0"/>
                <a:cs typeface="Times New Roman" pitchFamily="18" charset="0"/>
              </a:rPr>
              <a:t>                  0.986 </a:t>
            </a:r>
            <a:r>
              <a:rPr lang="en-US" sz="2400" dirty="0">
                <a:latin typeface="Times New Roman" pitchFamily="18" charset="0"/>
                <a:cs typeface="Times New Roman" pitchFamily="18" charset="0"/>
              </a:rPr>
              <a:t>for </a:t>
            </a:r>
            <a:r>
              <a:rPr lang="en-US" sz="2400" b="1" i="1" dirty="0">
                <a:solidFill>
                  <a:srgbClr val="FF0000"/>
                </a:solidFill>
                <a:latin typeface="Times New Roman" pitchFamily="18" charset="0"/>
                <a:cs typeface="Times New Roman" pitchFamily="18" charset="0"/>
              </a:rPr>
              <a:t>two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rows </a:t>
            </a:r>
            <a:r>
              <a:rPr lang="en-US" sz="2400" dirty="0">
                <a:latin typeface="Times New Roman" pitchFamily="18" charset="0"/>
                <a:cs typeface="Times New Roman" pitchFamily="18" charset="0"/>
              </a:rPr>
              <a:t>at spacing 2 OD.</a:t>
            </a:r>
          </a:p>
          <a:p>
            <a:pPr algn="l" rtl="0">
              <a:lnSpc>
                <a:spcPct val="150000"/>
              </a:lnSpc>
            </a:pPr>
            <a:r>
              <a:rPr lang="en-US" sz="2400" dirty="0" smtClean="0">
                <a:latin typeface="Times New Roman" pitchFamily="18" charset="0"/>
                <a:cs typeface="Times New Roman" pitchFamily="18" charset="0"/>
              </a:rPr>
              <a:t>                  0.88  </a:t>
            </a:r>
            <a:r>
              <a:rPr lang="en-US" sz="2400" dirty="0">
                <a:latin typeface="Times New Roman" pitchFamily="18" charset="0"/>
                <a:cs typeface="Times New Roman" pitchFamily="18" charset="0"/>
              </a:rPr>
              <a:t>for </a:t>
            </a:r>
            <a:r>
              <a:rPr lang="en-US" sz="2400" b="1" i="1" dirty="0" smtClean="0">
                <a:solidFill>
                  <a:srgbClr val="FF0000"/>
                </a:solidFill>
                <a:latin typeface="Times New Roman" pitchFamily="18" charset="0"/>
                <a:cs typeface="Times New Roman" pitchFamily="18" charset="0"/>
              </a:rPr>
              <a:t>one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rows at spacing 2 </a:t>
            </a:r>
            <a:r>
              <a:rPr lang="en-US" sz="2400" dirty="0" smtClean="0">
                <a:latin typeface="Times New Roman" pitchFamily="18" charset="0"/>
                <a:cs typeface="Times New Roman" pitchFamily="18" charset="0"/>
              </a:rPr>
              <a:t>OD.</a:t>
            </a:r>
          </a:p>
          <a:p>
            <a:pPr algn="l" rtl="0">
              <a:lnSpc>
                <a:spcPct val="150000"/>
              </a:lnSpc>
            </a:pPr>
            <a:r>
              <a:rPr lang="en-US" sz="2400" dirty="0" smtClean="0">
                <a:latin typeface="Times New Roman" pitchFamily="18" charset="0"/>
                <a:cs typeface="Times New Roman" pitchFamily="18" charset="0"/>
              </a:rPr>
              <a:t>If </a:t>
            </a:r>
          </a:p>
          <a:p>
            <a:pPr algn="l" rtl="0">
              <a:lnSpc>
                <a:spcPct val="15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Q </a:t>
            </a:r>
            <a:r>
              <a:rPr lang="en-US" sz="2400" dirty="0">
                <a:latin typeface="Times New Roman" pitchFamily="18" charset="0"/>
                <a:cs typeface="Times New Roman" pitchFamily="18" charset="0"/>
              </a:rPr>
              <a:t>in </a:t>
            </a:r>
            <a:r>
              <a:rPr lang="en-US" sz="2400" dirty="0" err="1">
                <a:latin typeface="Times New Roman" pitchFamily="18" charset="0"/>
                <a:cs typeface="Times New Roman" pitchFamily="18" charset="0"/>
              </a:rPr>
              <a:t>Kj</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hr</a:t>
            </a:r>
            <a:r>
              <a:rPr lang="en-US" sz="2400" dirty="0">
                <a:latin typeface="Times New Roman" pitchFamily="18" charset="0"/>
                <a:cs typeface="Times New Roman" pitchFamily="18" charset="0"/>
              </a:rPr>
              <a:t>      S=14200           Area in m</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algn="l" rtl="0">
              <a:lnSpc>
                <a:spcPct val="150000"/>
              </a:lnSpc>
            </a:pPr>
            <a:r>
              <a:rPr lang="en-US" sz="2400" baseline="30000" dirty="0">
                <a:latin typeface="Times New Roman" pitchFamily="18" charset="0"/>
                <a:cs typeface="Times New Roman" pitchFamily="18" charset="0"/>
              </a:rPr>
              <a:t>     </a:t>
            </a:r>
            <a:r>
              <a:rPr lang="en-US" sz="2400" dirty="0">
                <a:latin typeface="Times New Roman" pitchFamily="18" charset="0"/>
                <a:cs typeface="Times New Roman" pitchFamily="18" charset="0"/>
              </a:rPr>
              <a:t>Q  in Btu/</a:t>
            </a:r>
            <a:r>
              <a:rPr lang="en-US" sz="2400" dirty="0" err="1">
                <a:latin typeface="Times New Roman" pitchFamily="18" charset="0"/>
                <a:cs typeface="Times New Roman" pitchFamily="18" charset="0"/>
              </a:rPr>
              <a:t>hr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S=4200             Area in ft</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    Q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Kcal/</a:t>
            </a:r>
            <a:r>
              <a:rPr lang="en-US" sz="2400" dirty="0" err="1">
                <a:latin typeface="Times New Roman" pitchFamily="18" charset="0"/>
                <a:cs typeface="Times New Roman" pitchFamily="18" charset="0"/>
              </a:rPr>
              <a:t>hr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S=6930             </a:t>
            </a:r>
            <a:r>
              <a:rPr lang="en-US" sz="2400" dirty="0">
                <a:latin typeface="Times New Roman" pitchFamily="18" charset="0"/>
                <a:cs typeface="Times New Roman" pitchFamily="18" charset="0"/>
              </a:rPr>
              <a:t>Area in m</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702280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805446" y="-230832"/>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91138924"/>
              </p:ext>
            </p:extLst>
          </p:nvPr>
        </p:nvGraphicFramePr>
        <p:xfrm>
          <a:off x="683568" y="648081"/>
          <a:ext cx="2304255" cy="1040117"/>
        </p:xfrm>
        <a:graphic>
          <a:graphicData uri="http://schemas.openxmlformats.org/presentationml/2006/ole">
            <mc:AlternateContent xmlns:mc="http://schemas.openxmlformats.org/markup-compatibility/2006">
              <mc:Choice xmlns:v="urn:schemas-microsoft-com:vml" Requires="v">
                <p:oleObj spid="_x0000_s4122" name="Equation" r:id="rId3" imgW="799753" imgH="393529" progId="Equation.3">
                  <p:embed/>
                </p:oleObj>
              </mc:Choice>
              <mc:Fallback>
                <p:oleObj name="Equation" r:id="rId3" imgW="799753" imgH="393529"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48081"/>
                        <a:ext cx="2304255" cy="1040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8805446" y="120006"/>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p:txBody>
      </p:sp>
      <p:sp>
        <p:nvSpPr>
          <p:cNvPr id="9" name="Text Box 4"/>
          <p:cNvSpPr txBox="1">
            <a:spLocks noChangeArrowheads="1"/>
          </p:cNvSpPr>
          <p:nvPr/>
        </p:nvSpPr>
        <p:spPr bwMode="auto">
          <a:xfrm>
            <a:off x="3357554" y="642918"/>
            <a:ext cx="5436096" cy="104411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bodyPr>
          <a:lstStyle/>
          <a:p>
            <a:pPr lvl="0" algn="l" rtl="0" fontAlgn="base">
              <a:spcBef>
                <a:spcPct val="0"/>
              </a:spcBef>
              <a:spcAft>
                <a:spcPts val="1000"/>
              </a:spcAft>
            </a:pPr>
            <a:r>
              <a:rPr kumimoji="0" lang="en-US" sz="2400" b="0" i="1"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a:t>
            </a:r>
            <a:r>
              <a:rPr kumimoji="0" lang="en-US" sz="2400" b="0" i="1" u="none" strike="noStrike" cap="none" normalizeH="0" baseline="-25000" dirty="0" err="1" smtClean="0">
                <a:ln>
                  <a:noFill/>
                </a:ln>
                <a:solidFill>
                  <a:schemeClr val="tx1"/>
                </a:solidFill>
                <a:effectLst/>
                <a:latin typeface="Times New Roman" pitchFamily="18" charset="0"/>
                <a:ea typeface="Arial" pitchFamily="34" charset="0"/>
                <a:cs typeface="Times New Roman" pitchFamily="18" charset="0"/>
              </a:rPr>
              <a:t>cp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area of furnace wall that  has tube mounted on </a:t>
            </a:r>
            <a:r>
              <a:rPr lang="en-US" sz="1600" dirty="0" smtClean="0">
                <a:latin typeface="Times New Roman" pitchFamily="18" charset="0"/>
                <a:ea typeface="Arial" pitchFamily="34" charset="0"/>
                <a:cs typeface="Times New Roman" pitchFamily="18" charset="0"/>
              </a:rPr>
              <a:t>it (ft</a:t>
            </a:r>
            <a:r>
              <a:rPr lang="en-US" sz="1600" baseline="30000" dirty="0" smtClean="0">
                <a:latin typeface="Times New Roman" pitchFamily="18" charset="0"/>
                <a:ea typeface="Arial" pitchFamily="34"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p>
          <a:p>
            <a:pPr lvl="0" algn="l" rtl="0" fontAlgn="base">
              <a:spcBef>
                <a:spcPct val="0"/>
              </a:spcBef>
              <a:spcAft>
                <a:spcPts val="1000"/>
              </a:spcAf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α </a:t>
            </a:r>
            <a:r>
              <a:rPr kumimoji="0" lang="en-US" sz="2400" b="0" i="1"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a:t>
            </a:r>
            <a:r>
              <a:rPr kumimoji="0" lang="en-US" sz="2400" b="0" i="1" u="none" strike="noStrike" cap="none" normalizeH="0" baseline="-25000" dirty="0" err="1" smtClean="0">
                <a:ln>
                  <a:noFill/>
                </a:ln>
                <a:solidFill>
                  <a:schemeClr val="tx1"/>
                </a:solidFill>
                <a:effectLst/>
                <a:latin typeface="Times New Roman" pitchFamily="18" charset="0"/>
                <a:ea typeface="Arial" pitchFamily="34" charset="0"/>
                <a:cs typeface="Times New Roman" pitchFamily="18" charset="0"/>
              </a:rPr>
              <a:t>cp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equivalent cold plane surface (ft</a:t>
            </a:r>
            <a:r>
              <a:rPr lang="en-US" sz="1600" baseline="30000" dirty="0" smtClean="0">
                <a:latin typeface="Times New Roman" pitchFamily="18" charset="0"/>
                <a:ea typeface="Arial" pitchFamily="34"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ar-S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11" name="Straight Connector 10"/>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536" y="2204864"/>
            <a:ext cx="4572000" cy="1292662"/>
          </a:xfrm>
          <a:prstGeom prst="rect">
            <a:avLst/>
          </a:prstGeom>
        </p:spPr>
        <p:txBody>
          <a:bodyPr>
            <a:spAutoFit/>
          </a:bodyPr>
          <a:lstStyle/>
          <a:p>
            <a:pPr algn="l" rtl="0"/>
            <a:r>
              <a:rPr lang="en-US" sz="2600" dirty="0">
                <a:latin typeface="Times New Roman" pitchFamily="18" charset="0"/>
                <a:cs typeface="Times New Roman" pitchFamily="18" charset="0"/>
              </a:rPr>
              <a:t>L= </a:t>
            </a:r>
            <a:r>
              <a:rPr lang="en-US" sz="2600" dirty="0" smtClean="0">
                <a:latin typeface="Times New Roman" pitchFamily="18" charset="0"/>
                <a:cs typeface="Times New Roman" pitchFamily="18" charset="0"/>
              </a:rPr>
              <a:t>length.</a:t>
            </a:r>
            <a:endParaRPr lang="en-US" sz="2600" dirty="0">
              <a:latin typeface="Times New Roman" pitchFamily="18" charset="0"/>
              <a:cs typeface="Times New Roman" pitchFamily="18" charset="0"/>
            </a:endParaRPr>
          </a:p>
          <a:p>
            <a:pPr algn="l" rtl="0"/>
            <a:r>
              <a:rPr lang="en-US" sz="2600" dirty="0">
                <a:latin typeface="Times New Roman" pitchFamily="18" charset="0"/>
                <a:cs typeface="Times New Roman" pitchFamily="18" charset="0"/>
              </a:rPr>
              <a:t>C= Center to center </a:t>
            </a:r>
            <a:r>
              <a:rPr lang="en-US" sz="2600" dirty="0" smtClean="0">
                <a:latin typeface="Times New Roman" pitchFamily="18" charset="0"/>
                <a:cs typeface="Times New Roman" pitchFamily="18" charset="0"/>
              </a:rPr>
              <a:t>spacing.</a:t>
            </a:r>
            <a:endParaRPr lang="en-US" sz="2600" dirty="0">
              <a:latin typeface="Times New Roman" pitchFamily="18" charset="0"/>
              <a:cs typeface="Times New Roman" pitchFamily="18" charset="0"/>
            </a:endParaRPr>
          </a:p>
          <a:p>
            <a:pPr algn="l" rtl="0"/>
            <a:r>
              <a:rPr lang="en-US" sz="2600" dirty="0">
                <a:latin typeface="Times New Roman" pitchFamily="18" charset="0"/>
                <a:cs typeface="Times New Roman" pitchFamily="18" charset="0"/>
              </a:rPr>
              <a:t>N= Number of tube per row.</a:t>
            </a:r>
          </a:p>
        </p:txBody>
      </p:sp>
      <p:sp>
        <p:nvSpPr>
          <p:cNvPr id="1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5" name="Object 14"/>
          <p:cNvGraphicFramePr>
            <a:graphicFrameLocks noChangeAspect="1"/>
          </p:cNvGraphicFramePr>
          <p:nvPr>
            <p:extLst>
              <p:ext uri="{D42A27DB-BD31-4B8C-83A1-F6EECF244321}">
                <p14:modId xmlns:p14="http://schemas.microsoft.com/office/powerpoint/2010/main" val="840988133"/>
              </p:ext>
            </p:extLst>
          </p:nvPr>
        </p:nvGraphicFramePr>
        <p:xfrm>
          <a:off x="642910" y="3571876"/>
          <a:ext cx="3168352" cy="1097502"/>
        </p:xfrm>
        <a:graphic>
          <a:graphicData uri="http://schemas.openxmlformats.org/presentationml/2006/ole">
            <mc:AlternateContent xmlns:mc="http://schemas.openxmlformats.org/markup-compatibility/2006">
              <mc:Choice xmlns:v="urn:schemas-microsoft-com:vml" Requires="v">
                <p:oleObj spid="_x0000_s4123" name="Equation" r:id="rId5" imgW="837836" imgH="393529" progId="Equation.3">
                  <p:embed/>
                </p:oleObj>
              </mc:Choice>
              <mc:Fallback>
                <p:oleObj name="Equation" r:id="rId5" imgW="837836" imgH="393529"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3571876"/>
                        <a:ext cx="3168352" cy="1097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8"/>
          <p:cNvSpPr>
            <a:spLocks noChangeArrowheads="1"/>
          </p:cNvSpPr>
          <p:nvPr/>
        </p:nvSpPr>
        <p:spPr bwMode="auto">
          <a:xfrm>
            <a:off x="500034" y="5072074"/>
            <a:ext cx="33123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Projected area</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Tube diameter ( in )</a:t>
            </a:r>
          </a:p>
        </p:txBody>
      </p:sp>
    </p:spTree>
    <p:extLst>
      <p:ext uri="{BB962C8B-B14F-4D97-AF65-F5344CB8AC3E}">
        <p14:creationId xmlns:p14="http://schemas.microsoft.com/office/powerpoint/2010/main" val="2519634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3542623"/>
              </p:ext>
            </p:extLst>
          </p:nvPr>
        </p:nvGraphicFramePr>
        <p:xfrm>
          <a:off x="323528" y="1311497"/>
          <a:ext cx="2339752" cy="965375"/>
        </p:xfrm>
        <a:graphic>
          <a:graphicData uri="http://schemas.openxmlformats.org/presentationml/2006/ole">
            <mc:AlternateContent xmlns:mc="http://schemas.openxmlformats.org/markup-compatibility/2006">
              <mc:Choice xmlns:v="urn:schemas-microsoft-com:vml" Requires="v">
                <p:oleObj spid="_x0000_s5163" name="Equation" r:id="rId3" imgW="799753" imgH="393529" progId="Equation.3">
                  <p:embed/>
                </p:oleObj>
              </mc:Choice>
              <mc:Fallback>
                <p:oleObj name="Equation" r:id="rId3" imgW="799753" imgH="393529"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11497"/>
                        <a:ext cx="2339752" cy="96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18047873"/>
              </p:ext>
            </p:extLst>
          </p:nvPr>
        </p:nvGraphicFramePr>
        <p:xfrm>
          <a:off x="323528" y="2241699"/>
          <a:ext cx="2268252" cy="971277"/>
        </p:xfrm>
        <a:graphic>
          <a:graphicData uri="http://schemas.openxmlformats.org/presentationml/2006/ole">
            <mc:AlternateContent xmlns:mc="http://schemas.openxmlformats.org/markup-compatibility/2006">
              <mc:Choice xmlns:v="urn:schemas-microsoft-com:vml" Requires="v">
                <p:oleObj spid="_x0000_s5164" name="Equation" r:id="rId5" imgW="774364" imgH="418918" progId="Equation.3">
                  <p:embed/>
                </p:oleObj>
              </mc:Choice>
              <mc:Fallback>
                <p:oleObj name="Equation" r:id="rId5" imgW="774364" imgH="418918"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241699"/>
                        <a:ext cx="2268252" cy="971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5348361"/>
              </p:ext>
            </p:extLst>
          </p:nvPr>
        </p:nvGraphicFramePr>
        <p:xfrm>
          <a:off x="251520" y="4869160"/>
          <a:ext cx="3384376" cy="1008112"/>
        </p:xfrm>
        <a:graphic>
          <a:graphicData uri="http://schemas.openxmlformats.org/presentationml/2006/ole">
            <mc:AlternateContent xmlns:mc="http://schemas.openxmlformats.org/markup-compatibility/2006">
              <mc:Choice xmlns:v="urn:schemas-microsoft-com:vml" Requires="v">
                <p:oleObj spid="_x0000_s5165" name="Equation" r:id="rId7" imgW="1473120" imgH="406080" progId="Equation.3">
                  <p:embed/>
                </p:oleObj>
              </mc:Choice>
              <mc:Fallback>
                <p:oleObj name="Equation" r:id="rId7" imgW="1473120" imgH="40608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869160"/>
                        <a:ext cx="3384376"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467544" y="770763"/>
            <a:ext cx="24117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no. of rows</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9"/>
          <p:cNvSpPr>
            <a:spLocks noChangeArrowheads="1"/>
          </p:cNvSpPr>
          <p:nvPr/>
        </p:nvSpPr>
        <p:spPr bwMode="auto">
          <a:xfrm>
            <a:off x="0" y="80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rot="10800000" flipV="1">
            <a:off x="179512" y="3382963"/>
            <a:ext cx="8856984" cy="892552"/>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RQ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Aq</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 rate of heat absorption per square foot of projected tube area</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Rectangle 12"/>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0" y="303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0" y="3382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21" name="Straight Connector 20"/>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87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58996651"/>
              </p:ext>
            </p:extLst>
          </p:nvPr>
        </p:nvGraphicFramePr>
        <p:xfrm>
          <a:off x="462046" y="475511"/>
          <a:ext cx="4248472" cy="1800200"/>
        </p:xfrm>
        <a:graphic>
          <a:graphicData uri="http://schemas.openxmlformats.org/presentationml/2006/ole">
            <mc:AlternateContent xmlns:mc="http://schemas.openxmlformats.org/markup-compatibility/2006">
              <mc:Choice xmlns:v="urn:schemas-microsoft-com:vml" Requires="v">
                <p:oleObj spid="_x0000_s6176" name="Equation" r:id="rId3" imgW="1536700" imgH="812800" progId="Equation.3">
                  <p:embed/>
                </p:oleObj>
              </mc:Choice>
              <mc:Fallback>
                <p:oleObj name="Equation" r:id="rId3" imgW="1536700" imgH="812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46" y="475511"/>
                        <a:ext cx="4248472"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07557579"/>
              </p:ext>
            </p:extLst>
          </p:nvPr>
        </p:nvGraphicFramePr>
        <p:xfrm>
          <a:off x="467544" y="2420888"/>
          <a:ext cx="3744416" cy="1008112"/>
        </p:xfrm>
        <a:graphic>
          <a:graphicData uri="http://schemas.openxmlformats.org/presentationml/2006/ole">
            <mc:AlternateContent xmlns:mc="http://schemas.openxmlformats.org/markup-compatibility/2006">
              <mc:Choice xmlns:v="urn:schemas-microsoft-com:vml" Requires="v">
                <p:oleObj spid="_x0000_s6177" name="Equation" r:id="rId5" imgW="1511300" imgH="419100" progId="Equation.3">
                  <p:embed/>
                </p:oleObj>
              </mc:Choice>
              <mc:Fallback>
                <p:oleObj name="Equation" r:id="rId5" imgW="1511300" imgH="4191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420888"/>
                        <a:ext cx="3744416"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3"/>
          <p:cNvSpPr>
            <a:spLocks noChangeArrowheads="1"/>
          </p:cNvSpPr>
          <p:nvPr/>
        </p:nvSpPr>
        <p:spPr bwMode="auto">
          <a:xfrm>
            <a:off x="179512" y="3645024"/>
            <a:ext cx="6264696" cy="492443"/>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 most commercial case D/C= 0.5 , n=2</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97648504"/>
              </p:ext>
            </p:extLst>
          </p:nvPr>
        </p:nvGraphicFramePr>
        <p:xfrm>
          <a:off x="467544" y="4293096"/>
          <a:ext cx="4452937" cy="1057275"/>
        </p:xfrm>
        <a:graphic>
          <a:graphicData uri="http://schemas.openxmlformats.org/presentationml/2006/ole">
            <mc:AlternateContent xmlns:mc="http://schemas.openxmlformats.org/markup-compatibility/2006">
              <mc:Choice xmlns:v="urn:schemas-microsoft-com:vml" Requires="v">
                <p:oleObj spid="_x0000_s6178" name="Equation" r:id="rId7" imgW="1562100" imgH="419100" progId="Equation.3">
                  <p:embed/>
                </p:oleObj>
              </mc:Choice>
              <mc:Fallback>
                <p:oleObj name="Equation" r:id="rId7" imgW="1562100" imgH="419100"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293096"/>
                        <a:ext cx="4452937"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44157375"/>
              </p:ext>
            </p:extLst>
          </p:nvPr>
        </p:nvGraphicFramePr>
        <p:xfrm>
          <a:off x="683568" y="5661248"/>
          <a:ext cx="3672408" cy="1039491"/>
        </p:xfrm>
        <a:graphic>
          <a:graphicData uri="http://schemas.openxmlformats.org/presentationml/2006/ole">
            <mc:AlternateContent xmlns:mc="http://schemas.openxmlformats.org/markup-compatibility/2006">
              <mc:Choice xmlns:v="urn:schemas-microsoft-com:vml" Requires="v">
                <p:oleObj spid="_x0000_s6179" name="Equation" r:id="rId9" imgW="1205977" imgH="393529" progId="Equation.3">
                  <p:embed/>
                </p:oleObj>
              </mc:Choice>
              <mc:Fallback>
                <p:oleObj name="Equation" r:id="rId9" imgW="1205977" imgH="393529" progId="Equation.3">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5661248"/>
                        <a:ext cx="3672408" cy="1039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10" name="Straight Connector 9"/>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49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51520" y="405245"/>
            <a:ext cx="864096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2800" b="1" i="0" u="sng"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Example:-</a:t>
            </a:r>
            <a:endParaRPr kumimoji="0" lang="en-US" sz="28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petroleum stock at a rate of 1200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bbl</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/hr. of sp. gr. 0.8524 is passed through a train of heat exchangers and is allowed to enter directly the radiant section of box type heater at 220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 The heater is designed to burn 3500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kgs</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hour of refinery off gases as fuel. </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net heating value of fuel is 47.46x10</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Kj</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kg. </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radiant section contains 150 sq. meters of projected area of one row of tubes (10.5 cm, 12 m long and spaced at 2 OD).</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lang="en-US" sz="2600" b="1" dirty="0" smtClean="0">
                <a:solidFill>
                  <a:srgbClr val="FF0000"/>
                </a:solidFill>
                <a:latin typeface="Times New Roman" pitchFamily="18" charset="0"/>
                <a:ea typeface="Times New Roman" pitchFamily="18" charset="0"/>
                <a:cs typeface="Times New Roman" pitchFamily="18" charset="0"/>
              </a:rPr>
              <a:t>&gt;&gt;</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Find the outlet temperature of the petroleum stock?</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Where,</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α=0.88</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Air fuel ratio= 25</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Average Specific heat of stock=2.268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Kj</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/Kg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35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9394" y="548680"/>
            <a:ext cx="8280920" cy="4893647"/>
          </a:xfrm>
          <a:prstGeom prst="rect">
            <a:avLst/>
          </a:prstGeom>
        </p:spPr>
        <p:txBody>
          <a:bodyPr wrap="square">
            <a:spAutoFit/>
          </a:bodyPr>
          <a:lstStyle/>
          <a:p>
            <a:pPr algn="l" rtl="0">
              <a:lnSpc>
                <a:spcPct val="150000"/>
              </a:lnSpc>
            </a:pPr>
            <a:r>
              <a:rPr lang="en-US" sz="2600" dirty="0">
                <a:latin typeface="Times New Roman" pitchFamily="18" charset="0"/>
                <a:cs typeface="Times New Roman" pitchFamily="18" charset="0"/>
              </a:rPr>
              <a:t> </a:t>
            </a:r>
            <a:r>
              <a:rPr lang="en-US" sz="2600" b="1" u="sng" dirty="0">
                <a:solidFill>
                  <a:schemeClr val="accent3">
                    <a:lumMod val="50000"/>
                  </a:schemeClr>
                </a:solidFill>
                <a:latin typeface="Times New Roman" pitchFamily="18" charset="0"/>
                <a:cs typeface="Times New Roman" pitchFamily="18" charset="0"/>
              </a:rPr>
              <a:t>Solution</a:t>
            </a:r>
            <a:endParaRPr lang="en-US" sz="2600" dirty="0">
              <a:solidFill>
                <a:schemeClr val="accent3">
                  <a:lumMod val="50000"/>
                </a:schemeClr>
              </a:solidFill>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Total heat liberated (Q) = m </a:t>
            </a:r>
            <a:r>
              <a:rPr lang="en-US" sz="2600" baseline="-25000" dirty="0">
                <a:latin typeface="Times New Roman" pitchFamily="18" charset="0"/>
                <a:cs typeface="Times New Roman" pitchFamily="18" charset="0"/>
              </a:rPr>
              <a:t>fuel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NHV</a:t>
            </a:r>
          </a:p>
          <a:p>
            <a:pPr algn="l" rtl="0">
              <a:lnSpc>
                <a:spcPct val="150000"/>
              </a:lnSpc>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 47.46*10</a:t>
            </a:r>
            <a:r>
              <a:rPr lang="en-US" sz="2600" baseline="30000" dirty="0" smtClean="0">
                <a:latin typeface="Times New Roman" pitchFamily="18" charset="0"/>
                <a:cs typeface="Times New Roman" pitchFamily="18" charset="0"/>
              </a:rPr>
              <a:t>3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3500 = </a:t>
            </a:r>
            <a:r>
              <a:rPr lang="en-US" sz="2600" dirty="0">
                <a:latin typeface="Times New Roman" pitchFamily="18" charset="0"/>
                <a:cs typeface="Times New Roman" pitchFamily="18" charset="0"/>
              </a:rPr>
              <a:t>1.66*10</a:t>
            </a:r>
            <a:r>
              <a:rPr lang="en-US" sz="2600" baseline="30000" dirty="0">
                <a:latin typeface="Times New Roman" pitchFamily="18" charset="0"/>
                <a:cs typeface="Times New Roman" pitchFamily="18" charset="0"/>
              </a:rPr>
              <a:t>8</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/hr.</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Projected area of one tube (L * D</a:t>
            </a:r>
            <a:r>
              <a:rPr lang="en-US" sz="2600" dirty="0" smtClean="0">
                <a:latin typeface="Times New Roman" pitchFamily="18" charset="0"/>
                <a:cs typeface="Times New Roman" pitchFamily="18" charset="0"/>
              </a:rPr>
              <a:t>) = 12 * 0.105</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No. of </a:t>
            </a:r>
            <a:r>
              <a:rPr lang="en-US" sz="2600" dirty="0" smtClean="0">
                <a:latin typeface="Times New Roman" pitchFamily="18" charset="0"/>
                <a:cs typeface="Times New Roman" pitchFamily="18" charset="0"/>
              </a:rPr>
              <a:t>tubes = 150 / ( 12 * 0.105 ) = 120 </a:t>
            </a:r>
            <a:r>
              <a:rPr lang="en-US" sz="2600" dirty="0">
                <a:latin typeface="Times New Roman" pitchFamily="18" charset="0"/>
                <a:cs typeface="Times New Roman" pitchFamily="18" charset="0"/>
              </a:rPr>
              <a:t>tubes</a:t>
            </a:r>
          </a:p>
          <a:p>
            <a:pPr algn="l" rtl="0">
              <a:lnSpc>
                <a:spcPct val="150000"/>
              </a:lnSpc>
            </a:pPr>
            <a:r>
              <a:rPr lang="en-US" sz="2600" dirty="0">
                <a:latin typeface="Times New Roman" pitchFamily="18" charset="0"/>
                <a:cs typeface="Times New Roman" pitchFamily="18" charset="0"/>
              </a:rPr>
              <a:t> α A </a:t>
            </a:r>
            <a:r>
              <a:rPr lang="en-US" sz="2600" baseline="-25000" dirty="0" err="1">
                <a:latin typeface="Times New Roman" pitchFamily="18" charset="0"/>
                <a:cs typeface="Times New Roman" pitchFamily="18" charset="0"/>
              </a:rPr>
              <a:t>cp</a:t>
            </a:r>
            <a:r>
              <a:rPr lang="en-US" sz="2600" dirty="0" smtClean="0">
                <a:latin typeface="Times New Roman" pitchFamily="18" charset="0"/>
                <a:cs typeface="Times New Roman" pitchFamily="18" charset="0"/>
              </a:rPr>
              <a:t>= 0.88 * </a:t>
            </a:r>
            <a:r>
              <a:rPr lang="en-US" sz="2600" dirty="0">
                <a:latin typeface="Times New Roman" pitchFamily="18" charset="0"/>
                <a:cs typeface="Times New Roman" pitchFamily="18" charset="0"/>
              </a:rPr>
              <a:t>120 * 0.105 * </a:t>
            </a:r>
            <a:r>
              <a:rPr lang="en-US" sz="2600" dirty="0" smtClean="0">
                <a:latin typeface="Times New Roman" pitchFamily="18" charset="0"/>
                <a:cs typeface="Times New Roman" pitchFamily="18" charset="0"/>
              </a:rPr>
              <a:t>2 * 12 = 266 </a:t>
            </a:r>
            <a:r>
              <a:rPr lang="en-US" sz="2600" dirty="0">
                <a:latin typeface="Times New Roman" pitchFamily="18" charset="0"/>
                <a:cs typeface="Times New Roman" pitchFamily="18" charset="0"/>
              </a:rPr>
              <a:t>Sq. m. </a:t>
            </a:r>
            <a:endParaRPr lang="en-US" sz="2600" dirty="0" smtClean="0">
              <a:latin typeface="Times New Roman" pitchFamily="18" charset="0"/>
              <a:cs typeface="Times New Roman" pitchFamily="18" charset="0"/>
            </a:endParaRPr>
          </a:p>
          <a:p>
            <a:pPr algn="l" rtl="0">
              <a:lnSpc>
                <a:spcPct val="150000"/>
              </a:lnSpc>
            </a:pP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Heat </a:t>
            </a:r>
            <a:r>
              <a:rPr lang="en-US" sz="2600" dirty="0">
                <a:latin typeface="Times New Roman" pitchFamily="18" charset="0"/>
                <a:cs typeface="Times New Roman" pitchFamily="18" charset="0"/>
              </a:rPr>
              <a:t>absorption %(R</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2" name="Object 11"/>
          <p:cNvGraphicFramePr>
            <a:graphicFrameLocks noChangeAspect="1"/>
          </p:cNvGraphicFramePr>
          <p:nvPr>
            <p:extLst>
              <p:ext uri="{D42A27DB-BD31-4B8C-83A1-F6EECF244321}">
                <p14:modId xmlns:p14="http://schemas.microsoft.com/office/powerpoint/2010/main" val="4011808685"/>
              </p:ext>
            </p:extLst>
          </p:nvPr>
        </p:nvGraphicFramePr>
        <p:xfrm>
          <a:off x="3347864" y="4650164"/>
          <a:ext cx="4076700" cy="1584325"/>
        </p:xfrm>
        <a:graphic>
          <a:graphicData uri="http://schemas.openxmlformats.org/presentationml/2006/ole">
            <mc:AlternateContent xmlns:mc="http://schemas.openxmlformats.org/markup-compatibility/2006">
              <mc:Choice xmlns:v="urn:schemas-microsoft-com:vml" Requires="v">
                <p:oleObj spid="_x0000_s8210" name="Equation" r:id="rId3" imgW="1435100" imgH="660400" progId="Equation.3">
                  <p:embed/>
                </p:oleObj>
              </mc:Choice>
              <mc:Fallback>
                <p:oleObj name="Equation" r:id="rId3" imgW="1435100" imgH="66040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650164"/>
                        <a:ext cx="407670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3936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0040" y="2639972"/>
            <a:ext cx="8316416" cy="3021276"/>
          </a:xfrm>
          <a:prstGeom prst="rect">
            <a:avLst/>
          </a:prstGeom>
        </p:spPr>
        <p:txBody>
          <a:bodyPr wrap="square">
            <a:spAutoFit/>
          </a:bodyPr>
          <a:lstStyle/>
          <a:p>
            <a:pPr algn="l" rtl="0">
              <a:lnSpc>
                <a:spcPct val="150000"/>
              </a:lnSpc>
            </a:pPr>
            <a:r>
              <a:rPr lang="en-US" sz="2600" dirty="0">
                <a:latin typeface="Times New Roman" pitchFamily="18" charset="0"/>
                <a:cs typeface="Times New Roman" pitchFamily="18" charset="0"/>
              </a:rPr>
              <a:t>Outlet temperature of the stock</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     Q = m </a:t>
            </a:r>
            <a:r>
              <a:rPr lang="en-US" sz="2600" dirty="0" err="1">
                <a:latin typeface="Times New Roman" pitchFamily="18" charset="0"/>
                <a:cs typeface="Times New Roman" pitchFamily="18" charset="0"/>
              </a:rPr>
              <a:t>Cp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Δt</a:t>
            </a: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0.44*1.66*10</a:t>
            </a:r>
            <a:r>
              <a:rPr lang="en-US" sz="2600" baseline="30000" dirty="0" smtClean="0">
                <a:latin typeface="Times New Roman" pitchFamily="18" charset="0"/>
                <a:cs typeface="Times New Roman" pitchFamily="18" charset="0"/>
              </a:rPr>
              <a:t>8 </a:t>
            </a:r>
            <a:r>
              <a:rPr lang="en-US" sz="2600" dirty="0" smtClean="0">
                <a:latin typeface="Times New Roman" pitchFamily="18" charset="0"/>
                <a:cs typeface="Times New Roman" pitchFamily="18" charset="0"/>
              </a:rPr>
              <a:t>= 1200 * 200 * </a:t>
            </a:r>
            <a:r>
              <a:rPr lang="en-US" sz="2600" dirty="0">
                <a:latin typeface="Times New Roman" pitchFamily="18" charset="0"/>
                <a:cs typeface="Times New Roman" pitchFamily="18" charset="0"/>
              </a:rPr>
              <a:t>0.8524* </a:t>
            </a:r>
            <a:r>
              <a:rPr lang="en-US" sz="2600" dirty="0" smtClean="0">
                <a:latin typeface="Times New Roman" pitchFamily="18" charset="0"/>
                <a:cs typeface="Times New Roman" pitchFamily="18" charset="0"/>
              </a:rPr>
              <a:t>2.268 *  </a:t>
            </a:r>
            <a:r>
              <a:rPr lang="en-US" sz="2600" dirty="0" err="1">
                <a:latin typeface="Times New Roman" pitchFamily="18" charset="0"/>
                <a:cs typeface="Times New Roman" pitchFamily="18" charset="0"/>
              </a:rPr>
              <a:t>Δt</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		</a:t>
            </a:r>
            <a:r>
              <a:rPr lang="ar-SA"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Δt</a:t>
            </a:r>
            <a:r>
              <a:rPr lang="en-US" sz="2600" dirty="0" smtClean="0">
                <a:latin typeface="Times New Roman" pitchFamily="18" charset="0"/>
                <a:cs typeface="Times New Roman" pitchFamily="18" charset="0"/>
              </a:rPr>
              <a:t> =157 </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 C</a:t>
            </a:r>
          </a:p>
          <a:p>
            <a:pPr algn="l" rtl="0">
              <a:lnSpc>
                <a:spcPct val="150000"/>
              </a:lnSpc>
            </a:pPr>
            <a:r>
              <a:rPr lang="en-US" sz="2600" dirty="0">
                <a:latin typeface="Times New Roman" pitchFamily="18" charset="0"/>
                <a:cs typeface="Times New Roman" pitchFamily="18" charset="0"/>
              </a:rPr>
              <a:t>So the outlet temperature is equal to </a:t>
            </a:r>
            <a:r>
              <a:rPr lang="en-US" sz="2600" dirty="0" smtClean="0">
                <a:latin typeface="Times New Roman" pitchFamily="18" charset="0"/>
                <a:cs typeface="Times New Roman" pitchFamily="18" charset="0"/>
              </a:rPr>
              <a:t>157 + 220 = 377 </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 C</a:t>
            </a:r>
          </a:p>
        </p:txBody>
      </p:sp>
      <p:graphicFrame>
        <p:nvGraphicFramePr>
          <p:cNvPr id="9" name="Object 8"/>
          <p:cNvGraphicFramePr>
            <a:graphicFrameLocks noChangeAspect="1"/>
          </p:cNvGraphicFramePr>
          <p:nvPr>
            <p:extLst>
              <p:ext uri="{D42A27DB-BD31-4B8C-83A1-F6EECF244321}">
                <p14:modId xmlns:p14="http://schemas.microsoft.com/office/powerpoint/2010/main" val="2730860029"/>
              </p:ext>
            </p:extLst>
          </p:nvPr>
        </p:nvGraphicFramePr>
        <p:xfrm>
          <a:off x="1043608" y="620688"/>
          <a:ext cx="4319587" cy="1900237"/>
        </p:xfrm>
        <a:graphic>
          <a:graphicData uri="http://schemas.openxmlformats.org/presentationml/2006/ole">
            <mc:AlternateContent xmlns:mc="http://schemas.openxmlformats.org/markup-compatibility/2006">
              <mc:Choice xmlns:v="urn:schemas-microsoft-com:vml" Requires="v">
                <p:oleObj spid="_x0000_s9227" name="Equation" r:id="rId3" imgW="1841500" imgH="838200" progId="Equation.3">
                  <p:embed/>
                </p:oleObj>
              </mc:Choice>
              <mc:Fallback>
                <p:oleObj name="Equation" r:id="rId3" imgW="1841500" imgH="8382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620688"/>
                        <a:ext cx="4319587" cy="190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9015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6" name="Straight Connector 5"/>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251520" y="476672"/>
            <a:ext cx="8568952" cy="64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5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Example</a:t>
            </a:r>
            <a:endParaRPr kumimoji="0" lang="en-US" sz="2500" b="1"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pipe still uses 7110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lang="en-US" sz="2500" dirty="0" smtClean="0">
                <a:latin typeface="Times New Roman" pitchFamily="18" charset="0"/>
                <a:ea typeface="Times New Roman" pitchFamily="18" charset="0"/>
                <a:cs typeface="Times New Roman" pitchFamily="18" charset="0"/>
              </a:rPr>
              <a:t>/</a:t>
            </a:r>
            <a:r>
              <a:rPr lang="en-US" sz="2500" dirty="0" err="1" smtClean="0">
                <a:latin typeface="Times New Roman" pitchFamily="18" charset="0"/>
                <a:ea typeface="Times New Roman" pitchFamily="18" charset="0"/>
                <a:cs typeface="Times New Roman" pitchFamily="18" charset="0"/>
              </a:rPr>
              <a:t>hr</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 cracked gas (Net Heating Value (NHV) 20560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radiant section contains 1500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sq</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projected area, and the tube (5 in. outside diameter) are spaced at a center-to-center distance of 10 in. there is only one row of radiant tubes, and they are 40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long.</a:t>
            </a:r>
            <a:r>
              <a:rPr kumimoji="0" lang="en-US" sz="25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ratio of air to fuel is (21 -</a:t>
            </a:r>
            <a:r>
              <a:rPr kumimoji="0" lang="en-US" sz="25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 percent excess air). </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a)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percentage of the heat liberation is absorbed in the radiant section?</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b)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How many Btu are absorbed per hour through each square foot of projected area?</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6220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523220"/>
          </a:xfrm>
          <a:prstGeom prst="rect">
            <a:avLst/>
          </a:prstGeom>
          <a:noFill/>
        </p:spPr>
        <p:txBody>
          <a:bodyPr wrap="square" rtlCol="1">
            <a:spAutoFit/>
          </a:bodyPr>
          <a:lstStyle/>
          <a:p>
            <a:pPr algn="l" rtl="0"/>
            <a:r>
              <a:rPr lang="en-US" sz="2800" b="1" dirty="0" smtClean="0">
                <a:solidFill>
                  <a:schemeClr val="accent1">
                    <a:lumMod val="75000"/>
                  </a:schemeClr>
                </a:solidFill>
                <a:latin typeface="Times New Roman" pitchFamily="18" charset="0"/>
                <a:cs typeface="Times New Roman" pitchFamily="18" charset="0"/>
              </a:rPr>
              <a:t>Lect./5                                                 Petroleum </a:t>
            </a:r>
            <a:r>
              <a:rPr lang="en-US" sz="2800" b="1" dirty="0">
                <a:solidFill>
                  <a:schemeClr val="accent1">
                    <a:lumMod val="75000"/>
                  </a:schemeClr>
                </a:solidFill>
                <a:latin typeface="Times New Roman" pitchFamily="18" charset="0"/>
                <a:cs typeface="Times New Roman" pitchFamily="18" charset="0"/>
              </a:rPr>
              <a:t>refinery</a:t>
            </a:r>
          </a:p>
        </p:txBody>
      </p:sp>
      <p:sp>
        <p:nvSpPr>
          <p:cNvPr id="5" name="TextBox 4"/>
          <p:cNvSpPr txBox="1"/>
          <p:nvPr/>
        </p:nvSpPr>
        <p:spPr>
          <a:xfrm>
            <a:off x="1259632" y="2875583"/>
            <a:ext cx="6480720" cy="830997"/>
          </a:xfrm>
          <a:prstGeom prst="rect">
            <a:avLst/>
          </a:prstGeom>
          <a:noFill/>
        </p:spPr>
        <p:txBody>
          <a:bodyPr wrap="square" rtlCol="1">
            <a:prstTxWarp prst="textArchUp">
              <a:avLst/>
            </a:prstTxWarp>
            <a:spAutoFit/>
          </a:bodyPr>
          <a:lstStyle/>
          <a:p>
            <a:pPr algn="ctr" rtl="0"/>
            <a:r>
              <a:rPr lang="en-US" sz="4800" b="1" dirty="0">
                <a:solidFill>
                  <a:srgbClr val="FF0000"/>
                </a:solidFill>
                <a:latin typeface="Times New Roman" pitchFamily="18" charset="0"/>
                <a:cs typeface="Times New Roman" pitchFamily="18" charset="0"/>
              </a:rPr>
              <a:t>Heating of Crude Oil</a:t>
            </a:r>
            <a:endParaRPr lang="en-US" sz="48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1043608" y="3706580"/>
            <a:ext cx="6912768"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19672" y="4005064"/>
            <a:ext cx="5832648" cy="0"/>
          </a:xfrm>
          <a:prstGeom prst="line">
            <a:avLst/>
          </a:prstGeom>
          <a:ln w="38100">
            <a:solidFill>
              <a:srgbClr val="EB2B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23728" y="429309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9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009684533"/>
              </p:ext>
            </p:extLst>
          </p:nvPr>
        </p:nvGraphicFramePr>
        <p:xfrm>
          <a:off x="568256" y="2708920"/>
          <a:ext cx="2125429" cy="889622"/>
        </p:xfrm>
        <a:graphic>
          <a:graphicData uri="http://schemas.openxmlformats.org/presentationml/2006/ole">
            <mc:AlternateContent xmlns:mc="http://schemas.openxmlformats.org/markup-compatibility/2006">
              <mc:Choice xmlns:v="urn:schemas-microsoft-com:vml" Requires="v">
                <p:oleObj spid="_x0000_s11298" name="Equation" r:id="rId3" imgW="837836" imgH="393529" progId="Equation.3">
                  <p:embed/>
                </p:oleObj>
              </mc:Choice>
              <mc:Fallback>
                <p:oleObj name="Equation" r:id="rId3" imgW="837836" imgH="393529"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56" y="2708920"/>
                        <a:ext cx="2125429" cy="889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2327498"/>
              </p:ext>
            </p:extLst>
          </p:nvPr>
        </p:nvGraphicFramePr>
        <p:xfrm>
          <a:off x="3546364" y="3899636"/>
          <a:ext cx="2105756" cy="969524"/>
        </p:xfrm>
        <a:graphic>
          <a:graphicData uri="http://schemas.openxmlformats.org/presentationml/2006/ole">
            <mc:AlternateContent xmlns:mc="http://schemas.openxmlformats.org/markup-compatibility/2006">
              <mc:Choice xmlns:v="urn:schemas-microsoft-com:vml" Requires="v">
                <p:oleObj spid="_x0000_s11299" name="Equation" r:id="rId5" imgW="761669" imgH="393529" progId="Equation.3">
                  <p:embed/>
                </p:oleObj>
              </mc:Choice>
              <mc:Fallback>
                <p:oleObj name="Equation" r:id="rId5" imgW="761669" imgH="393529" progId="Equation.3">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6364" y="3899636"/>
                        <a:ext cx="2105756" cy="969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82640160"/>
              </p:ext>
            </p:extLst>
          </p:nvPr>
        </p:nvGraphicFramePr>
        <p:xfrm>
          <a:off x="741958" y="4798219"/>
          <a:ext cx="2101850" cy="935037"/>
        </p:xfrm>
        <a:graphic>
          <a:graphicData uri="http://schemas.openxmlformats.org/presentationml/2006/ole">
            <mc:AlternateContent xmlns:mc="http://schemas.openxmlformats.org/markup-compatibility/2006">
              <mc:Choice xmlns:v="urn:schemas-microsoft-com:vml" Requires="v">
                <p:oleObj spid="_x0000_s11300" name="Equation" r:id="rId7" imgW="787320" imgH="393480" progId="Equation.3">
                  <p:embed/>
                </p:oleObj>
              </mc:Choice>
              <mc:Fallback>
                <p:oleObj name="Equation" r:id="rId7" imgW="787320" imgH="393480" progId="Equation.3">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58" y="4798219"/>
                        <a:ext cx="2101850"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251520" y="503832"/>
            <a:ext cx="6849706" cy="24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6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Solution</a:t>
            </a:r>
            <a:endParaRPr kumimoji="0" lang="en-US" sz="2600" b="0"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l" defTabSz="914400" rtl="1" eaLnBrk="0" fontAlgn="base" latinLnBrk="0" hangingPunct="0">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Total heat liberated(Q)= m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fuel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NHV</a:t>
            </a:r>
          </a:p>
          <a:p>
            <a:pPr marL="0" marR="0" lvl="0" indent="0" algn="l" defTabSz="914400" rtl="1" eaLnBrk="0" fontAlgn="base" latinLnBrk="0" hangingPunct="0">
              <a:lnSpc>
                <a:spcPct val="150000"/>
              </a:lnSpc>
              <a:spcBef>
                <a:spcPct val="0"/>
              </a:spcBef>
              <a:spcAft>
                <a:spcPct val="0"/>
              </a:spcAft>
              <a:buClrTx/>
              <a:buSzTx/>
              <a:buFontTx/>
              <a:buNone/>
              <a:tabLst/>
            </a:pPr>
            <a:r>
              <a:rPr lang="en-US" sz="2600" dirty="0" smtClean="0">
                <a:latin typeface="Times New Roman" pitchFamily="18" charset="0"/>
                <a:ea typeface="Times New Roman" pitchFamily="18" charset="0"/>
                <a:cs typeface="Times New Roman" pitchFamily="18" charset="0"/>
              </a:rPr>
              <a:t>                                     =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7110 * 20560</a:t>
            </a:r>
          </a:p>
          <a:p>
            <a:pPr marL="0" marR="0" lvl="0" indent="0" algn="l" defTabSz="914400" rtl="1" eaLnBrk="0" fontAlgn="base" latinLnBrk="0" hangingPunct="0">
              <a:lnSpc>
                <a:spcPct val="150000"/>
              </a:lnSpc>
              <a:spcBef>
                <a:spcPct val="0"/>
              </a:spcBef>
              <a:spcAft>
                <a:spcPct val="0"/>
              </a:spcAft>
              <a:buClrTx/>
              <a:buSzTx/>
              <a:buFontTx/>
              <a:buNone/>
              <a:tabLst/>
            </a:pPr>
            <a:r>
              <a:rPr lang="en-US" sz="2600" dirty="0">
                <a:latin typeface="Times New Roman" pitchFamily="18" charset="0"/>
                <a:ea typeface="Times New Roman" pitchFamily="18" charset="0"/>
                <a:cs typeface="Times New Roman" pitchFamily="18" charset="0"/>
              </a:rPr>
              <a:t>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=146000000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5"/>
          <p:cNvSpPr>
            <a:spLocks noChangeArrowheads="1"/>
          </p:cNvSpPr>
          <p:nvPr/>
        </p:nvSpPr>
        <p:spPr bwMode="auto">
          <a:xfrm>
            <a:off x="620688" y="3596242"/>
            <a:ext cx="157504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1500</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6"/>
          <p:cNvSpPr>
            <a:spLocks noChangeArrowheads="1"/>
          </p:cNvSpPr>
          <p:nvPr/>
        </p:nvSpPr>
        <p:spPr bwMode="auto">
          <a:xfrm>
            <a:off x="535298" y="4088685"/>
            <a:ext cx="317260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 number of tubes</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7"/>
          <p:cNvSpPr>
            <a:spLocks noChangeArrowheads="1"/>
          </p:cNvSpPr>
          <p:nvPr/>
        </p:nvSpPr>
        <p:spPr bwMode="auto">
          <a:xfrm>
            <a:off x="2915816" y="5024789"/>
            <a:ext cx="38884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40 * 90 *10 / 12 = 3000</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Box 13"/>
          <p:cNvSpPr txBox="1"/>
          <p:nvPr/>
        </p:nvSpPr>
        <p:spPr>
          <a:xfrm>
            <a:off x="5724128" y="4160693"/>
            <a:ext cx="1368152" cy="492443"/>
          </a:xfrm>
          <a:prstGeom prst="rect">
            <a:avLst/>
          </a:prstGeom>
          <a:noFill/>
        </p:spPr>
        <p:txBody>
          <a:bodyPr wrap="square" rtlCol="1">
            <a:spAutoFit/>
          </a:bodyPr>
          <a:lstStyle/>
          <a:p>
            <a:pPr algn="l" rtl="0"/>
            <a:r>
              <a:rPr lang="en-US" sz="2600" dirty="0" smtClean="0">
                <a:latin typeface="Times New Roman" pitchFamily="18" charset="0"/>
                <a:cs typeface="Times New Roman" pitchFamily="18" charset="0"/>
              </a:rPr>
              <a:t>= 90</a:t>
            </a:r>
            <a:endParaRPr lang="ar-SA" sz="2600" dirty="0">
              <a:latin typeface="Times New Roman" pitchFamily="18" charset="0"/>
              <a:cs typeface="Times New Roman" pitchFamily="18" charset="0"/>
            </a:endParaRPr>
          </a:p>
        </p:txBody>
      </p:sp>
      <p:sp>
        <p:nvSpPr>
          <p:cNvPr id="15" name="Rectangle 14"/>
          <p:cNvSpPr/>
          <p:nvPr/>
        </p:nvSpPr>
        <p:spPr>
          <a:xfrm>
            <a:off x="323528" y="5816877"/>
            <a:ext cx="4698405" cy="492443"/>
          </a:xfrm>
          <a:prstGeom prst="rect">
            <a:avLst/>
          </a:prstGeom>
        </p:spPr>
        <p:txBody>
          <a:bodyPr wrap="square">
            <a:spAutoFit/>
          </a:bodyPr>
          <a:lstStyle/>
          <a:p>
            <a:pPr rtl="0"/>
            <a:r>
              <a:rPr lang="en-US" sz="2600" dirty="0">
                <a:latin typeface="Times New Roman" pitchFamily="18" charset="0"/>
                <a:cs typeface="Times New Roman" pitchFamily="18" charset="0"/>
              </a:rPr>
              <a:t>α A </a:t>
            </a:r>
            <a:r>
              <a:rPr lang="en-US" sz="2600" baseline="-25000" dirty="0" err="1">
                <a:latin typeface="Times New Roman" pitchFamily="18" charset="0"/>
                <a:cs typeface="Times New Roman" pitchFamily="18" charset="0"/>
              </a:rPr>
              <a:t>cp</a:t>
            </a:r>
            <a:r>
              <a:rPr lang="en-US" sz="2600" dirty="0" smtClean="0">
                <a:latin typeface="Times New Roman" pitchFamily="18" charset="0"/>
                <a:cs typeface="Times New Roman" pitchFamily="18" charset="0"/>
              </a:rPr>
              <a:t>= 0.88 * 3000 = 2640 </a:t>
            </a:r>
            <a:r>
              <a:rPr lang="en-US" sz="2600" dirty="0" err="1">
                <a:latin typeface="Times New Roman" pitchFamily="18" charset="0"/>
                <a:cs typeface="Times New Roman" pitchFamily="18" charset="0"/>
              </a:rPr>
              <a:t>sq</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ft</a:t>
            </a:r>
            <a:endParaRPr lang="en-US" sz="2600" dirty="0">
              <a:latin typeface="Times New Roman" pitchFamily="18" charset="0"/>
              <a:cs typeface="Times New Roman" pitchFamily="18" charset="0"/>
            </a:endParaRPr>
          </a:p>
        </p:txBody>
      </p:sp>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51077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12417166"/>
              </p:ext>
            </p:extLst>
          </p:nvPr>
        </p:nvGraphicFramePr>
        <p:xfrm>
          <a:off x="3419872" y="764704"/>
          <a:ext cx="3265107" cy="1512168"/>
        </p:xfrm>
        <a:graphic>
          <a:graphicData uri="http://schemas.openxmlformats.org/presentationml/2006/ole">
            <mc:AlternateContent xmlns:mc="http://schemas.openxmlformats.org/markup-compatibility/2006">
              <mc:Choice xmlns:v="urn:schemas-microsoft-com:vml" Requires="v">
                <p:oleObj spid="_x0000_s12305" name="Equation" r:id="rId3" imgW="1548728" imgH="660113" progId="Equation.3">
                  <p:embed/>
                </p:oleObj>
              </mc:Choice>
              <mc:Fallback>
                <p:oleObj name="Equation" r:id="rId3" imgW="1548728" imgH="660113"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764704"/>
                        <a:ext cx="3265107"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52645595"/>
              </p:ext>
            </p:extLst>
          </p:nvPr>
        </p:nvGraphicFramePr>
        <p:xfrm>
          <a:off x="3491880" y="2348880"/>
          <a:ext cx="4032448" cy="1800200"/>
        </p:xfrm>
        <a:graphic>
          <a:graphicData uri="http://schemas.openxmlformats.org/presentationml/2006/ole">
            <mc:AlternateContent xmlns:mc="http://schemas.openxmlformats.org/markup-compatibility/2006">
              <mc:Choice xmlns:v="urn:schemas-microsoft-com:vml" Requires="v">
                <p:oleObj spid="_x0000_s12306" name="Equation" r:id="rId5" imgW="1917700" imgH="838200" progId="Equation.3">
                  <p:embed/>
                </p:oleObj>
              </mc:Choice>
              <mc:Fallback>
                <p:oleObj name="Equation" r:id="rId5" imgW="1917700" imgH="8382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348880"/>
                        <a:ext cx="4032448"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227973" y="1052736"/>
            <a:ext cx="319189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absorption %(R)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a:xfrm>
            <a:off x="251520" y="4480664"/>
            <a:ext cx="8640960" cy="892552"/>
          </a:xfrm>
          <a:prstGeom prst="rect">
            <a:avLst/>
          </a:prstGeom>
        </p:spPr>
        <p:txBody>
          <a:bodyPr wrap="square">
            <a:spAutoFit/>
          </a:bodyPr>
          <a:lstStyle/>
          <a:p>
            <a:pPr algn="l" rtl="0"/>
            <a:r>
              <a:rPr lang="en-US" sz="2600" dirty="0">
                <a:latin typeface="Times New Roman" pitchFamily="18" charset="0"/>
                <a:cs typeface="Times New Roman" pitchFamily="18" charset="0"/>
              </a:rPr>
              <a:t>Heat absorption in radiant section = </a:t>
            </a:r>
            <a:r>
              <a:rPr lang="en-US" sz="2600" dirty="0" smtClean="0">
                <a:latin typeface="Times New Roman" pitchFamily="18" charset="0"/>
                <a:cs typeface="Times New Roman" pitchFamily="18" charset="0"/>
              </a:rPr>
              <a:t>0.458 *146 *10</a:t>
            </a:r>
            <a:r>
              <a:rPr lang="en-US" sz="2600" baseline="30000" dirty="0" smtClean="0">
                <a:latin typeface="Times New Roman" pitchFamily="18" charset="0"/>
                <a:cs typeface="Times New Roman" pitchFamily="18" charset="0"/>
              </a:rPr>
              <a:t>6 </a:t>
            </a:r>
          </a:p>
          <a:p>
            <a:pPr algn="l" rtl="0"/>
            <a:r>
              <a:rPr lang="en-US" sz="2600" dirty="0" smtClean="0">
                <a:latin typeface="Times New Roman" pitchFamily="18" charset="0"/>
                <a:cs typeface="Times New Roman" pitchFamily="18" charset="0"/>
              </a:rPr>
              <a:t>                                                       = 66900000 Btu/</a:t>
            </a:r>
            <a:r>
              <a:rPr lang="en-US" sz="2600" dirty="0" err="1" smtClean="0">
                <a:latin typeface="Times New Roman" pitchFamily="18" charset="0"/>
                <a:cs typeface="Times New Roman" pitchFamily="18" charset="0"/>
              </a:rPr>
              <a:t>hr</a:t>
            </a:r>
            <a:endParaRPr lang="en-US" sz="2600" dirty="0">
              <a:latin typeface="Times New Roman" pitchFamily="18" charset="0"/>
              <a:cs typeface="Times New Roman" pitchFamily="18" charset="0"/>
            </a:endParaRPr>
          </a:p>
        </p:txBody>
      </p:sp>
      <p:sp>
        <p:nvSpPr>
          <p:cNvPr id="12" name="Rectangle 11"/>
          <p:cNvSpPr/>
          <p:nvPr/>
        </p:nvSpPr>
        <p:spPr>
          <a:xfrm>
            <a:off x="251520" y="5632792"/>
            <a:ext cx="8640959" cy="892552"/>
          </a:xfrm>
          <a:prstGeom prst="rect">
            <a:avLst/>
          </a:prstGeom>
        </p:spPr>
        <p:txBody>
          <a:bodyPr wrap="square">
            <a:spAutoFit/>
          </a:bodyPr>
          <a:lstStyle/>
          <a:p>
            <a:pPr algn="l" rtl="0"/>
            <a:r>
              <a:rPr lang="en-US" sz="2600" dirty="0">
                <a:latin typeface="Times New Roman" pitchFamily="18" charset="0"/>
                <a:cs typeface="Times New Roman" pitchFamily="18" charset="0"/>
              </a:rPr>
              <a:t>Heat absorbed /</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sq</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ft</a:t>
            </a:r>
            <a:r>
              <a:rPr lang="en-US" sz="2600" dirty="0">
                <a:latin typeface="Times New Roman" pitchFamily="18" charset="0"/>
                <a:cs typeface="Times New Roman" pitchFamily="18" charset="0"/>
              </a:rPr>
              <a:t> projected area = </a:t>
            </a:r>
            <a:r>
              <a:rPr lang="en-US" sz="2600" dirty="0" smtClean="0">
                <a:latin typeface="Times New Roman" pitchFamily="18" charset="0"/>
                <a:cs typeface="Times New Roman" pitchFamily="18" charset="0"/>
              </a:rPr>
              <a:t>q = 66900000/1500                    </a:t>
            </a:r>
          </a:p>
          <a:p>
            <a:pPr algn="l" rtl="0"/>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 44500 Btu/hr</a:t>
            </a:r>
            <a:r>
              <a:rPr lang="en-US"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ft</a:t>
            </a:r>
            <a:r>
              <a:rPr lang="en-US" sz="2600" baseline="30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35254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251520" y="559414"/>
            <a:ext cx="8669044" cy="5893921"/>
          </a:xfrm>
          <a:prstGeom prst="rect">
            <a:avLst/>
          </a:prstGeom>
          <a:blipFill dpi="0" rotWithShape="1">
            <a:blip r:embed="rId2">
              <a:alphaModFix amt="75000"/>
            </a:blip>
            <a:srcRect/>
            <a:tile tx="0" ty="0" sx="100000" sy="100000" flip="none" algn="tl"/>
          </a:blipFill>
          <a:ln>
            <a:noFill/>
          </a:ln>
          <a:effectLst>
            <a:outerShdw blurRad="50800" dist="38100" dir="2700000" sx="101000" sy="101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H.W (1)</a:t>
            </a:r>
            <a:endParaRPr kumimoji="0" lang="en-US" sz="2600" b="0"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furnace is to be designed for a heat duty of 30 x 10</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efficiency of 75%.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furnace is fired with gaseous fuel at a rate of 17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air/</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fuel (NHV = 17000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tube are arranged in two rows and are of 5 in OD., 40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length and 2x OD.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Spacing, heat rate of 35000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projected area is recommended.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600" b="1" i="0" u="sng" strike="noStrike" cap="none" normalizeH="0" baseline="0" dirty="0" smtClean="0">
                <a:ln>
                  <a:noFill/>
                </a:ln>
                <a:solidFill>
                  <a:srgbClr val="DD15B2"/>
                </a:solidFill>
                <a:effectLst/>
                <a:latin typeface="Times New Roman" pitchFamily="18" charset="0"/>
                <a:ea typeface="Times New Roman" pitchFamily="18" charset="0"/>
                <a:cs typeface="Times New Roman" pitchFamily="18" charset="0"/>
              </a:rPr>
              <a:t>calculate:</a:t>
            </a:r>
            <a:endParaRPr kumimoji="0" lang="en-US" sz="2600" b="1" i="0" u="sng" strike="noStrike" cap="none" normalizeH="0" baseline="0" dirty="0" smtClean="0">
              <a:ln>
                <a:noFill/>
              </a:ln>
              <a:solidFill>
                <a:srgbClr val="DD15B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1)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heat absorbed in radiation section (R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2)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absorbed in the convection section.</a:t>
            </a:r>
          </a:p>
          <a:p>
            <a:pPr marL="0" marR="0" lvl="0" indent="0" algn="l" defTabSz="914400" rtl="0" eaLnBrk="0" fontAlgn="base" latinLnBrk="0" hangingPunct="0">
              <a:lnSpc>
                <a:spcPct val="100000"/>
              </a:lnSpc>
              <a:spcBef>
                <a:spcPct val="0"/>
              </a:spcBef>
              <a:spcAft>
                <a:spcPct val="0"/>
              </a:spcAft>
              <a:buClrTx/>
              <a:buSzTx/>
              <a:buFontTx/>
              <a:buNone/>
              <a:tabLst/>
            </a:pPr>
            <a:r>
              <a:rPr lang="en-US" sz="2600" dirty="0">
                <a:latin typeface="Times New Roman" pitchFamily="18" charset="0"/>
                <a:ea typeface="Times New Roman" pitchFamily="18" charset="0"/>
                <a:cs typeface="Times New Roman" pitchFamily="18" charset="0"/>
              </a:rPr>
              <a:t>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(State any</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assumptions used).</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3)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number of tubes in the radiation section.</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59735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0034" y="285728"/>
            <a:ext cx="8143932" cy="6000792"/>
          </a:xfrm>
        </p:spPr>
        <p:txBody>
          <a:bodyPr>
            <a:normAutofit fontScale="47500" lnSpcReduction="20000"/>
          </a:bodyPr>
          <a:lstStyle/>
          <a:p>
            <a:pPr algn="l" rtl="0">
              <a:buNone/>
            </a:pPr>
            <a:r>
              <a:rPr lang="en-US" sz="2500" u="sng" dirty="0" smtClean="0"/>
              <a:t>Solution</a:t>
            </a:r>
            <a:endParaRPr lang="en-US" sz="2500" dirty="0" smtClean="0"/>
          </a:p>
          <a:p>
            <a:pPr algn="l" rtl="0">
              <a:buNone/>
            </a:pPr>
            <a:r>
              <a:rPr lang="en-US" sz="2500" dirty="0" smtClean="0"/>
              <a:t>a)</a:t>
            </a:r>
          </a:p>
          <a:p>
            <a:pPr algn="l" rtl="0">
              <a:buNone/>
            </a:pPr>
            <a:r>
              <a:rPr lang="en-US" sz="2500" dirty="0" smtClean="0"/>
              <a:t> </a:t>
            </a:r>
          </a:p>
          <a:p>
            <a:pPr algn="l" rtl="0">
              <a:buNone/>
            </a:pPr>
            <a:r>
              <a:rPr lang="en-US" sz="2500" b="1" dirty="0" smtClean="0"/>
              <a:t> </a:t>
            </a:r>
            <a:endParaRPr lang="en-US" sz="2500" dirty="0" smtClean="0"/>
          </a:p>
          <a:p>
            <a:pPr algn="l" rtl="0">
              <a:buNone/>
            </a:pPr>
            <a:endParaRPr lang="en-US" sz="2500" dirty="0" smtClean="0"/>
          </a:p>
          <a:p>
            <a:pPr algn="l" rtl="0">
              <a:buNone/>
            </a:pPr>
            <a:endParaRPr lang="en-US" sz="2500" dirty="0" smtClean="0"/>
          </a:p>
          <a:p>
            <a:pPr algn="l" rtl="0">
              <a:buNone/>
            </a:pPr>
            <a:endParaRPr lang="en-US" sz="2500" dirty="0" smtClean="0"/>
          </a:p>
          <a:p>
            <a:pPr algn="l" rtl="0">
              <a:buNone/>
            </a:pPr>
            <a:r>
              <a:rPr lang="en-US" sz="2500" dirty="0" smtClean="0"/>
              <a:t>0.581= (1-R)</a:t>
            </a:r>
            <a:r>
              <a:rPr lang="en-US" sz="2500" baseline="30000" dirty="0" smtClean="0"/>
              <a:t>2</a:t>
            </a:r>
            <a:endParaRPr lang="en-US" sz="2500" dirty="0" smtClean="0"/>
          </a:p>
          <a:p>
            <a:pPr algn="l" rtl="0">
              <a:buNone/>
            </a:pPr>
            <a:r>
              <a:rPr lang="en-US" sz="2500" dirty="0" smtClean="0"/>
              <a:t> </a:t>
            </a:r>
          </a:p>
          <a:p>
            <a:pPr algn="l" rtl="0">
              <a:buNone/>
            </a:pPr>
            <a:r>
              <a:rPr lang="en-US" sz="2500" dirty="0" smtClean="0"/>
              <a:t>R= 47.55%</a:t>
            </a:r>
          </a:p>
          <a:p>
            <a:pPr algn="l" rtl="0">
              <a:buNone/>
            </a:pPr>
            <a:r>
              <a:rPr lang="en-US" sz="2500" dirty="0" smtClean="0"/>
              <a:t> </a:t>
            </a:r>
          </a:p>
          <a:p>
            <a:pPr algn="l" rtl="0">
              <a:buNone/>
            </a:pPr>
            <a:r>
              <a:rPr lang="en-US" sz="2500" dirty="0" smtClean="0"/>
              <a:t>Heat absorbed in radiation zone = R x Q= 0.4755X 40x10</a:t>
            </a:r>
            <a:r>
              <a:rPr lang="en-US" sz="2500" baseline="30000" dirty="0" smtClean="0"/>
              <a:t>6</a:t>
            </a:r>
            <a:r>
              <a:rPr lang="en-US" sz="2500" dirty="0" smtClean="0"/>
              <a:t> = 19020000  Btu</a:t>
            </a:r>
          </a:p>
          <a:p>
            <a:pPr algn="l" rtl="0">
              <a:buNone/>
            </a:pPr>
            <a:r>
              <a:rPr lang="en-US" sz="2500" dirty="0" smtClean="0"/>
              <a:t> </a:t>
            </a:r>
          </a:p>
          <a:p>
            <a:pPr algn="l" rtl="0">
              <a:buNone/>
            </a:pPr>
            <a:r>
              <a:rPr lang="en-US" sz="2500" dirty="0" smtClean="0"/>
              <a:t>b)  </a:t>
            </a:r>
          </a:p>
          <a:p>
            <a:pPr algn="l" rtl="0">
              <a:buNone/>
            </a:pPr>
            <a:r>
              <a:rPr lang="en-US" sz="2500" dirty="0" smtClean="0"/>
              <a:t>q x A = R x Q</a:t>
            </a:r>
          </a:p>
          <a:p>
            <a:pPr algn="l" rtl="0">
              <a:buNone/>
            </a:pPr>
            <a:r>
              <a:rPr lang="en-US" sz="2500" dirty="0" smtClean="0"/>
              <a:t>35000 x A= 19020000</a:t>
            </a:r>
          </a:p>
          <a:p>
            <a:pPr algn="l" rtl="0">
              <a:buNone/>
            </a:pPr>
            <a:r>
              <a:rPr lang="en-US" sz="2500" dirty="0" smtClean="0"/>
              <a:t>A=  543.42 ft </a:t>
            </a:r>
            <a:r>
              <a:rPr lang="en-US" sz="2500" baseline="30000" dirty="0" smtClean="0"/>
              <a:t>2</a:t>
            </a:r>
            <a:endParaRPr lang="en-US" sz="2500" dirty="0" smtClean="0"/>
          </a:p>
          <a:p>
            <a:pPr algn="l" rtl="0">
              <a:buNone/>
            </a:pPr>
            <a:r>
              <a:rPr lang="en-US" sz="2500" dirty="0" smtClean="0"/>
              <a:t>A= L n </a:t>
            </a:r>
            <a:r>
              <a:rPr lang="en-US" sz="2500" dirty="0" err="1" smtClean="0"/>
              <a:t>N</a:t>
            </a:r>
            <a:r>
              <a:rPr lang="en-US" sz="2500" dirty="0" smtClean="0"/>
              <a:t> D/12</a:t>
            </a:r>
          </a:p>
          <a:p>
            <a:pPr algn="l" rtl="0">
              <a:buNone/>
            </a:pPr>
            <a:r>
              <a:rPr lang="en-US" sz="2500" dirty="0" smtClean="0"/>
              <a:t>N= 543.42 x12/( 40x2x5)</a:t>
            </a:r>
          </a:p>
          <a:p>
            <a:pPr algn="l" rtl="0">
              <a:buNone/>
            </a:pPr>
            <a:r>
              <a:rPr lang="en-US" sz="2500" dirty="0" smtClean="0"/>
              <a:t>N= 16</a:t>
            </a:r>
          </a:p>
          <a:p>
            <a:pPr algn="l" rtl="0">
              <a:buNone/>
            </a:pPr>
            <a:r>
              <a:rPr lang="en-US" sz="2500" dirty="0" smtClean="0"/>
              <a:t> C) </a:t>
            </a:r>
          </a:p>
          <a:p>
            <a:pPr algn="l" rtl="0">
              <a:buNone/>
            </a:pPr>
            <a:r>
              <a:rPr lang="en-US" sz="2500" dirty="0" smtClean="0"/>
              <a:t>% Heat absorbed in the convection section= 100%- (Heat absorbed in radiation zone+ Losses (Furnace)+ Stack losses)</a:t>
            </a:r>
          </a:p>
          <a:p>
            <a:pPr algn="l" rtl="0">
              <a:buNone/>
            </a:pPr>
            <a:r>
              <a:rPr lang="en-US" sz="2500" dirty="0" smtClean="0"/>
              <a:t>% Heat absorbed in the convection section= 100%- (47.55+ 5+12)%</a:t>
            </a:r>
          </a:p>
          <a:p>
            <a:pPr algn="l" rtl="0">
              <a:buNone/>
            </a:pPr>
            <a:r>
              <a:rPr lang="en-US" sz="2500" dirty="0" smtClean="0"/>
              <a:t>%Heat absorbed in the convection section </a:t>
            </a:r>
            <a:r>
              <a:rPr lang="en-US" sz="2500" smtClean="0"/>
              <a:t>=32.45</a:t>
            </a:r>
            <a:r>
              <a:rPr lang="en-US" sz="2500" dirty="0" smtClean="0"/>
              <a:t>%</a:t>
            </a:r>
          </a:p>
          <a:p>
            <a:pPr algn="l" rtl="0">
              <a:buNone/>
            </a:pPr>
            <a:r>
              <a:rPr lang="en-US" sz="2500" dirty="0" smtClean="0"/>
              <a:t>Heat absorbed in the convection section=0 .3275 X 40x10</a:t>
            </a:r>
            <a:r>
              <a:rPr lang="en-US" sz="2500" baseline="30000" dirty="0" smtClean="0"/>
              <a:t>6</a:t>
            </a:r>
            <a:r>
              <a:rPr lang="en-US" sz="2500" dirty="0" smtClean="0"/>
              <a:t> = 13.1x10</a:t>
            </a:r>
            <a:r>
              <a:rPr lang="en-US" sz="2500" baseline="30000" dirty="0" smtClean="0"/>
              <a:t>6</a:t>
            </a:r>
            <a:r>
              <a:rPr lang="en-US" sz="2500" dirty="0" smtClean="0"/>
              <a:t> Btu</a:t>
            </a:r>
          </a:p>
          <a:p>
            <a:pPr algn="l" rtl="0"/>
            <a:endParaRPr lang="ar-IQ"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36865" name="Object 1"/>
          <p:cNvGraphicFramePr>
            <a:graphicFrameLocks noChangeAspect="1"/>
          </p:cNvGraphicFramePr>
          <p:nvPr/>
        </p:nvGraphicFramePr>
        <p:xfrm>
          <a:off x="857224" y="785794"/>
          <a:ext cx="1514475" cy="371475"/>
        </p:xfrm>
        <a:graphic>
          <a:graphicData uri="http://schemas.openxmlformats.org/presentationml/2006/ole">
            <mc:AlternateContent xmlns:mc="http://schemas.openxmlformats.org/markup-compatibility/2006">
              <mc:Choice xmlns:v="urn:schemas-microsoft-com:vml" Requires="v">
                <p:oleObj spid="_x0000_s36873" name="Equation" r:id="rId3" imgW="1511300" imgH="419100" progId="Equation.3">
                  <p:embed/>
                </p:oleObj>
              </mc:Choice>
              <mc:Fallback>
                <p:oleObj name="Equation" r:id="rId3" imgW="1511300" imgH="4191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785794"/>
                        <a:ext cx="15144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7"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36868" name="Object 4"/>
          <p:cNvGraphicFramePr>
            <a:graphicFrameLocks noChangeAspect="1"/>
          </p:cNvGraphicFramePr>
          <p:nvPr/>
        </p:nvGraphicFramePr>
        <p:xfrm>
          <a:off x="571472" y="1285860"/>
          <a:ext cx="2257425" cy="371475"/>
        </p:xfrm>
        <a:graphic>
          <a:graphicData uri="http://schemas.openxmlformats.org/presentationml/2006/ole">
            <mc:AlternateContent xmlns:mc="http://schemas.openxmlformats.org/markup-compatibility/2006">
              <mc:Choice xmlns:v="urn:schemas-microsoft-com:vml" Requires="v">
                <p:oleObj spid="_x0000_s36874" name="Equation" r:id="rId5" imgW="2247900" imgH="419100" progId="Equation.3">
                  <p:embed/>
                </p:oleObj>
              </mc:Choice>
              <mc:Fallback>
                <p:oleObj name="Equation" r:id="rId5" imgW="22479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1285860"/>
                        <a:ext cx="225742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1520" y="660331"/>
            <a:ext cx="8568952" cy="5626925"/>
          </a:xfrm>
          <a:prstGeom prst="rect">
            <a:avLst/>
          </a:prstGeom>
          <a:blipFill dpi="0" rotWithShape="1">
            <a:blip r:embed="rId2">
              <a:alphaModFix amt="61000"/>
            </a:blip>
            <a:srcRect/>
            <a:tile tx="0" ty="0" sx="100000" sy="100000" flip="none" algn="tl"/>
          </a:blipFill>
          <a:effectLst>
            <a:outerShdw blurRad="50800" dist="38100" dir="2700000" sx="101000" sy="101000" algn="tl" rotWithShape="0">
              <a:prstClr val="black">
                <a:alpha val="40000"/>
              </a:prstClr>
            </a:outerShdw>
          </a:effectLst>
        </p:spPr>
        <p:txBody>
          <a:bodyPr wrap="square">
            <a:spAutoFit/>
          </a:bodyPr>
          <a:lstStyle/>
          <a:p>
            <a:pPr algn="just" rtl="0">
              <a:lnSpc>
                <a:spcPct val="150000"/>
              </a:lnSpc>
            </a:pPr>
            <a:r>
              <a:rPr lang="en-US" sz="2700" b="1" u="sng" dirty="0" smtClean="0">
                <a:solidFill>
                  <a:srgbClr val="DD15B2"/>
                </a:solidFill>
                <a:latin typeface="Times New Roman" pitchFamily="18" charset="0"/>
                <a:cs typeface="Times New Roman" pitchFamily="18" charset="0"/>
              </a:rPr>
              <a:t>H.W </a:t>
            </a:r>
            <a:r>
              <a:rPr lang="en-US" sz="2700" b="1" u="sng" dirty="0">
                <a:solidFill>
                  <a:srgbClr val="DD15B2"/>
                </a:solidFill>
                <a:latin typeface="Times New Roman" pitchFamily="18" charset="0"/>
                <a:cs typeface="Times New Roman" pitchFamily="18" charset="0"/>
              </a:rPr>
              <a:t>(2</a:t>
            </a:r>
            <a:r>
              <a:rPr lang="en-US" sz="2700" b="1" u="sng" dirty="0" smtClean="0">
                <a:solidFill>
                  <a:srgbClr val="DD15B2"/>
                </a:solidFill>
                <a:latin typeface="Times New Roman" pitchFamily="18" charset="0"/>
                <a:cs typeface="Times New Roman" pitchFamily="18" charset="0"/>
              </a:rPr>
              <a:t>)</a:t>
            </a:r>
            <a:endParaRPr lang="en-US" sz="2700" dirty="0">
              <a:solidFill>
                <a:srgbClr val="DD15B2"/>
              </a:solidFill>
              <a:latin typeface="Times New Roman" pitchFamily="18" charset="0"/>
              <a:cs typeface="Times New Roman" pitchFamily="18" charset="0"/>
            </a:endParaRPr>
          </a:p>
          <a:p>
            <a:pPr algn="just" rtl="0">
              <a:lnSpc>
                <a:spcPct val="150000"/>
              </a:lnSpc>
            </a:pPr>
            <a:r>
              <a:rPr lang="en-US" sz="2700" dirty="0">
                <a:latin typeface="Times New Roman" pitchFamily="18" charset="0"/>
                <a:cs typeface="Times New Roman" pitchFamily="18" charset="0"/>
              </a:rPr>
              <a:t>7000 </a:t>
            </a:r>
            <a:r>
              <a:rPr lang="en-US" sz="2700" dirty="0" err="1">
                <a:latin typeface="Times New Roman" pitchFamily="18" charset="0"/>
                <a:cs typeface="Times New Roman" pitchFamily="18" charset="0"/>
              </a:rPr>
              <a:t>lb</a:t>
            </a:r>
            <a:r>
              <a:rPr lang="en-US" sz="2700" dirty="0">
                <a:latin typeface="Times New Roman" pitchFamily="18" charset="0"/>
                <a:cs typeface="Times New Roman" pitchFamily="18" charset="0"/>
              </a:rPr>
              <a:t>/</a:t>
            </a:r>
            <a:r>
              <a:rPr lang="en-US" sz="2700" dirty="0" err="1">
                <a:latin typeface="Times New Roman" pitchFamily="18" charset="0"/>
                <a:cs typeface="Times New Roman" pitchFamily="18" charset="0"/>
              </a:rPr>
              <a:t>hr</a:t>
            </a:r>
            <a:r>
              <a:rPr lang="en-US" sz="2700" dirty="0">
                <a:latin typeface="Times New Roman" pitchFamily="18" charset="0"/>
                <a:cs typeface="Times New Roman" pitchFamily="18" charset="0"/>
              </a:rPr>
              <a:t> of cracked gas of 20560 Btu/</a:t>
            </a:r>
            <a:r>
              <a:rPr lang="en-US" sz="2700" dirty="0" err="1">
                <a:latin typeface="Times New Roman" pitchFamily="18" charset="0"/>
                <a:cs typeface="Times New Roman" pitchFamily="18" charset="0"/>
              </a:rPr>
              <a:t>lb</a:t>
            </a:r>
            <a:r>
              <a:rPr lang="en-US" sz="2700" dirty="0">
                <a:latin typeface="Times New Roman" pitchFamily="18" charset="0"/>
                <a:cs typeface="Times New Roman" pitchFamily="18" charset="0"/>
              </a:rPr>
              <a:t> NHV is used as a fuel in a furnace. </a:t>
            </a:r>
            <a:endParaRPr lang="en-US" sz="2700" dirty="0" smtClean="0">
              <a:latin typeface="Times New Roman" pitchFamily="18" charset="0"/>
              <a:cs typeface="Times New Roman" pitchFamily="18" charset="0"/>
            </a:endParaRPr>
          </a:p>
          <a:p>
            <a:pPr algn="just" rtl="0">
              <a:lnSpc>
                <a:spcPct val="150000"/>
              </a:lnSpc>
            </a:pPr>
            <a:r>
              <a:rPr lang="en-US" sz="2700" dirty="0" smtClean="0">
                <a:latin typeface="Times New Roman" pitchFamily="18" charset="0"/>
                <a:cs typeface="Times New Roman" pitchFamily="18" charset="0"/>
              </a:rPr>
              <a:t>The </a:t>
            </a:r>
            <a:r>
              <a:rPr lang="en-US" sz="2700" dirty="0">
                <a:latin typeface="Times New Roman" pitchFamily="18" charset="0"/>
                <a:cs typeface="Times New Roman" pitchFamily="18" charset="0"/>
              </a:rPr>
              <a:t>radiant section absorbed 44500 Btu/</a:t>
            </a:r>
            <a:r>
              <a:rPr lang="en-US" sz="2700" dirty="0" err="1">
                <a:latin typeface="Times New Roman" pitchFamily="18" charset="0"/>
                <a:cs typeface="Times New Roman" pitchFamily="18" charset="0"/>
              </a:rPr>
              <a:t>hr</a:t>
            </a:r>
            <a:r>
              <a:rPr lang="en-US" sz="2700" dirty="0">
                <a:latin typeface="Times New Roman" pitchFamily="18" charset="0"/>
                <a:cs typeface="Times New Roman" pitchFamily="18" charset="0"/>
              </a:rPr>
              <a:t> ft</a:t>
            </a:r>
            <a:r>
              <a:rPr lang="en-US" sz="2700" baseline="30000" dirty="0">
                <a:latin typeface="Times New Roman" pitchFamily="18" charset="0"/>
                <a:cs typeface="Times New Roman" pitchFamily="18" charset="0"/>
              </a:rPr>
              <a:t>2</a:t>
            </a:r>
            <a:r>
              <a:rPr lang="en-US" sz="2700" dirty="0">
                <a:latin typeface="Times New Roman" pitchFamily="18" charset="0"/>
                <a:cs typeface="Times New Roman" pitchFamily="18" charset="0"/>
              </a:rPr>
              <a:t> of projected area. The tubes are 5 in. OD. , 10 in. spacing, and 20 </a:t>
            </a:r>
            <a:r>
              <a:rPr lang="en-US" sz="2700" dirty="0" err="1">
                <a:latin typeface="Times New Roman" pitchFamily="18" charset="0"/>
                <a:cs typeface="Times New Roman" pitchFamily="18" charset="0"/>
              </a:rPr>
              <a:t>ft</a:t>
            </a:r>
            <a:r>
              <a:rPr lang="en-US" sz="2700" dirty="0">
                <a:latin typeface="Times New Roman" pitchFamily="18" charset="0"/>
                <a:cs typeface="Times New Roman" pitchFamily="18" charset="0"/>
              </a:rPr>
              <a:t> long. </a:t>
            </a:r>
            <a:endParaRPr lang="en-US" sz="2700" dirty="0" smtClean="0">
              <a:latin typeface="Times New Roman" pitchFamily="18" charset="0"/>
              <a:cs typeface="Times New Roman" pitchFamily="18" charset="0"/>
            </a:endParaRPr>
          </a:p>
          <a:p>
            <a:pPr algn="just" rtl="0">
              <a:lnSpc>
                <a:spcPct val="150000"/>
              </a:lnSpc>
            </a:pPr>
            <a:r>
              <a:rPr lang="en-US" sz="2700" dirty="0" smtClean="0">
                <a:latin typeface="Times New Roman" pitchFamily="18" charset="0"/>
                <a:cs typeface="Times New Roman" pitchFamily="18" charset="0"/>
              </a:rPr>
              <a:t>They </a:t>
            </a:r>
            <a:r>
              <a:rPr lang="en-US" sz="2700" dirty="0">
                <a:latin typeface="Times New Roman" pitchFamily="18" charset="0"/>
                <a:cs typeface="Times New Roman" pitchFamily="18" charset="0"/>
              </a:rPr>
              <a:t>arranged in two rows. The air to fuel ratio is </a:t>
            </a:r>
            <a:r>
              <a:rPr lang="en-US" sz="2700" dirty="0" smtClean="0">
                <a:latin typeface="Times New Roman" pitchFamily="18" charset="0"/>
                <a:cs typeface="Times New Roman" pitchFamily="18" charset="0"/>
              </a:rPr>
              <a:t>21- 0</a:t>
            </a:r>
            <a:r>
              <a:rPr lang="en-US" sz="2700" dirty="0">
                <a:latin typeface="Times New Roman" pitchFamily="18" charset="0"/>
                <a:cs typeface="Times New Roman" pitchFamily="18" charset="0"/>
              </a:rPr>
              <a:t>. Calculate : </a:t>
            </a:r>
            <a:endParaRPr lang="en-US" sz="2700" dirty="0" smtClean="0">
              <a:latin typeface="Times New Roman" pitchFamily="18" charset="0"/>
              <a:cs typeface="Times New Roman" pitchFamily="18" charset="0"/>
            </a:endParaRPr>
          </a:p>
          <a:p>
            <a:pPr marL="457200" indent="-457200" algn="just" rtl="0">
              <a:lnSpc>
                <a:spcPct val="150000"/>
              </a:lnSpc>
              <a:buAutoNum type="arabicParenR"/>
            </a:pPr>
            <a:r>
              <a:rPr lang="en-US" sz="2700" dirty="0" smtClean="0">
                <a:latin typeface="Times New Roman" pitchFamily="18" charset="0"/>
                <a:cs typeface="Times New Roman" pitchFamily="18" charset="0"/>
              </a:rPr>
              <a:t>the </a:t>
            </a:r>
            <a:r>
              <a:rPr lang="en-US" sz="2700" dirty="0">
                <a:latin typeface="Times New Roman" pitchFamily="18" charset="0"/>
                <a:cs typeface="Times New Roman" pitchFamily="18" charset="0"/>
              </a:rPr>
              <a:t>number of tubes in the radiation </a:t>
            </a:r>
            <a:r>
              <a:rPr lang="en-US" sz="2700" dirty="0" smtClean="0">
                <a:latin typeface="Times New Roman" pitchFamily="18" charset="0"/>
                <a:cs typeface="Times New Roman" pitchFamily="18" charset="0"/>
              </a:rPr>
              <a:t>section.</a:t>
            </a:r>
          </a:p>
          <a:p>
            <a:pPr algn="just" rtl="0">
              <a:lnSpc>
                <a:spcPct val="150000"/>
              </a:lnSpc>
            </a:pP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2) the amount of heat absorbed in this section.</a:t>
            </a:r>
          </a:p>
        </p:txBody>
      </p:sp>
    </p:spTree>
    <p:extLst>
      <p:ext uri="{BB962C8B-B14F-4D97-AF65-F5344CB8AC3E}">
        <p14:creationId xmlns:p14="http://schemas.microsoft.com/office/powerpoint/2010/main" val="414084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1472" y="285728"/>
            <a:ext cx="7929618" cy="5500726"/>
          </a:xfrm>
        </p:spPr>
        <p:txBody>
          <a:bodyPr>
            <a:normAutofit fontScale="85000" lnSpcReduction="10000"/>
          </a:bodyPr>
          <a:lstStyle/>
          <a:p>
            <a:pPr algn="l" rtl="0">
              <a:buNone/>
            </a:pPr>
            <a:r>
              <a:rPr lang="en-US" sz="3900" dirty="0" smtClean="0">
                <a:solidFill>
                  <a:schemeClr val="bg2">
                    <a:lumMod val="50000"/>
                  </a:schemeClr>
                </a:solidFill>
              </a:rPr>
              <a:t>1.Introduction: </a:t>
            </a:r>
          </a:p>
          <a:p>
            <a:pPr algn="just" rtl="0">
              <a:buFont typeface="Wingdings" pitchFamily="2" charset="2"/>
              <a:buChar char="Ø"/>
            </a:pPr>
            <a:r>
              <a:rPr lang="en-US" dirty="0" smtClean="0"/>
              <a:t> </a:t>
            </a:r>
            <a:r>
              <a:rPr lang="en-US" sz="3000" dirty="0" smtClean="0"/>
              <a:t>Furnaces are used throughout the industry to provide the heat, using the combustion of fuels. </a:t>
            </a:r>
          </a:p>
          <a:p>
            <a:pPr algn="just" rtl="0">
              <a:buFont typeface="Wingdings" pitchFamily="2" charset="2"/>
              <a:buChar char="Ø"/>
            </a:pPr>
            <a:r>
              <a:rPr lang="en-US" sz="3000" dirty="0" smtClean="0"/>
              <a:t> These fuels are solid, liquid or gaseous. </a:t>
            </a:r>
          </a:p>
          <a:p>
            <a:pPr algn="just" rtl="0">
              <a:buFont typeface="Wingdings" pitchFamily="2" charset="2"/>
              <a:buChar char="Ø"/>
            </a:pPr>
            <a:r>
              <a:rPr lang="en-US" sz="3000" dirty="0" smtClean="0"/>
              <a:t> Furnaces consist essentially of an insulated, refractory lined chamber containing tubes. </a:t>
            </a:r>
          </a:p>
          <a:p>
            <a:pPr algn="just" rtl="0">
              <a:buFont typeface="Wingdings" pitchFamily="2" charset="2"/>
              <a:buChar char="Ø"/>
            </a:pPr>
            <a:r>
              <a:rPr lang="en-US" sz="3000" dirty="0" smtClean="0"/>
              <a:t> Tubes carry the process fluid to be heated, and sizes are device for burning the fuel in air to generate hot gases. A great variety of geometries and sizes are used. </a:t>
            </a:r>
          </a:p>
          <a:p>
            <a:pPr algn="just" rtl="0">
              <a:buFont typeface="Wingdings" pitchFamily="2" charset="2"/>
              <a:buChar char="Ø"/>
            </a:pPr>
            <a:r>
              <a:rPr lang="en-US" sz="3000" dirty="0" smtClean="0"/>
              <a:t>However, all furnaces have in common the general feature of heat transfer from hot gas source to a cold sink. </a:t>
            </a:r>
            <a:endParaRPr lang="ar-IQ" sz="3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28596" y="731520"/>
            <a:ext cx="8429684" cy="3054670"/>
          </a:xfrm>
        </p:spPr>
        <p:txBody>
          <a:bodyPr>
            <a:normAutofit/>
          </a:bodyPr>
          <a:lstStyle/>
          <a:p>
            <a:pPr algn="l" rtl="0"/>
            <a:r>
              <a:rPr lang="en-US" b="1" u="sng" dirty="0" smtClean="0"/>
              <a:t>2.Types of furnaces used in process plant</a:t>
            </a:r>
          </a:p>
          <a:p>
            <a:pPr algn="just" rtl="0"/>
            <a:r>
              <a:rPr lang="en-US" dirty="0" smtClean="0"/>
              <a:t>An industrial furnace or direct fired heater, Fig.(1), is an equipment used to provide heat for a process or can serve as reactor which provides heats of reaction. </a:t>
            </a:r>
          </a:p>
          <a:p>
            <a:pPr algn="just" rtl="0"/>
            <a:r>
              <a:rPr lang="en-US" dirty="0" smtClean="0"/>
              <a:t>Furnace designs vary as to its function, heating duty, type of</a:t>
            </a:r>
          </a:p>
          <a:p>
            <a:pPr algn="just" rtl="0">
              <a:buNone/>
            </a:pPr>
            <a:r>
              <a:rPr lang="en-US" dirty="0" smtClean="0"/>
              <a:t>  fuel and method of introducing combustion air. However, most process furnaces have some common features.</a:t>
            </a:r>
          </a:p>
          <a:p>
            <a:pPr algn="just" rtl="0">
              <a:buNone/>
            </a:pPr>
            <a:endParaRPr lang="ar-IQ" dirty="0"/>
          </a:p>
        </p:txBody>
      </p:sp>
      <p:pic>
        <p:nvPicPr>
          <p:cNvPr id="34820" name="Picture 4"/>
          <p:cNvPicPr>
            <a:picLocks noChangeAspect="1" noChangeArrowheads="1"/>
          </p:cNvPicPr>
          <p:nvPr/>
        </p:nvPicPr>
        <p:blipFill>
          <a:blip r:embed="rId2"/>
          <a:srcRect/>
          <a:stretch>
            <a:fillRect/>
          </a:stretch>
        </p:blipFill>
        <p:spPr bwMode="auto">
          <a:xfrm>
            <a:off x="2143108" y="3429000"/>
            <a:ext cx="4914900" cy="30575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20" y="214290"/>
            <a:ext cx="8429684" cy="4500594"/>
          </a:xfrm>
        </p:spPr>
        <p:txBody>
          <a:bodyPr>
            <a:noAutofit/>
          </a:bodyPr>
          <a:lstStyle/>
          <a:p>
            <a:pPr algn="just" rtl="0"/>
            <a:r>
              <a:rPr lang="en-US" dirty="0" smtClean="0"/>
              <a:t>Fuel flows into the burner and is burnt with air provided from an air blower. </a:t>
            </a:r>
          </a:p>
          <a:p>
            <a:pPr algn="just" rtl="0"/>
            <a:r>
              <a:rPr lang="en-US" dirty="0" smtClean="0"/>
              <a:t>There can be more than one burner in a particular furnace which can be arranged in cells which heat a particular set of tubes. </a:t>
            </a:r>
          </a:p>
          <a:p>
            <a:pPr algn="just" rtl="0"/>
            <a:r>
              <a:rPr lang="en-US" dirty="0" smtClean="0"/>
              <a:t>The flames heat up the tubes, which in turn heat the fluid inside in the first part of the furnace known as the radiant section or firebox. </a:t>
            </a:r>
          </a:p>
          <a:p>
            <a:pPr algn="just" rtl="0"/>
            <a:r>
              <a:rPr lang="en-US" dirty="0" smtClean="0"/>
              <a:t>In this chamber where combustion takes place, the heat is transferred mainly by radiation to tubes around the fire in the chamber. </a:t>
            </a:r>
          </a:p>
          <a:p>
            <a:pPr algn="just" rtl="0"/>
            <a:r>
              <a:rPr lang="en-US" dirty="0" smtClean="0"/>
              <a:t>The heating fluid passes through the tubes and is thus heated to the desired temperature. </a:t>
            </a:r>
          </a:p>
          <a:p>
            <a:pPr algn="just" rtl="0"/>
            <a:r>
              <a:rPr lang="en-US" dirty="0" smtClean="0"/>
              <a:t>The gases  from the combustion are known as flue gas. </a:t>
            </a:r>
          </a:p>
          <a:p>
            <a:pPr algn="just" rtl="0"/>
            <a:r>
              <a:rPr lang="en-US" dirty="0" smtClean="0"/>
              <a:t>After the flue gas leaves the firebox, most furnace designs include a convection section where more heat is recovered before venting to the atmosphere through the flue gas stack.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quarter" idx="13"/>
          </p:nvPr>
        </p:nvPicPr>
        <p:blipFill>
          <a:blip r:embed="rId2"/>
          <a:srcRect/>
          <a:stretch>
            <a:fillRect/>
          </a:stretch>
        </p:blipFill>
        <p:spPr bwMode="auto">
          <a:xfrm>
            <a:off x="0" y="214290"/>
            <a:ext cx="4286250" cy="3219450"/>
          </a:xfrm>
          <a:prstGeom prst="rect">
            <a:avLst/>
          </a:prstGeom>
          <a:noFill/>
          <a:ln w="9525">
            <a:noFill/>
            <a:miter lim="800000"/>
            <a:headEnd/>
            <a:tailEnd/>
          </a:ln>
          <a:effectLst/>
        </p:spPr>
      </p:pic>
      <p:sp>
        <p:nvSpPr>
          <p:cNvPr id="5" name="Rectangle 4"/>
          <p:cNvSpPr/>
          <p:nvPr/>
        </p:nvSpPr>
        <p:spPr>
          <a:xfrm>
            <a:off x="714348" y="3571876"/>
            <a:ext cx="2864053" cy="369332"/>
          </a:xfrm>
          <a:prstGeom prst="rect">
            <a:avLst/>
          </a:prstGeom>
        </p:spPr>
        <p:txBody>
          <a:bodyPr wrap="none">
            <a:spAutoFit/>
          </a:bodyPr>
          <a:lstStyle/>
          <a:p>
            <a:r>
              <a:rPr lang="en-US" b="1" dirty="0" smtClean="0"/>
              <a:t>Middle of radiant section</a:t>
            </a:r>
            <a:endParaRPr lang="ar-IQ" dirty="0"/>
          </a:p>
        </p:txBody>
      </p:sp>
      <p:pic>
        <p:nvPicPr>
          <p:cNvPr id="32771" name="Picture 3"/>
          <p:cNvPicPr>
            <a:picLocks noChangeAspect="1" noChangeArrowheads="1"/>
          </p:cNvPicPr>
          <p:nvPr/>
        </p:nvPicPr>
        <p:blipFill>
          <a:blip r:embed="rId3"/>
          <a:srcRect/>
          <a:stretch>
            <a:fillRect/>
          </a:stretch>
        </p:blipFill>
        <p:spPr bwMode="auto">
          <a:xfrm>
            <a:off x="4381500" y="214290"/>
            <a:ext cx="4762500" cy="3286148"/>
          </a:xfrm>
          <a:prstGeom prst="rect">
            <a:avLst/>
          </a:prstGeom>
          <a:noFill/>
          <a:ln w="9525">
            <a:noFill/>
            <a:miter lim="800000"/>
            <a:headEnd/>
            <a:tailEnd/>
          </a:ln>
          <a:effectLst/>
        </p:spPr>
      </p:pic>
      <p:sp>
        <p:nvSpPr>
          <p:cNvPr id="7" name="Rectangle 6"/>
          <p:cNvSpPr/>
          <p:nvPr/>
        </p:nvSpPr>
        <p:spPr>
          <a:xfrm>
            <a:off x="4857752" y="3571876"/>
            <a:ext cx="2238112" cy="369332"/>
          </a:xfrm>
          <a:prstGeom prst="rect">
            <a:avLst/>
          </a:prstGeom>
        </p:spPr>
        <p:txBody>
          <a:bodyPr wrap="none">
            <a:spAutoFit/>
          </a:bodyPr>
          <a:lstStyle/>
          <a:p>
            <a:r>
              <a:rPr lang="en-US" b="1" dirty="0" smtClean="0"/>
              <a:t>Convection section</a:t>
            </a:r>
            <a:endParaRPr lang="ar-IQ" dirty="0"/>
          </a:p>
        </p:txBody>
      </p:sp>
      <p:pic>
        <p:nvPicPr>
          <p:cNvPr id="32772" name="Picture 4"/>
          <p:cNvPicPr>
            <a:picLocks noChangeAspect="1" noChangeArrowheads="1"/>
          </p:cNvPicPr>
          <p:nvPr/>
        </p:nvPicPr>
        <p:blipFill>
          <a:blip r:embed="rId4"/>
          <a:srcRect/>
          <a:stretch>
            <a:fillRect/>
          </a:stretch>
        </p:blipFill>
        <p:spPr bwMode="auto">
          <a:xfrm>
            <a:off x="2500298" y="3929066"/>
            <a:ext cx="4286250" cy="2643206"/>
          </a:xfrm>
          <a:prstGeom prst="rect">
            <a:avLst/>
          </a:prstGeom>
          <a:noFill/>
          <a:ln w="9525">
            <a:noFill/>
            <a:miter lim="800000"/>
            <a:headEnd/>
            <a:tailEnd/>
          </a:ln>
          <a:effectLst/>
        </p:spPr>
      </p:pic>
      <p:sp>
        <p:nvSpPr>
          <p:cNvPr id="9" name="Rectangle 8"/>
          <p:cNvSpPr/>
          <p:nvPr/>
        </p:nvSpPr>
        <p:spPr>
          <a:xfrm>
            <a:off x="571472" y="6215082"/>
            <a:ext cx="1863394" cy="369332"/>
          </a:xfrm>
          <a:prstGeom prst="rect">
            <a:avLst/>
          </a:prstGeom>
        </p:spPr>
        <p:txBody>
          <a:bodyPr wrap="none">
            <a:spAutoFit/>
          </a:bodyPr>
          <a:lstStyle/>
          <a:p>
            <a:r>
              <a:rPr lang="en-US" b="1" dirty="0" smtClean="0"/>
              <a:t>Furnace burner</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sz="quarter" idx="13"/>
          </p:nvPr>
        </p:nvPicPr>
        <p:blipFill>
          <a:blip r:embed="rId2"/>
          <a:srcRect/>
          <a:stretch>
            <a:fillRect/>
          </a:stretch>
        </p:blipFill>
        <p:spPr bwMode="auto">
          <a:xfrm>
            <a:off x="1571604" y="731838"/>
            <a:ext cx="6572296" cy="49831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quarter" idx="13"/>
          </p:nvPr>
        </p:nvPicPr>
        <p:blipFill>
          <a:blip r:embed="rId2"/>
          <a:srcRect/>
          <a:stretch>
            <a:fillRect/>
          </a:stretch>
        </p:blipFill>
        <p:spPr bwMode="auto">
          <a:xfrm>
            <a:off x="2500298" y="731838"/>
            <a:ext cx="4714907" cy="3475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5696" y="476672"/>
            <a:ext cx="5040560" cy="584775"/>
          </a:xfrm>
          <a:prstGeom prst="rect">
            <a:avLst/>
          </a:prstGeom>
          <a:noFill/>
        </p:spPr>
        <p:txBody>
          <a:bodyPr wrap="square" rtlCol="1">
            <a:spAutoFit/>
          </a:bodyPr>
          <a:lstStyle/>
          <a:p>
            <a:pPr algn="ctr" rtl="0"/>
            <a:r>
              <a:rPr lang="en-US" sz="3200" b="1" u="sng" dirty="0">
                <a:solidFill>
                  <a:schemeClr val="accent1">
                    <a:lumMod val="75000"/>
                  </a:schemeClr>
                </a:solidFill>
                <a:latin typeface="Times New Roman" pitchFamily="18" charset="0"/>
                <a:cs typeface="Times New Roman" pitchFamily="18" charset="0"/>
              </a:rPr>
              <a:t>Pipe Still Heater</a:t>
            </a:r>
            <a:endParaRPr lang="en-US" sz="3200" dirty="0">
              <a:solidFill>
                <a:schemeClr val="accent1">
                  <a:lumMod val="75000"/>
                </a:schemeClr>
              </a:solidFill>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3804137801"/>
              </p:ext>
            </p:extLst>
          </p:nvPr>
        </p:nvGraphicFramePr>
        <p:xfrm>
          <a:off x="0" y="1124744"/>
          <a:ext cx="914400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51520" y="4320386"/>
            <a:ext cx="8640960" cy="2492990"/>
          </a:xfrm>
          <a:prstGeom prst="rect">
            <a:avLst/>
          </a:prstGeom>
          <a:blipFill dpi="0" rotWithShape="1">
            <a:blip r:embed="rId7"/>
            <a:srcRect/>
            <a:tile tx="469900" ty="0" sx="100000" sy="100000" flip="none" algn="tl"/>
          </a:blipFill>
          <a:ln>
            <a:solidFill>
              <a:schemeClr val="accent1"/>
            </a:solidFill>
          </a:ln>
          <a:effectLst>
            <a:outerShdw blurRad="50800" dist="38100" dir="2700000" sx="101000" sy="101000" algn="tl" rotWithShape="0">
              <a:prstClr val="black">
                <a:alpha val="40000"/>
              </a:prstClr>
            </a:outerShdw>
          </a:effectLst>
        </p:spPr>
        <p:txBody>
          <a:bodyPr wrap="square" rtlCol="1">
            <a:spAutoFit/>
          </a:bodyPr>
          <a:lstStyle/>
          <a:p>
            <a:pPr algn="just" rtl="0">
              <a:lnSpc>
                <a:spcPct val="150000"/>
              </a:lnSpc>
            </a:pPr>
            <a:r>
              <a:rPr lang="en-US" sz="2600" dirty="0">
                <a:latin typeface="Times New Roman" pitchFamily="18" charset="0"/>
                <a:cs typeface="Times New Roman" pitchFamily="18" charset="0"/>
              </a:rPr>
              <a:t>All these furnaces have got separate radiation section and convection section. The most universal classification is based on direction of tubes as well as shape of furnace and mode of application of heat.</a:t>
            </a:r>
          </a:p>
        </p:txBody>
      </p:sp>
    </p:spTree>
    <p:extLst>
      <p:ext uri="{BB962C8B-B14F-4D97-AF65-F5344CB8AC3E}">
        <p14:creationId xmlns:p14="http://schemas.microsoft.com/office/powerpoint/2010/main" val="408401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1542</TotalTime>
  <Words>1339</Words>
  <Application>Microsoft Office PowerPoint</Application>
  <PresentationFormat>On-screen Show (4:3)</PresentationFormat>
  <Paragraphs>167</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Slipstream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49</cp:revision>
  <dcterms:created xsi:type="dcterms:W3CDTF">2014-06-13T09:10:31Z</dcterms:created>
  <dcterms:modified xsi:type="dcterms:W3CDTF">2017-12-05T19:18:22Z</dcterms:modified>
</cp:coreProperties>
</file>