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32"/>
  </p:notesMasterIdLst>
  <p:sldIdLst>
    <p:sldId id="357" r:id="rId2"/>
    <p:sldId id="359" r:id="rId3"/>
    <p:sldId id="272" r:id="rId4"/>
    <p:sldId id="315" r:id="rId5"/>
    <p:sldId id="316" r:id="rId6"/>
    <p:sldId id="317" r:id="rId7"/>
    <p:sldId id="318" r:id="rId8"/>
    <p:sldId id="319" r:id="rId9"/>
    <p:sldId id="320" r:id="rId10"/>
    <p:sldId id="321" r:id="rId11"/>
    <p:sldId id="322" r:id="rId12"/>
    <p:sldId id="323" r:id="rId13"/>
    <p:sldId id="324" r:id="rId14"/>
    <p:sldId id="325" r:id="rId15"/>
    <p:sldId id="326" r:id="rId16"/>
    <p:sldId id="327" r:id="rId17"/>
    <p:sldId id="328" r:id="rId18"/>
    <p:sldId id="329" r:id="rId19"/>
    <p:sldId id="330" r:id="rId20"/>
    <p:sldId id="331" r:id="rId21"/>
    <p:sldId id="332" r:id="rId22"/>
    <p:sldId id="334" r:id="rId23"/>
    <p:sldId id="337" r:id="rId24"/>
    <p:sldId id="338" r:id="rId25"/>
    <p:sldId id="339" r:id="rId26"/>
    <p:sldId id="354" r:id="rId27"/>
    <p:sldId id="340" r:id="rId28"/>
    <p:sldId id="342" r:id="rId29"/>
    <p:sldId id="353" r:id="rId30"/>
    <p:sldId id="355" r:id="rId31"/>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412" autoAdjust="0"/>
    <p:restoredTop sz="94624" autoAdjust="0"/>
  </p:normalViewPr>
  <p:slideViewPr>
    <p:cSldViewPr>
      <p:cViewPr varScale="1">
        <p:scale>
          <a:sx n="70" d="100"/>
          <a:sy n="70" d="100"/>
        </p:scale>
        <p:origin x="-137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72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720811AD-503E-48ED-A317-BB31053135C9}" type="datetimeFigureOut">
              <a:rPr lang="ar-IQ" smtClean="0"/>
              <a:pPr/>
              <a:t>17/03/1439</a:t>
            </a:fld>
            <a:endParaRPr lang="ar-IQ"/>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EE1FA855-5981-47D8-A892-B5D4A04D2771}" type="slidenum">
              <a:rPr lang="ar-IQ" smtClean="0"/>
              <a:pPr/>
              <a:t>‹#›</a:t>
            </a:fld>
            <a:endParaRPr lang="ar-IQ"/>
          </a:p>
        </p:txBody>
      </p:sp>
    </p:spTree>
    <p:extLst>
      <p:ext uri="{BB962C8B-B14F-4D97-AF65-F5344CB8AC3E}">
        <p14:creationId xmlns:p14="http://schemas.microsoft.com/office/powerpoint/2010/main" val="1658902337"/>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dirty="0"/>
          </a:p>
        </p:txBody>
      </p:sp>
      <p:sp>
        <p:nvSpPr>
          <p:cNvPr id="4" name="Slide Number Placeholder 3"/>
          <p:cNvSpPr>
            <a:spLocks noGrp="1"/>
          </p:cNvSpPr>
          <p:nvPr>
            <p:ph type="sldNum" sz="quarter" idx="10"/>
          </p:nvPr>
        </p:nvSpPr>
        <p:spPr/>
        <p:txBody>
          <a:bodyPr/>
          <a:lstStyle/>
          <a:p>
            <a:fld id="{EE1FA855-5981-47D8-A892-B5D4A04D2771}" type="slidenum">
              <a:rPr lang="ar-IQ" smtClean="0"/>
              <a:pPr/>
              <a:t>2</a:t>
            </a:fld>
            <a:endParaRPr lang="ar-IQ"/>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26039EAC-2984-4496-A92D-010C0ED34409}" type="datetimeFigureOut">
              <a:rPr lang="ar-IQ" smtClean="0"/>
              <a:pPr/>
              <a:t>17/03/1439</a:t>
            </a:fld>
            <a:endParaRPr lang="ar-IQ"/>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ar-IQ"/>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97131B0D-2D02-4E6F-9014-2724BADC99E1}" type="slidenum">
              <a:rPr lang="ar-IQ" smtClean="0"/>
              <a:pPr/>
              <a:t>‹#›</a:t>
            </a:fld>
            <a:endParaRPr lang="ar-IQ"/>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6039EAC-2984-4496-A92D-010C0ED34409}" type="datetimeFigureOut">
              <a:rPr lang="ar-IQ" smtClean="0"/>
              <a:pPr/>
              <a:t>17/03/1439</a:t>
            </a:fld>
            <a:endParaRPr lang="ar-IQ"/>
          </a:p>
        </p:txBody>
      </p:sp>
      <p:sp>
        <p:nvSpPr>
          <p:cNvPr id="5" name="Footer Placeholder 4"/>
          <p:cNvSpPr>
            <a:spLocks noGrp="1"/>
          </p:cNvSpPr>
          <p:nvPr>
            <p:ph type="ftr" sz="quarter" idx="11"/>
          </p:nvPr>
        </p:nvSpPr>
        <p:spPr/>
        <p:txBody>
          <a:bodyPr/>
          <a:lstStyle>
            <a:extLst/>
          </a:lstStyle>
          <a:p>
            <a:endParaRPr lang="ar-IQ"/>
          </a:p>
        </p:txBody>
      </p:sp>
      <p:sp>
        <p:nvSpPr>
          <p:cNvPr id="6" name="Slide Number Placeholder 5"/>
          <p:cNvSpPr>
            <a:spLocks noGrp="1"/>
          </p:cNvSpPr>
          <p:nvPr>
            <p:ph type="sldNum" sz="quarter" idx="12"/>
          </p:nvPr>
        </p:nvSpPr>
        <p:spPr/>
        <p:txBody>
          <a:bodyPr/>
          <a:lstStyle>
            <a:extLst/>
          </a:lstStyle>
          <a:p>
            <a:fld id="{97131B0D-2D02-4E6F-9014-2724BADC99E1}" type="slidenum">
              <a:rPr lang="ar-IQ" smtClean="0"/>
              <a:pPr/>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6039EAC-2984-4496-A92D-010C0ED34409}" type="datetimeFigureOut">
              <a:rPr lang="ar-IQ" smtClean="0"/>
              <a:pPr/>
              <a:t>17/03/1439</a:t>
            </a:fld>
            <a:endParaRPr lang="ar-IQ"/>
          </a:p>
        </p:txBody>
      </p:sp>
      <p:sp>
        <p:nvSpPr>
          <p:cNvPr id="5" name="Footer Placeholder 4"/>
          <p:cNvSpPr>
            <a:spLocks noGrp="1"/>
          </p:cNvSpPr>
          <p:nvPr>
            <p:ph type="ftr" sz="quarter" idx="11"/>
          </p:nvPr>
        </p:nvSpPr>
        <p:spPr/>
        <p:txBody>
          <a:bodyPr/>
          <a:lstStyle>
            <a:extLst/>
          </a:lstStyle>
          <a:p>
            <a:endParaRPr lang="ar-IQ"/>
          </a:p>
        </p:txBody>
      </p:sp>
      <p:sp>
        <p:nvSpPr>
          <p:cNvPr id="6" name="Slide Number Placeholder 5"/>
          <p:cNvSpPr>
            <a:spLocks noGrp="1"/>
          </p:cNvSpPr>
          <p:nvPr>
            <p:ph type="sldNum" sz="quarter" idx="12"/>
          </p:nvPr>
        </p:nvSpPr>
        <p:spPr/>
        <p:txBody>
          <a:bodyPr/>
          <a:lstStyle>
            <a:extLst/>
          </a:lstStyle>
          <a:p>
            <a:fld id="{97131B0D-2D02-4E6F-9014-2724BADC99E1}" type="slidenum">
              <a:rPr lang="ar-IQ" smtClean="0"/>
              <a:pPr/>
              <a:t>‹#›</a:t>
            </a:fld>
            <a:endParaRPr lang="ar-IQ"/>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6039EAC-2984-4496-A92D-010C0ED34409}" type="datetimeFigureOut">
              <a:rPr lang="ar-IQ" smtClean="0"/>
              <a:pPr/>
              <a:t>17/03/1439</a:t>
            </a:fld>
            <a:endParaRPr lang="ar-IQ"/>
          </a:p>
        </p:txBody>
      </p:sp>
      <p:sp>
        <p:nvSpPr>
          <p:cNvPr id="5" name="Footer Placeholder 4"/>
          <p:cNvSpPr>
            <a:spLocks noGrp="1"/>
          </p:cNvSpPr>
          <p:nvPr>
            <p:ph type="ftr" sz="quarter" idx="11"/>
          </p:nvPr>
        </p:nvSpPr>
        <p:spPr/>
        <p:txBody>
          <a:bodyPr/>
          <a:lstStyle>
            <a:extLst/>
          </a:lstStyle>
          <a:p>
            <a:endParaRPr lang="ar-IQ"/>
          </a:p>
        </p:txBody>
      </p:sp>
      <p:sp>
        <p:nvSpPr>
          <p:cNvPr id="6" name="Slide Number Placeholder 5"/>
          <p:cNvSpPr>
            <a:spLocks noGrp="1"/>
          </p:cNvSpPr>
          <p:nvPr>
            <p:ph type="sldNum" sz="quarter" idx="12"/>
          </p:nvPr>
        </p:nvSpPr>
        <p:spPr/>
        <p:txBody>
          <a:bodyPr/>
          <a:lstStyle>
            <a:extLst/>
          </a:lstStyle>
          <a:p>
            <a:fld id="{97131B0D-2D02-4E6F-9014-2724BADC99E1}" type="slidenum">
              <a:rPr lang="ar-IQ" smtClean="0"/>
              <a:pPr/>
              <a:t>‹#›</a:t>
            </a:fld>
            <a:endParaRPr lang="ar-IQ"/>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26039EAC-2984-4496-A92D-010C0ED34409}" type="datetimeFigureOut">
              <a:rPr lang="ar-IQ" smtClean="0"/>
              <a:pPr/>
              <a:t>17/03/1439</a:t>
            </a:fld>
            <a:endParaRPr lang="ar-IQ"/>
          </a:p>
        </p:txBody>
      </p:sp>
      <p:sp>
        <p:nvSpPr>
          <p:cNvPr id="5" name="Footer Placeholder 4"/>
          <p:cNvSpPr>
            <a:spLocks noGrp="1"/>
          </p:cNvSpPr>
          <p:nvPr>
            <p:ph type="ftr" sz="quarter" idx="11"/>
          </p:nvPr>
        </p:nvSpPr>
        <p:spPr/>
        <p:txBody>
          <a:bodyPr/>
          <a:lstStyle>
            <a:extLst/>
          </a:lstStyle>
          <a:p>
            <a:endParaRPr lang="ar-IQ"/>
          </a:p>
        </p:txBody>
      </p:sp>
      <p:sp>
        <p:nvSpPr>
          <p:cNvPr id="6" name="Slide Number Placeholder 5"/>
          <p:cNvSpPr>
            <a:spLocks noGrp="1"/>
          </p:cNvSpPr>
          <p:nvPr>
            <p:ph type="sldNum" sz="quarter" idx="12"/>
          </p:nvPr>
        </p:nvSpPr>
        <p:spPr/>
        <p:txBody>
          <a:bodyPr/>
          <a:lstStyle>
            <a:extLst/>
          </a:lstStyle>
          <a:p>
            <a:fld id="{97131B0D-2D02-4E6F-9014-2724BADC99E1}" type="slidenum">
              <a:rPr lang="ar-IQ" smtClean="0"/>
              <a:pPr/>
              <a:t>‹#›</a:t>
            </a:fld>
            <a:endParaRPr lang="ar-IQ"/>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6039EAC-2984-4496-A92D-010C0ED34409}" type="datetimeFigureOut">
              <a:rPr lang="ar-IQ" smtClean="0"/>
              <a:pPr/>
              <a:t>17/03/1439</a:t>
            </a:fld>
            <a:endParaRPr lang="ar-IQ"/>
          </a:p>
        </p:txBody>
      </p:sp>
      <p:sp>
        <p:nvSpPr>
          <p:cNvPr id="6" name="Footer Placeholder 5"/>
          <p:cNvSpPr>
            <a:spLocks noGrp="1"/>
          </p:cNvSpPr>
          <p:nvPr>
            <p:ph type="ftr" sz="quarter" idx="11"/>
          </p:nvPr>
        </p:nvSpPr>
        <p:spPr/>
        <p:txBody>
          <a:bodyPr/>
          <a:lstStyle>
            <a:extLst/>
          </a:lstStyle>
          <a:p>
            <a:endParaRPr lang="ar-IQ"/>
          </a:p>
        </p:txBody>
      </p:sp>
      <p:sp>
        <p:nvSpPr>
          <p:cNvPr id="7" name="Slide Number Placeholder 6"/>
          <p:cNvSpPr>
            <a:spLocks noGrp="1"/>
          </p:cNvSpPr>
          <p:nvPr>
            <p:ph type="sldNum" sz="quarter" idx="12"/>
          </p:nvPr>
        </p:nvSpPr>
        <p:spPr/>
        <p:txBody>
          <a:bodyPr/>
          <a:lstStyle>
            <a:extLst/>
          </a:lstStyle>
          <a:p>
            <a:fld id="{97131B0D-2D02-4E6F-9014-2724BADC99E1}" type="slidenum">
              <a:rPr lang="ar-IQ" smtClean="0"/>
              <a:pPr/>
              <a:t>‹#›</a:t>
            </a:fld>
            <a:endParaRPr lang="ar-IQ"/>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26039EAC-2984-4496-A92D-010C0ED34409}" type="datetimeFigureOut">
              <a:rPr lang="ar-IQ" smtClean="0"/>
              <a:pPr/>
              <a:t>17/03/1439</a:t>
            </a:fld>
            <a:endParaRPr lang="ar-IQ"/>
          </a:p>
        </p:txBody>
      </p:sp>
      <p:sp>
        <p:nvSpPr>
          <p:cNvPr id="8" name="Footer Placeholder 7"/>
          <p:cNvSpPr>
            <a:spLocks noGrp="1"/>
          </p:cNvSpPr>
          <p:nvPr>
            <p:ph type="ftr" sz="quarter" idx="11"/>
          </p:nvPr>
        </p:nvSpPr>
        <p:spPr/>
        <p:txBody>
          <a:bodyPr/>
          <a:lstStyle>
            <a:extLst/>
          </a:lstStyle>
          <a:p>
            <a:endParaRPr lang="ar-IQ"/>
          </a:p>
        </p:txBody>
      </p:sp>
      <p:sp>
        <p:nvSpPr>
          <p:cNvPr id="9" name="Slide Number Placeholder 8"/>
          <p:cNvSpPr>
            <a:spLocks noGrp="1"/>
          </p:cNvSpPr>
          <p:nvPr>
            <p:ph type="sldNum" sz="quarter" idx="12"/>
          </p:nvPr>
        </p:nvSpPr>
        <p:spPr/>
        <p:txBody>
          <a:bodyPr/>
          <a:lstStyle>
            <a:extLst/>
          </a:lstStyle>
          <a:p>
            <a:fld id="{97131B0D-2D02-4E6F-9014-2724BADC99E1}" type="slidenum">
              <a:rPr lang="ar-IQ" smtClean="0"/>
              <a:pPr/>
              <a:t>‹#›</a:t>
            </a:fld>
            <a:endParaRPr lang="ar-IQ"/>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26039EAC-2984-4496-A92D-010C0ED34409}" type="datetimeFigureOut">
              <a:rPr lang="ar-IQ" smtClean="0"/>
              <a:pPr/>
              <a:t>17/03/1439</a:t>
            </a:fld>
            <a:endParaRPr lang="ar-IQ"/>
          </a:p>
        </p:txBody>
      </p:sp>
      <p:sp>
        <p:nvSpPr>
          <p:cNvPr id="4" name="Footer Placeholder 3"/>
          <p:cNvSpPr>
            <a:spLocks noGrp="1"/>
          </p:cNvSpPr>
          <p:nvPr>
            <p:ph type="ftr" sz="quarter" idx="11"/>
          </p:nvPr>
        </p:nvSpPr>
        <p:spPr/>
        <p:txBody>
          <a:bodyPr/>
          <a:lstStyle>
            <a:extLst/>
          </a:lstStyle>
          <a:p>
            <a:endParaRPr lang="ar-IQ"/>
          </a:p>
        </p:txBody>
      </p:sp>
      <p:sp>
        <p:nvSpPr>
          <p:cNvPr id="5" name="Slide Number Placeholder 4"/>
          <p:cNvSpPr>
            <a:spLocks noGrp="1"/>
          </p:cNvSpPr>
          <p:nvPr>
            <p:ph type="sldNum" sz="quarter" idx="12"/>
          </p:nvPr>
        </p:nvSpPr>
        <p:spPr/>
        <p:txBody>
          <a:bodyPr/>
          <a:lstStyle>
            <a:extLst/>
          </a:lstStyle>
          <a:p>
            <a:fld id="{97131B0D-2D02-4E6F-9014-2724BADC99E1}" type="slidenum">
              <a:rPr lang="ar-IQ" smtClean="0"/>
              <a:pPr/>
              <a:t>‹#›</a:t>
            </a:fld>
            <a:endParaRPr lang="ar-IQ"/>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26039EAC-2984-4496-A92D-010C0ED34409}" type="datetimeFigureOut">
              <a:rPr lang="ar-IQ" smtClean="0"/>
              <a:pPr/>
              <a:t>17/03/1439</a:t>
            </a:fld>
            <a:endParaRPr lang="ar-IQ"/>
          </a:p>
        </p:txBody>
      </p:sp>
      <p:sp>
        <p:nvSpPr>
          <p:cNvPr id="3" name="Footer Placeholder 2"/>
          <p:cNvSpPr>
            <a:spLocks noGrp="1"/>
          </p:cNvSpPr>
          <p:nvPr>
            <p:ph type="ftr" sz="quarter" idx="11"/>
          </p:nvPr>
        </p:nvSpPr>
        <p:spPr/>
        <p:txBody>
          <a:bodyPr/>
          <a:lstStyle>
            <a:extLst/>
          </a:lstStyle>
          <a:p>
            <a:endParaRPr lang="ar-IQ"/>
          </a:p>
        </p:txBody>
      </p:sp>
      <p:sp>
        <p:nvSpPr>
          <p:cNvPr id="4" name="Slide Number Placeholder 3"/>
          <p:cNvSpPr>
            <a:spLocks noGrp="1"/>
          </p:cNvSpPr>
          <p:nvPr>
            <p:ph type="sldNum" sz="quarter" idx="12"/>
          </p:nvPr>
        </p:nvSpPr>
        <p:spPr/>
        <p:txBody>
          <a:bodyPr/>
          <a:lstStyle>
            <a:extLst/>
          </a:lstStyle>
          <a:p>
            <a:fld id="{97131B0D-2D02-4E6F-9014-2724BADC99E1}" type="slidenum">
              <a:rPr lang="ar-IQ" smtClean="0"/>
              <a:pPr/>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26039EAC-2984-4496-A92D-010C0ED34409}" type="datetimeFigureOut">
              <a:rPr lang="ar-IQ" smtClean="0"/>
              <a:pPr/>
              <a:t>17/03/1439</a:t>
            </a:fld>
            <a:endParaRPr lang="ar-IQ"/>
          </a:p>
        </p:txBody>
      </p:sp>
      <p:sp>
        <p:nvSpPr>
          <p:cNvPr id="6" name="Footer Placeholder 5"/>
          <p:cNvSpPr>
            <a:spLocks noGrp="1"/>
          </p:cNvSpPr>
          <p:nvPr>
            <p:ph type="ftr" sz="quarter" idx="11"/>
          </p:nvPr>
        </p:nvSpPr>
        <p:spPr/>
        <p:txBody>
          <a:bodyPr/>
          <a:lstStyle>
            <a:extLst/>
          </a:lstStyle>
          <a:p>
            <a:endParaRPr lang="ar-IQ"/>
          </a:p>
        </p:txBody>
      </p:sp>
      <p:sp>
        <p:nvSpPr>
          <p:cNvPr id="7" name="Slide Number Placeholder 6"/>
          <p:cNvSpPr>
            <a:spLocks noGrp="1"/>
          </p:cNvSpPr>
          <p:nvPr>
            <p:ph type="sldNum" sz="quarter" idx="12"/>
          </p:nvPr>
        </p:nvSpPr>
        <p:spPr/>
        <p:txBody>
          <a:bodyPr/>
          <a:lstStyle>
            <a:extLst/>
          </a:lstStyle>
          <a:p>
            <a:fld id="{97131B0D-2D02-4E6F-9014-2724BADC99E1}" type="slidenum">
              <a:rPr lang="ar-IQ" smtClean="0"/>
              <a:pPr/>
              <a:t>‹#›</a:t>
            </a:fld>
            <a:endParaRPr lang="ar-IQ"/>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26039EAC-2984-4496-A92D-010C0ED34409}" type="datetimeFigureOut">
              <a:rPr lang="ar-IQ" smtClean="0"/>
              <a:pPr/>
              <a:t>17/03/1439</a:t>
            </a:fld>
            <a:endParaRPr lang="ar-IQ"/>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ar-IQ"/>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97131B0D-2D02-4E6F-9014-2724BADC99E1}" type="slidenum">
              <a:rPr lang="ar-IQ" smtClean="0"/>
              <a:pPr/>
              <a:t>‹#›</a:t>
            </a:fld>
            <a:endParaRPr lang="ar-IQ"/>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26039EAC-2984-4496-A92D-010C0ED34409}" type="datetimeFigureOut">
              <a:rPr lang="ar-IQ" smtClean="0"/>
              <a:pPr/>
              <a:t>17/03/1439</a:t>
            </a:fld>
            <a:endParaRPr lang="ar-IQ"/>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ar-IQ"/>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97131B0D-2D02-4E6F-9014-2724BADC99E1}" type="slidenum">
              <a:rPr lang="ar-IQ" smtClean="0"/>
              <a:pPr/>
              <a:t>‹#›</a:t>
            </a:fld>
            <a:endParaRPr lang="ar-IQ"/>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1"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r" rtl="1"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r" rtl="1"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r" rtl="1"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r" rtl="1"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r" rtl="1"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r" rtl="1"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r" rtl="1"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ar-IQ" dirty="0"/>
          </a:p>
        </p:txBody>
      </p:sp>
      <p:sp>
        <p:nvSpPr>
          <p:cNvPr id="3" name="Subtitle 2"/>
          <p:cNvSpPr>
            <a:spLocks noGrp="1"/>
          </p:cNvSpPr>
          <p:nvPr>
            <p:ph type="subTitle" idx="1"/>
          </p:nvPr>
        </p:nvSpPr>
        <p:spPr>
          <a:xfrm>
            <a:off x="0" y="5572140"/>
            <a:ext cx="9144000" cy="1285860"/>
          </a:xfrm>
        </p:spPr>
        <p:txBody>
          <a:bodyPr>
            <a:normAutofit fontScale="77500" lnSpcReduction="20000"/>
          </a:bodyPr>
          <a:lstStyle/>
          <a:p>
            <a:pPr algn="ctr"/>
            <a:r>
              <a:rPr lang="en-US" b="1" dirty="0" smtClean="0"/>
              <a:t>Fourth </a:t>
            </a:r>
            <a:r>
              <a:rPr lang="en-US" b="1" dirty="0"/>
              <a:t>Year - Chemical Process Eng</a:t>
            </a:r>
            <a:r>
              <a:rPr lang="en-US" b="1" dirty="0" smtClean="0"/>
              <a:t>. Branch</a:t>
            </a:r>
          </a:p>
          <a:p>
            <a:pPr algn="ctr"/>
            <a:r>
              <a:rPr lang="en-US" b="1" dirty="0" smtClean="0"/>
              <a:t>Petroleum </a:t>
            </a:r>
            <a:r>
              <a:rPr lang="en-US" b="1" dirty="0"/>
              <a:t>Refinery Eng</a:t>
            </a:r>
            <a:r>
              <a:rPr lang="en-US" b="1" dirty="0" smtClean="0"/>
              <a:t>.</a:t>
            </a:r>
            <a:r>
              <a:rPr lang="en-US" b="1" dirty="0"/>
              <a:t> Lectures</a:t>
            </a:r>
            <a:endParaRPr lang="en-US" b="1" dirty="0" smtClean="0"/>
          </a:p>
          <a:p>
            <a:pPr algn="ctr"/>
            <a:r>
              <a:rPr lang="en-US" b="1" dirty="0" smtClean="0"/>
              <a:t>By</a:t>
            </a:r>
            <a:endParaRPr lang="en-US" b="1" dirty="0"/>
          </a:p>
          <a:p>
            <a:pPr algn="ctr"/>
            <a:r>
              <a:rPr lang="en-US" b="1" dirty="0"/>
              <a:t>Dr. </a:t>
            </a:r>
            <a:r>
              <a:rPr lang="en-US" b="1" dirty="0" smtClean="0"/>
              <a:t>Adnan A. Abdul </a:t>
            </a:r>
            <a:r>
              <a:rPr lang="en-US" b="1" dirty="0" err="1" smtClean="0"/>
              <a:t>Razak</a:t>
            </a:r>
            <a:endParaRPr lang="ar-IQ" dirty="0"/>
          </a:p>
        </p:txBody>
      </p:sp>
      <p:pic>
        <p:nvPicPr>
          <p:cNvPr id="1026" name="Picture 2"/>
          <p:cNvPicPr>
            <a:picLocks noChangeAspect="1" noChangeArrowheads="1"/>
          </p:cNvPicPr>
          <p:nvPr/>
        </p:nvPicPr>
        <p:blipFill>
          <a:blip r:embed="rId2"/>
          <a:srcRect/>
          <a:stretch>
            <a:fillRect/>
          </a:stretch>
        </p:blipFill>
        <p:spPr bwMode="auto">
          <a:xfrm>
            <a:off x="0" y="0"/>
            <a:ext cx="9144000" cy="5600700"/>
          </a:xfrm>
          <a:prstGeom prst="rect">
            <a:avLst/>
          </a:prstGeom>
          <a:noFill/>
          <a:ln w="9525">
            <a:noFill/>
            <a:miter lim="800000"/>
            <a:headEnd/>
            <a:tailEnd/>
          </a:ln>
          <a:effectLst/>
        </p:spPr>
      </p:pic>
    </p:spTree>
    <p:extLst>
      <p:ext uri="{BB962C8B-B14F-4D97-AF65-F5344CB8AC3E}">
        <p14:creationId xmlns:p14="http://schemas.microsoft.com/office/powerpoint/2010/main" val="32845678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9079409"/>
          </a:xfrm>
          <a:prstGeom prst="rect">
            <a:avLst/>
          </a:prstGeom>
        </p:spPr>
        <p:txBody>
          <a:bodyPr wrap="square">
            <a:spAutoFit/>
          </a:bodyPr>
          <a:lstStyle/>
          <a:p>
            <a:pPr algn="l" rtl="0"/>
            <a:r>
              <a:rPr lang="en-US" sz="3600" b="1" u="sng" dirty="0" smtClean="0">
                <a:solidFill>
                  <a:srgbClr val="7030A0"/>
                </a:solidFill>
              </a:rPr>
              <a:t>The major coking processes:</a:t>
            </a:r>
          </a:p>
          <a:p>
            <a:pPr marL="742950" indent="-742950" algn="l" rtl="0"/>
            <a:r>
              <a:rPr lang="en-US" sz="3600" b="1" dirty="0" smtClean="0">
                <a:solidFill>
                  <a:srgbClr val="C00000"/>
                </a:solidFill>
              </a:rPr>
              <a:t>1) Delayed Coking</a:t>
            </a:r>
            <a:r>
              <a:rPr lang="en-US" sz="3600" dirty="0" smtClean="0">
                <a:solidFill>
                  <a:srgbClr val="C00000"/>
                </a:solidFill>
              </a:rPr>
              <a:t> </a:t>
            </a:r>
          </a:p>
          <a:p>
            <a:pPr marL="742950" indent="-742950" algn="l" rtl="0">
              <a:buFont typeface="Wingdings" pitchFamily="2" charset="2"/>
              <a:buChar char="q"/>
            </a:pPr>
            <a:r>
              <a:rPr lang="en-US" sz="2400" dirty="0" smtClean="0"/>
              <a:t>Semi-continuous process.</a:t>
            </a:r>
          </a:p>
          <a:p>
            <a:pPr marL="742950" indent="-742950" algn="l" rtl="0">
              <a:buFont typeface="Wingdings" pitchFamily="2" charset="2"/>
              <a:buChar char="q"/>
            </a:pPr>
            <a:r>
              <a:rPr lang="en-US" sz="2400" dirty="0" smtClean="0"/>
              <a:t>Feed :atm. Residue, cracked tar, and heavy cycle oil</a:t>
            </a:r>
          </a:p>
          <a:p>
            <a:pPr marL="742950" indent="-742950" algn="l" rtl="0">
              <a:buFont typeface="Wingdings" pitchFamily="2" charset="2"/>
              <a:buChar char="q"/>
            </a:pPr>
            <a:r>
              <a:rPr lang="en-US" sz="2400" dirty="0" smtClean="0"/>
              <a:t>Feed heated and transferred to large soaking (or coking drum).</a:t>
            </a:r>
          </a:p>
          <a:p>
            <a:pPr marL="742950" indent="-742950" algn="l" rtl="0">
              <a:buFont typeface="Wingdings" pitchFamily="2" charset="2"/>
              <a:buChar char="q"/>
            </a:pPr>
            <a:r>
              <a:rPr lang="en-US" sz="2400" dirty="0" smtClean="0"/>
              <a:t>Long residence time need to allow the cracking reactions to complete.</a:t>
            </a:r>
          </a:p>
          <a:p>
            <a:pPr marL="742950" indent="-742950" algn="l" rtl="0">
              <a:buFont typeface="+mj-lt"/>
              <a:buAutoNum type="arabicPeriod"/>
            </a:pPr>
            <a:r>
              <a:rPr lang="en-US" sz="2400" dirty="0" smtClean="0"/>
              <a:t>Moderate heating : 482-516</a:t>
            </a:r>
            <a:r>
              <a:rPr lang="en-US" sz="2400" baseline="30000" dirty="0" smtClean="0"/>
              <a:t> </a:t>
            </a:r>
            <a:r>
              <a:rPr lang="en-US" sz="2400" baseline="30000" dirty="0" err="1" smtClean="0"/>
              <a:t>o</a:t>
            </a:r>
            <a:r>
              <a:rPr lang="en-US" sz="2400" dirty="0" err="1" smtClean="0"/>
              <a:t>C</a:t>
            </a:r>
            <a:r>
              <a:rPr lang="en-US" sz="2400" dirty="0" smtClean="0"/>
              <a:t>  (900-960) </a:t>
            </a:r>
            <a:r>
              <a:rPr lang="en-US" sz="2400" baseline="30000" dirty="0" smtClean="0"/>
              <a:t>o </a:t>
            </a:r>
            <a:r>
              <a:rPr lang="en-US" sz="2400" dirty="0" smtClean="0"/>
              <a:t>F</a:t>
            </a:r>
          </a:p>
          <a:p>
            <a:pPr marL="742950" indent="-742950" algn="l" rtl="0">
              <a:buFont typeface="+mj-lt"/>
              <a:buAutoNum type="arabicPeriod"/>
            </a:pPr>
            <a:r>
              <a:rPr lang="en-US" sz="2400" dirty="0" smtClean="0"/>
              <a:t>Soak drum : 452-482</a:t>
            </a:r>
            <a:r>
              <a:rPr lang="en-US" sz="2400" baseline="30000" dirty="0" smtClean="0"/>
              <a:t> </a:t>
            </a:r>
            <a:r>
              <a:rPr lang="en-US" sz="2400" baseline="30000" dirty="0" err="1" smtClean="0"/>
              <a:t>o</a:t>
            </a:r>
            <a:r>
              <a:rPr lang="en-US" sz="2400" dirty="0" err="1" smtClean="0"/>
              <a:t>C</a:t>
            </a:r>
            <a:r>
              <a:rPr lang="en-US" sz="2400" dirty="0" smtClean="0"/>
              <a:t>  (845-900) </a:t>
            </a:r>
            <a:r>
              <a:rPr lang="en-US" sz="2400" baseline="30000" dirty="0" smtClean="0"/>
              <a:t>o </a:t>
            </a:r>
            <a:r>
              <a:rPr lang="en-US" sz="2400" dirty="0" smtClean="0"/>
              <a:t>F</a:t>
            </a:r>
          </a:p>
          <a:p>
            <a:pPr marL="742950" indent="-742950" algn="l" rtl="0">
              <a:buFont typeface="+mj-lt"/>
              <a:buAutoNum type="arabicPeriod"/>
            </a:pPr>
            <a:r>
              <a:rPr lang="en-US" sz="2400" dirty="0" smtClean="0"/>
              <a:t>Residence time : until they are fill of coke.</a:t>
            </a:r>
          </a:p>
          <a:p>
            <a:pPr marL="742950" indent="-742950" algn="l" rtl="0">
              <a:buFont typeface="+mj-lt"/>
              <a:buAutoNum type="arabicPeriod"/>
            </a:pPr>
            <a:r>
              <a:rPr lang="en-US" sz="2400" dirty="0" smtClean="0"/>
              <a:t>Coke is removed hydraulically</a:t>
            </a:r>
          </a:p>
          <a:p>
            <a:pPr marL="742950" indent="-742950" algn="l" rtl="0">
              <a:buFont typeface="+mj-lt"/>
              <a:buAutoNum type="arabicPeriod"/>
            </a:pPr>
            <a:r>
              <a:rPr lang="en-US" sz="2400" dirty="0" smtClean="0"/>
              <a:t>Coke yield</a:t>
            </a:r>
            <a:r>
              <a:rPr lang="ar-IQ" sz="2400" dirty="0" smtClean="0"/>
              <a:t> =</a:t>
            </a:r>
            <a:r>
              <a:rPr lang="en-US" sz="2400" dirty="0" smtClean="0"/>
              <a:t> 30 % </a:t>
            </a:r>
          </a:p>
          <a:p>
            <a:pPr marL="742950" indent="-742950" algn="l" rtl="0">
              <a:buFont typeface="+mj-lt"/>
              <a:buAutoNum type="arabicPeriod"/>
            </a:pPr>
            <a:endParaRPr lang="en-US" sz="2400" dirty="0" smtClean="0"/>
          </a:p>
          <a:p>
            <a:pPr marL="457200" indent="-457200" algn="just" rtl="0">
              <a:buFont typeface="Wingdings" pitchFamily="2" charset="2"/>
              <a:buChar char="q"/>
            </a:pPr>
            <a:endParaRPr lang="en-US" sz="2400" dirty="0" smtClean="0"/>
          </a:p>
          <a:p>
            <a:pPr marL="457200" indent="-457200" algn="just" rtl="0">
              <a:buFont typeface="+mj-lt"/>
              <a:buAutoNum type="alphaUcPeriod"/>
            </a:pPr>
            <a:endParaRPr lang="ar-IQ" sz="2400" dirty="0" smtClean="0"/>
          </a:p>
          <a:p>
            <a:pPr marL="457200" indent="-457200" algn="just" rtl="0"/>
            <a:r>
              <a:rPr lang="en-US" sz="2400" dirty="0" smtClean="0"/>
              <a:t> </a:t>
            </a:r>
          </a:p>
          <a:p>
            <a:pPr algn="just" rtl="0"/>
            <a:endParaRPr lang="en-US" sz="2400" dirty="0" smtClean="0"/>
          </a:p>
          <a:p>
            <a:pPr algn="just" rtl="0"/>
            <a:endParaRPr lang="en-US" sz="2400" dirty="0" smtClean="0"/>
          </a:p>
          <a:p>
            <a:pPr algn="l" rtl="0"/>
            <a:endParaRPr lang="en-US" sz="1600" dirty="0" smtClean="0"/>
          </a:p>
          <a:p>
            <a:pPr algn="l" rtl="0"/>
            <a:endParaRPr lang="en-US" sz="1600" u="sng" dirty="0" smtClean="0"/>
          </a:p>
          <a:p>
            <a:pPr algn="l" rtl="0"/>
            <a:r>
              <a:rPr lang="en-US" sz="1600" dirty="0" smtClean="0"/>
              <a:t>                     </a:t>
            </a:r>
          </a:p>
          <a:p>
            <a:pPr algn="l" rtl="0"/>
            <a:r>
              <a:rPr lang="en-US" sz="1600" dirty="0" smtClean="0"/>
              <a:t>                                        </a:t>
            </a:r>
          </a:p>
          <a:p>
            <a:pPr algn="l" rtl="0"/>
            <a:endParaRPr lang="en-US" sz="2000" dirty="0" smtClean="0"/>
          </a:p>
          <a:p>
            <a:pPr algn="l" rtl="0"/>
            <a:endParaRPr lang="en-US" sz="2000"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6" name="Group 2"/>
          <p:cNvGrpSpPr>
            <a:grpSpLocks/>
          </p:cNvGrpSpPr>
          <p:nvPr/>
        </p:nvGrpSpPr>
        <p:grpSpPr bwMode="auto">
          <a:xfrm>
            <a:off x="571472" y="357166"/>
            <a:ext cx="8286808" cy="5500726"/>
            <a:chOff x="1800" y="1716"/>
            <a:chExt cx="8300" cy="6429"/>
          </a:xfrm>
        </p:grpSpPr>
        <p:sp>
          <p:nvSpPr>
            <p:cNvPr id="1027" name="Text Box 3"/>
            <p:cNvSpPr txBox="1">
              <a:spLocks noChangeArrowheads="1"/>
            </p:cNvSpPr>
            <p:nvPr/>
          </p:nvSpPr>
          <p:spPr bwMode="auto">
            <a:xfrm>
              <a:off x="1800" y="7614"/>
              <a:ext cx="2997" cy="531"/>
            </a:xfrm>
            <a:prstGeom prst="rect">
              <a:avLst/>
            </a:prstGeom>
            <a:solidFill>
              <a:srgbClr val="FFFFFF"/>
            </a:solidFill>
            <a:ln w="9525">
              <a:solidFill>
                <a:srgbClr val="FFFFFF"/>
              </a:solidFill>
              <a:miter lim="800000"/>
              <a:headEnd/>
              <a:tailEnd/>
            </a:ln>
          </p:spPr>
          <p:txBody>
            <a:bodyPr vert="horz" wrap="non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1" i="0" u="none" strike="noStrike" cap="none" normalizeH="0" baseline="0" smtClean="0">
                  <a:ln>
                    <a:noFill/>
                  </a:ln>
                  <a:solidFill>
                    <a:schemeClr val="tx1"/>
                  </a:solidFill>
                  <a:effectLst/>
                  <a:latin typeface="Times-Roman" charset="0"/>
                  <a:ea typeface="Arial" pitchFamily="34" charset="0"/>
                  <a:cs typeface="Times-Roman" charset="0"/>
                </a:rPr>
                <a:t>Fig </a:t>
              </a:r>
              <a:r>
                <a:rPr kumimoji="0" lang="en-US" sz="1100" b="1" i="0" u="none" strike="noStrike" cap="none" normalizeH="0" baseline="0" smtClean="0">
                  <a:ln>
                    <a:noFill/>
                  </a:ln>
                  <a:solidFill>
                    <a:schemeClr val="tx1"/>
                  </a:solidFill>
                  <a:effectLst/>
                  <a:latin typeface="Times-Roman" charset="0"/>
                  <a:ea typeface="Arial" pitchFamily="34" charset="0"/>
                  <a:cs typeface="Arial" pitchFamily="34" charset="0"/>
                </a:rPr>
                <a:t>1: Delayed coking unit</a:t>
              </a: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pic>
          <p:nvPicPr>
            <p:cNvPr id="1028" name="Picture 4"/>
            <p:cNvPicPr>
              <a:picLocks noChangeAspect="1" noChangeArrowheads="1"/>
            </p:cNvPicPr>
            <p:nvPr/>
          </p:nvPicPr>
          <p:blipFill>
            <a:blip r:embed="rId2"/>
            <a:srcRect/>
            <a:stretch>
              <a:fillRect/>
            </a:stretch>
          </p:blipFill>
          <p:spPr bwMode="auto">
            <a:xfrm>
              <a:off x="1805" y="1716"/>
              <a:ext cx="8295" cy="5928"/>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9633406"/>
          </a:xfrm>
          <a:prstGeom prst="rect">
            <a:avLst/>
          </a:prstGeom>
        </p:spPr>
        <p:txBody>
          <a:bodyPr wrap="square">
            <a:spAutoFit/>
          </a:bodyPr>
          <a:lstStyle/>
          <a:p>
            <a:pPr marL="742950" indent="-742950" algn="l" rtl="0"/>
            <a:r>
              <a:rPr lang="en-US" sz="3600" b="1" dirty="0" smtClean="0">
                <a:solidFill>
                  <a:srgbClr val="C00000"/>
                </a:solidFill>
              </a:rPr>
              <a:t>2) Fluid Coking or </a:t>
            </a:r>
            <a:r>
              <a:rPr lang="en-US" sz="3600" b="1" dirty="0" err="1" smtClean="0">
                <a:solidFill>
                  <a:srgbClr val="C00000"/>
                </a:solidFill>
              </a:rPr>
              <a:t>flexicoking</a:t>
            </a:r>
            <a:endParaRPr lang="en-US" sz="3600" b="1" dirty="0" smtClean="0">
              <a:solidFill>
                <a:srgbClr val="C00000"/>
              </a:solidFill>
            </a:endParaRPr>
          </a:p>
          <a:p>
            <a:pPr marL="742950" indent="-742950" algn="l" rtl="0">
              <a:buFont typeface="Wingdings" pitchFamily="2" charset="2"/>
              <a:buChar char="v"/>
            </a:pPr>
            <a:r>
              <a:rPr lang="en-US" sz="2400" dirty="0" smtClean="0"/>
              <a:t>A continuous process which uses the fluidized- solids technique to convert residues to more valuable products.</a:t>
            </a:r>
          </a:p>
          <a:p>
            <a:pPr marL="742950" indent="-742950" algn="l" rtl="0">
              <a:buFont typeface="Wingdings" pitchFamily="2" charset="2"/>
              <a:buChar char="v"/>
            </a:pPr>
            <a:r>
              <a:rPr lang="en-US" sz="2400" dirty="0" smtClean="0"/>
              <a:t>The residue is coked by being sprayed into a fluidized bed of hot, fine coke particles.</a:t>
            </a:r>
          </a:p>
          <a:p>
            <a:pPr marL="742950" indent="-742950" algn="l" rtl="0">
              <a:buFont typeface="Wingdings" pitchFamily="2" charset="2"/>
              <a:buChar char="v"/>
            </a:pPr>
            <a:r>
              <a:rPr lang="en-US" sz="2400" dirty="0" smtClean="0"/>
              <a:t>The use of a fluid bed permits the coking reaction to be conducted at higher temperature and shorter contact times than those in delayed coking: Fluidized bed with steam.</a:t>
            </a:r>
          </a:p>
          <a:p>
            <a:pPr marL="742950" indent="-742950" algn="l" rtl="0">
              <a:buFont typeface="Wingdings" pitchFamily="2" charset="2"/>
              <a:buChar char="v"/>
            </a:pPr>
            <a:r>
              <a:rPr lang="en-US" sz="2400" dirty="0" smtClean="0"/>
              <a:t>Severe heating  482- 566</a:t>
            </a:r>
            <a:r>
              <a:rPr lang="en-US" sz="2400" baseline="30000" dirty="0" smtClean="0"/>
              <a:t> </a:t>
            </a:r>
            <a:r>
              <a:rPr lang="en-US" sz="2400" baseline="30000" dirty="0" err="1" smtClean="0"/>
              <a:t>o</a:t>
            </a:r>
            <a:r>
              <a:rPr lang="en-US" sz="2400" dirty="0" err="1" smtClean="0"/>
              <a:t>C</a:t>
            </a:r>
            <a:r>
              <a:rPr lang="en-US" sz="2400" dirty="0" smtClean="0"/>
              <a:t> (900-1050)</a:t>
            </a:r>
            <a:r>
              <a:rPr lang="en-US" sz="2400" baseline="30000" dirty="0" smtClean="0"/>
              <a:t> o </a:t>
            </a:r>
            <a:r>
              <a:rPr lang="en-US" sz="2400" dirty="0" smtClean="0"/>
              <a:t>F at 10 psig.</a:t>
            </a:r>
          </a:p>
          <a:p>
            <a:pPr marL="742950" indent="-742950" algn="l" rtl="0">
              <a:buFont typeface="Wingdings" pitchFamily="2" charset="2"/>
              <a:buChar char="v"/>
            </a:pPr>
            <a:r>
              <a:rPr lang="en-US" sz="2400" dirty="0" smtClean="0"/>
              <a:t>Higher yields of light ends.</a:t>
            </a:r>
          </a:p>
          <a:p>
            <a:pPr marL="742950" indent="-742950" algn="l" rtl="0">
              <a:buFont typeface="Wingdings" pitchFamily="2" charset="2"/>
              <a:buChar char="v"/>
            </a:pPr>
            <a:r>
              <a:rPr lang="en-US" sz="2400" dirty="0" smtClean="0"/>
              <a:t>Less coke yields ( 20 % for fluid coking and 2 % for </a:t>
            </a:r>
            <a:r>
              <a:rPr lang="en-US" sz="2400" dirty="0" err="1" smtClean="0"/>
              <a:t>flexicoking</a:t>
            </a:r>
            <a:r>
              <a:rPr lang="en-US" sz="2400" dirty="0" smtClean="0"/>
              <a:t>)</a:t>
            </a:r>
          </a:p>
          <a:p>
            <a:pPr marL="742950" indent="-742950" algn="l" rtl="0">
              <a:buFont typeface="Wingdings" pitchFamily="2" charset="2"/>
              <a:buChar char="q"/>
            </a:pPr>
            <a:endParaRPr lang="en-US" sz="2400" dirty="0" smtClean="0"/>
          </a:p>
          <a:p>
            <a:pPr marL="742950" indent="-742950" algn="l" rtl="0">
              <a:buFont typeface="+mj-lt"/>
              <a:buAutoNum type="arabicPeriod"/>
            </a:pPr>
            <a:endParaRPr lang="en-US" sz="2400" dirty="0" smtClean="0"/>
          </a:p>
          <a:p>
            <a:pPr marL="457200" indent="-457200" algn="just" rtl="0">
              <a:buFont typeface="Wingdings" pitchFamily="2" charset="2"/>
              <a:buChar char="q"/>
            </a:pPr>
            <a:endParaRPr lang="en-US" sz="2400" dirty="0" smtClean="0"/>
          </a:p>
          <a:p>
            <a:pPr marL="457200" indent="-457200" algn="just" rtl="0">
              <a:buFont typeface="+mj-lt"/>
              <a:buAutoNum type="alphaUcPeriod"/>
            </a:pPr>
            <a:endParaRPr lang="ar-IQ" sz="2400" dirty="0" smtClean="0"/>
          </a:p>
          <a:p>
            <a:pPr marL="457200" indent="-457200" algn="just" rtl="0"/>
            <a:r>
              <a:rPr lang="en-US" sz="2400" dirty="0" smtClean="0"/>
              <a:t> </a:t>
            </a:r>
          </a:p>
          <a:p>
            <a:pPr algn="just" rtl="0"/>
            <a:endParaRPr lang="en-US" sz="2400" dirty="0" smtClean="0"/>
          </a:p>
          <a:p>
            <a:pPr algn="just" rtl="0"/>
            <a:endParaRPr lang="en-US" sz="2400" dirty="0" smtClean="0"/>
          </a:p>
          <a:p>
            <a:pPr algn="l" rtl="0"/>
            <a:endParaRPr lang="en-US" sz="1600" dirty="0" smtClean="0"/>
          </a:p>
          <a:p>
            <a:pPr algn="l" rtl="0"/>
            <a:endParaRPr lang="en-US" sz="1600" u="sng" dirty="0" smtClean="0"/>
          </a:p>
          <a:p>
            <a:pPr algn="l" rtl="0"/>
            <a:r>
              <a:rPr lang="en-US" sz="1600" dirty="0" smtClean="0"/>
              <a:t>                     </a:t>
            </a:r>
          </a:p>
          <a:p>
            <a:pPr algn="l" rtl="0"/>
            <a:r>
              <a:rPr lang="en-US" sz="1600" dirty="0" smtClean="0"/>
              <a:t>                                        </a:t>
            </a:r>
          </a:p>
          <a:p>
            <a:pPr algn="l" rtl="0"/>
            <a:endParaRPr lang="en-US" sz="2000" dirty="0" smtClean="0"/>
          </a:p>
          <a:p>
            <a:pPr algn="l" rtl="0"/>
            <a:endParaRPr lang="en-US" sz="2000"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7048083"/>
          </a:xfrm>
          <a:prstGeom prst="rect">
            <a:avLst/>
          </a:prstGeom>
        </p:spPr>
        <p:txBody>
          <a:bodyPr wrap="square">
            <a:spAutoFit/>
          </a:bodyPr>
          <a:lstStyle/>
          <a:p>
            <a:pPr rtl="0"/>
            <a:r>
              <a:rPr lang="en-US" sz="2400" b="1" dirty="0" smtClean="0">
                <a:solidFill>
                  <a:srgbClr val="C00000"/>
                </a:solidFill>
              </a:rPr>
              <a:t>Coke &amp; liquid yields may be estimated by simple equations:</a:t>
            </a:r>
          </a:p>
          <a:p>
            <a:pPr rtl="0"/>
            <a:endParaRPr lang="en-US" sz="2400" b="1" dirty="0" smtClean="0">
              <a:solidFill>
                <a:srgbClr val="C00000"/>
              </a:solidFill>
            </a:endParaRPr>
          </a:p>
          <a:p>
            <a:pPr rtl="0"/>
            <a:endParaRPr lang="en-US" sz="2400" b="1" dirty="0" smtClean="0">
              <a:solidFill>
                <a:srgbClr val="C00000"/>
              </a:solidFill>
            </a:endParaRPr>
          </a:p>
          <a:p>
            <a:pPr rtl="0"/>
            <a:endParaRPr lang="en-US" sz="2400" b="1" dirty="0" smtClean="0">
              <a:solidFill>
                <a:srgbClr val="C00000"/>
              </a:solidFill>
            </a:endParaRPr>
          </a:p>
          <a:p>
            <a:pPr rtl="0"/>
            <a:endParaRPr lang="en-US" sz="2400" b="1" dirty="0" smtClean="0">
              <a:solidFill>
                <a:srgbClr val="C00000"/>
              </a:solidFill>
            </a:endParaRPr>
          </a:p>
          <a:p>
            <a:pPr marL="742950" indent="-742950" algn="l" rtl="0"/>
            <a:endParaRPr lang="en-US" sz="2400" b="1" dirty="0" smtClean="0">
              <a:solidFill>
                <a:srgbClr val="C00000"/>
              </a:solidFill>
            </a:endParaRPr>
          </a:p>
          <a:p>
            <a:pPr marL="742950" indent="-742950" algn="l" rtl="0"/>
            <a:endParaRPr lang="en-US" sz="3600" b="1" dirty="0" smtClean="0">
              <a:solidFill>
                <a:srgbClr val="C00000"/>
              </a:solidFill>
            </a:endParaRPr>
          </a:p>
          <a:p>
            <a:pPr marL="742950" indent="-742950" algn="l" rtl="0">
              <a:buFont typeface="Wingdings" pitchFamily="2" charset="2"/>
              <a:buChar char="q"/>
            </a:pPr>
            <a:endParaRPr lang="en-US" sz="2400" dirty="0" smtClean="0"/>
          </a:p>
          <a:p>
            <a:pPr marL="742950" indent="-742950" algn="l" rtl="0">
              <a:buFont typeface="+mj-lt"/>
              <a:buAutoNum type="arabicPeriod"/>
            </a:pPr>
            <a:endParaRPr lang="en-US" sz="2400" dirty="0" smtClean="0"/>
          </a:p>
          <a:p>
            <a:pPr marL="457200" indent="-457200" algn="just" rtl="0">
              <a:buFont typeface="Wingdings" pitchFamily="2" charset="2"/>
              <a:buChar char="q"/>
            </a:pPr>
            <a:endParaRPr lang="en-US" sz="2400" dirty="0" smtClean="0"/>
          </a:p>
          <a:p>
            <a:pPr marL="457200" indent="-457200" algn="just" rtl="0">
              <a:buFont typeface="+mj-lt"/>
              <a:buAutoNum type="alphaUcPeriod"/>
            </a:pPr>
            <a:endParaRPr lang="ar-IQ" sz="2400" dirty="0" smtClean="0"/>
          </a:p>
          <a:p>
            <a:pPr marL="457200" indent="-457200" algn="just" rtl="0"/>
            <a:r>
              <a:rPr lang="en-US" sz="2400" dirty="0" smtClean="0"/>
              <a:t> </a:t>
            </a:r>
          </a:p>
          <a:p>
            <a:pPr algn="just" rtl="0"/>
            <a:endParaRPr lang="en-US" sz="2400" dirty="0" smtClean="0"/>
          </a:p>
          <a:p>
            <a:pPr algn="just" rtl="0"/>
            <a:endParaRPr lang="en-US" sz="2400" dirty="0" smtClean="0"/>
          </a:p>
          <a:p>
            <a:pPr algn="l" rtl="0"/>
            <a:endParaRPr lang="en-US" sz="1600" dirty="0" smtClean="0"/>
          </a:p>
          <a:p>
            <a:pPr algn="l" rtl="0"/>
            <a:endParaRPr lang="en-US" sz="1600" u="sng" dirty="0" smtClean="0"/>
          </a:p>
          <a:p>
            <a:pPr algn="l" rtl="0"/>
            <a:r>
              <a:rPr lang="en-US" sz="1600" dirty="0" smtClean="0"/>
              <a:t>                     </a:t>
            </a:r>
          </a:p>
          <a:p>
            <a:pPr algn="l" rtl="0"/>
            <a:r>
              <a:rPr lang="en-US" sz="1600" dirty="0" smtClean="0"/>
              <a:t>                                        </a:t>
            </a:r>
          </a:p>
          <a:p>
            <a:pPr algn="l" rtl="0"/>
            <a:endParaRPr lang="en-US" sz="2000" dirty="0" smtClean="0"/>
          </a:p>
          <a:p>
            <a:pPr algn="l" rtl="0"/>
            <a:endParaRPr lang="en-US" sz="2000" dirty="0" smtClean="0"/>
          </a:p>
        </p:txBody>
      </p:sp>
      <p:pic>
        <p:nvPicPr>
          <p:cNvPr id="2050" name="Picture 2"/>
          <p:cNvPicPr>
            <a:picLocks noChangeAspect="1" noChangeArrowheads="1"/>
          </p:cNvPicPr>
          <p:nvPr/>
        </p:nvPicPr>
        <p:blipFill>
          <a:blip r:embed="rId2"/>
          <a:srcRect/>
          <a:stretch>
            <a:fillRect/>
          </a:stretch>
        </p:blipFill>
        <p:spPr bwMode="auto">
          <a:xfrm>
            <a:off x="714348" y="642918"/>
            <a:ext cx="6858048" cy="240030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11603176"/>
          </a:xfrm>
          <a:prstGeom prst="rect">
            <a:avLst/>
          </a:prstGeom>
        </p:spPr>
        <p:txBody>
          <a:bodyPr wrap="square">
            <a:spAutoFit/>
          </a:bodyPr>
          <a:lstStyle/>
          <a:p>
            <a:pPr algn="l" rtl="0"/>
            <a:r>
              <a:rPr lang="en-US" sz="2000" b="1" u="sng" dirty="0" smtClean="0"/>
              <a:t>Example ( 1 ) :</a:t>
            </a:r>
            <a:r>
              <a:rPr lang="en-US" sz="2000" dirty="0" smtClean="0"/>
              <a:t> Develop preliminary estimate of product yields on the processing of 1000</a:t>
            </a:r>
            <a:r>
              <a:rPr lang="en-US" sz="2000" baseline="30000" dirty="0" smtClean="0"/>
              <a:t>+</a:t>
            </a:r>
            <a:r>
              <a:rPr lang="en-US" sz="2000" dirty="0" smtClean="0"/>
              <a:t> </a:t>
            </a:r>
            <a:r>
              <a:rPr lang="en-US" sz="2000" dirty="0" err="1" smtClean="0"/>
              <a:t>Rc</a:t>
            </a:r>
            <a:r>
              <a:rPr lang="en-US" sz="2000" dirty="0" smtClean="0"/>
              <a:t> of 23760 BPD capacity. Conrad son carbon = 19%, 2.3% S, API = 10.7. </a:t>
            </a:r>
          </a:p>
          <a:p>
            <a:pPr algn="l" rtl="0"/>
            <a:r>
              <a:rPr lang="en-US" sz="2000" b="1" u="sng" dirty="0" smtClean="0"/>
              <a:t>Solution :</a:t>
            </a:r>
            <a:r>
              <a:rPr lang="en-US" sz="2000" dirty="0" smtClean="0"/>
              <a:t>                                    </a:t>
            </a:r>
          </a:p>
          <a:p>
            <a:pPr algn="l" rtl="0"/>
            <a:r>
              <a:rPr lang="en-US" sz="2000" dirty="0" smtClean="0"/>
              <a:t>                                                 (lb/bbl)</a:t>
            </a:r>
          </a:p>
          <a:p>
            <a:pPr algn="l" rtl="0"/>
            <a:r>
              <a:rPr lang="en-US" sz="2000" dirty="0" smtClean="0"/>
              <a:t> </a:t>
            </a:r>
            <a:r>
              <a:rPr lang="en-US" sz="2000" b="1" dirty="0" smtClean="0"/>
              <a:t>Feed</a:t>
            </a:r>
            <a:r>
              <a:rPr lang="en-US" sz="2000" dirty="0" smtClean="0"/>
              <a:t>            BPD          API         lb/ hr            lb/ hr        wt% S     lb/hr </a:t>
            </a:r>
          </a:p>
          <a:p>
            <a:pPr algn="l" rtl="0"/>
            <a:r>
              <a:rPr lang="en-US" sz="2000" dirty="0" smtClean="0"/>
              <a:t>                                                 (348.56) </a:t>
            </a:r>
          </a:p>
          <a:p>
            <a:pPr algn="l" rtl="0"/>
            <a:r>
              <a:rPr lang="en-US" sz="2000" dirty="0" smtClean="0"/>
              <a:t>1000</a:t>
            </a:r>
            <a:r>
              <a:rPr lang="en-US" sz="2000" baseline="30000" dirty="0" smtClean="0"/>
              <a:t>+ </a:t>
            </a:r>
            <a:r>
              <a:rPr lang="en-US" sz="2000" dirty="0" smtClean="0"/>
              <a:t>RC     23700     10.7        14.52          345080        2.3         7940</a:t>
            </a:r>
          </a:p>
          <a:p>
            <a:pPr algn="l" rtl="0"/>
            <a:r>
              <a:rPr lang="en-US" sz="2000" dirty="0" smtClean="0"/>
              <a:t> </a:t>
            </a:r>
            <a:r>
              <a:rPr lang="en-US" sz="2000" b="1" dirty="0" smtClean="0"/>
              <a:t>Products                             wt%             lb/ hr            lb/ hr S  </a:t>
            </a:r>
            <a:endParaRPr lang="en-US" sz="2000" dirty="0" smtClean="0"/>
          </a:p>
          <a:p>
            <a:pPr algn="l" rtl="0"/>
            <a:r>
              <a:rPr lang="en-US" sz="2000" dirty="0" smtClean="0"/>
              <a:t>Coke wt %                            30.4            104900              2382       </a:t>
            </a:r>
          </a:p>
          <a:p>
            <a:pPr algn="l" rtl="0"/>
            <a:r>
              <a:rPr lang="en-US" sz="2000" dirty="0" smtClean="0"/>
              <a:t>Gas (C4 - ) wt%                   10.5              36230              2382</a:t>
            </a:r>
          </a:p>
          <a:p>
            <a:pPr algn="l" rtl="0"/>
            <a:r>
              <a:rPr lang="en-US" sz="2000" dirty="0" smtClean="0"/>
              <a:t>Gasoline wt%                       17.8             61450                397                       </a:t>
            </a:r>
          </a:p>
          <a:p>
            <a:pPr algn="l" rtl="0"/>
            <a:r>
              <a:rPr lang="en-US" sz="2000" dirty="0" smtClean="0"/>
              <a:t>Gas oil wt%                          41.3            142500             2779 </a:t>
            </a:r>
          </a:p>
          <a:p>
            <a:pPr algn="l" rtl="0"/>
            <a:r>
              <a:rPr lang="en-US" sz="2000" dirty="0" smtClean="0"/>
              <a:t>                                          -----        --------            -------</a:t>
            </a:r>
          </a:p>
          <a:p>
            <a:pPr algn="l" rtl="0"/>
            <a:r>
              <a:rPr lang="en-US" sz="2000" dirty="0" smtClean="0"/>
              <a:t>                                             100              345080             7940</a:t>
            </a:r>
          </a:p>
          <a:p>
            <a:pPr algn="l" rtl="0"/>
            <a:r>
              <a:rPr lang="en-US" sz="2000" dirty="0" smtClean="0"/>
              <a:t> </a:t>
            </a:r>
            <a:r>
              <a:rPr lang="en-US" sz="2000" b="1" dirty="0" smtClean="0"/>
              <a:t> </a:t>
            </a:r>
            <a:endParaRPr lang="en-US" sz="2000" dirty="0" smtClean="0"/>
          </a:p>
          <a:p>
            <a:pPr rtl="0"/>
            <a:endParaRPr lang="en-US" sz="2400" b="1" dirty="0" smtClean="0">
              <a:solidFill>
                <a:srgbClr val="C00000"/>
              </a:solidFill>
            </a:endParaRPr>
          </a:p>
          <a:p>
            <a:pPr rtl="0"/>
            <a:endParaRPr lang="en-US" sz="2400" b="1" dirty="0" smtClean="0">
              <a:solidFill>
                <a:srgbClr val="C00000"/>
              </a:solidFill>
            </a:endParaRPr>
          </a:p>
          <a:p>
            <a:pPr rtl="0"/>
            <a:endParaRPr lang="en-US" sz="2400" b="1" dirty="0" smtClean="0">
              <a:solidFill>
                <a:srgbClr val="C00000"/>
              </a:solidFill>
            </a:endParaRPr>
          </a:p>
          <a:p>
            <a:pPr rtl="0"/>
            <a:endParaRPr lang="en-US" sz="2400" b="1" dirty="0" smtClean="0">
              <a:solidFill>
                <a:srgbClr val="C00000"/>
              </a:solidFill>
            </a:endParaRPr>
          </a:p>
          <a:p>
            <a:pPr marL="742950" indent="-742950" algn="l" rtl="0"/>
            <a:endParaRPr lang="en-US" sz="2400" b="1" dirty="0" smtClean="0">
              <a:solidFill>
                <a:srgbClr val="C00000"/>
              </a:solidFill>
            </a:endParaRPr>
          </a:p>
          <a:p>
            <a:pPr marL="742950" indent="-742950" algn="l" rtl="0"/>
            <a:endParaRPr lang="en-US" sz="3600" b="1" dirty="0" smtClean="0">
              <a:solidFill>
                <a:srgbClr val="C00000"/>
              </a:solidFill>
            </a:endParaRPr>
          </a:p>
          <a:p>
            <a:pPr marL="742950" indent="-742950" algn="l" rtl="0">
              <a:buFont typeface="Wingdings" pitchFamily="2" charset="2"/>
              <a:buChar char="q"/>
            </a:pPr>
            <a:endParaRPr lang="en-US" sz="2400" dirty="0" smtClean="0"/>
          </a:p>
          <a:p>
            <a:pPr marL="742950" indent="-742950" algn="l" rtl="0">
              <a:buFont typeface="+mj-lt"/>
              <a:buAutoNum type="arabicPeriod"/>
            </a:pPr>
            <a:endParaRPr lang="en-US" sz="2400" dirty="0" smtClean="0"/>
          </a:p>
          <a:p>
            <a:pPr marL="457200" indent="-457200" algn="just" rtl="0">
              <a:buFont typeface="Wingdings" pitchFamily="2" charset="2"/>
              <a:buChar char="q"/>
            </a:pPr>
            <a:endParaRPr lang="en-US" sz="2400" dirty="0" smtClean="0"/>
          </a:p>
          <a:p>
            <a:pPr marL="457200" indent="-457200" algn="just" rtl="0">
              <a:buFont typeface="+mj-lt"/>
              <a:buAutoNum type="alphaUcPeriod"/>
            </a:pPr>
            <a:endParaRPr lang="ar-IQ" sz="2400" dirty="0" smtClean="0"/>
          </a:p>
          <a:p>
            <a:pPr marL="457200" indent="-457200" algn="just" rtl="0"/>
            <a:r>
              <a:rPr lang="en-US" sz="2400" dirty="0" smtClean="0"/>
              <a:t> </a:t>
            </a:r>
          </a:p>
          <a:p>
            <a:pPr algn="just" rtl="0"/>
            <a:endParaRPr lang="en-US" sz="2400" dirty="0" smtClean="0"/>
          </a:p>
          <a:p>
            <a:pPr algn="just" rtl="0"/>
            <a:endParaRPr lang="en-US" sz="2400" dirty="0" smtClean="0"/>
          </a:p>
          <a:p>
            <a:pPr algn="l" rtl="0"/>
            <a:endParaRPr lang="en-US" sz="1600" dirty="0" smtClean="0"/>
          </a:p>
          <a:p>
            <a:pPr algn="l" rtl="0"/>
            <a:endParaRPr lang="en-US" sz="1600" u="sng" dirty="0" smtClean="0"/>
          </a:p>
          <a:p>
            <a:pPr algn="l" rtl="0"/>
            <a:r>
              <a:rPr lang="en-US" sz="1600" dirty="0" smtClean="0"/>
              <a:t>                     </a:t>
            </a:r>
          </a:p>
          <a:p>
            <a:pPr algn="l" rtl="0"/>
            <a:r>
              <a:rPr lang="en-US" sz="1600" dirty="0" smtClean="0"/>
              <a:t>                                        </a:t>
            </a:r>
          </a:p>
          <a:p>
            <a:pPr algn="l" rtl="0"/>
            <a:endParaRPr lang="en-US" sz="2000" dirty="0" smtClean="0"/>
          </a:p>
          <a:p>
            <a:pPr algn="l" rtl="0"/>
            <a:endParaRPr lang="en-US" sz="2000"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5940088"/>
          </a:xfrm>
          <a:prstGeom prst="rect">
            <a:avLst/>
          </a:prstGeom>
        </p:spPr>
        <p:txBody>
          <a:bodyPr wrap="square">
            <a:spAutoFit/>
          </a:bodyPr>
          <a:lstStyle/>
          <a:p>
            <a:pPr algn="ctr" rtl="0"/>
            <a:r>
              <a:rPr lang="en-US" sz="3600" b="1" u="sng" dirty="0" err="1" smtClean="0">
                <a:solidFill>
                  <a:srgbClr val="C00000"/>
                </a:solidFill>
              </a:rPr>
              <a:t>Visbreaking</a:t>
            </a:r>
            <a:r>
              <a:rPr lang="en-US" sz="3600" b="1" u="sng" dirty="0" smtClean="0">
                <a:solidFill>
                  <a:srgbClr val="C00000"/>
                </a:solidFill>
              </a:rPr>
              <a:t>:</a:t>
            </a:r>
            <a:r>
              <a:rPr lang="en-US" sz="3600" dirty="0" smtClean="0">
                <a:solidFill>
                  <a:srgbClr val="00B0F0"/>
                </a:solidFill>
              </a:rPr>
              <a:t> </a:t>
            </a:r>
          </a:p>
          <a:p>
            <a:pPr algn="l" rtl="0">
              <a:buFont typeface="Wingdings" pitchFamily="2" charset="2"/>
              <a:buChar char="Ø"/>
            </a:pPr>
            <a:r>
              <a:rPr lang="en-US" sz="2400" dirty="0" err="1" smtClean="0"/>
              <a:t>Visbreaking</a:t>
            </a:r>
            <a:r>
              <a:rPr lang="en-US" sz="2400" dirty="0" smtClean="0"/>
              <a:t> is a relatively mild thermal cracking operation mainly used to reduce the viscosities and pour points of vacuum tower bottoms to meet the requirements of fuel oil</a:t>
            </a:r>
          </a:p>
          <a:p>
            <a:pPr algn="l" rtl="0">
              <a:buFont typeface="Wingdings" pitchFamily="2" charset="2"/>
              <a:buChar char="Ø"/>
            </a:pPr>
            <a:r>
              <a:rPr lang="en-US" sz="2400" dirty="0" smtClean="0"/>
              <a:t>reduce the amount of cutting stock required to dilute the residue to meet the specifications.</a:t>
            </a:r>
          </a:p>
          <a:p>
            <a:pPr algn="l" rtl="0">
              <a:buFont typeface="Wingdings" pitchFamily="2" charset="2"/>
              <a:buChar char="Ø"/>
            </a:pPr>
            <a:r>
              <a:rPr lang="en-US" sz="2400" dirty="0" smtClean="0"/>
              <a:t> It is also used to increase catalyst cracker feed stocks and gasoline yields.</a:t>
            </a:r>
          </a:p>
          <a:p>
            <a:pPr algn="just" rtl="0">
              <a:buFont typeface="Wingdings" pitchFamily="2" charset="2"/>
              <a:buChar char="q"/>
            </a:pPr>
            <a:endParaRPr lang="en-US" sz="2400" dirty="0" smtClean="0"/>
          </a:p>
          <a:p>
            <a:pPr algn="just" rtl="0">
              <a:buFont typeface="Wingdings" pitchFamily="2" charset="2"/>
              <a:buChar char="q"/>
            </a:pPr>
            <a:endParaRPr lang="en-US" sz="2400" dirty="0" smtClean="0"/>
          </a:p>
          <a:p>
            <a:pPr algn="just" rtl="0"/>
            <a:endParaRPr lang="en-US" sz="2400" dirty="0" smtClean="0"/>
          </a:p>
          <a:p>
            <a:pPr algn="l" rtl="0"/>
            <a:endParaRPr lang="en-US" sz="1600" dirty="0" smtClean="0"/>
          </a:p>
          <a:p>
            <a:pPr algn="l" rtl="0"/>
            <a:endParaRPr lang="en-US" sz="1600" u="sng" dirty="0" smtClean="0"/>
          </a:p>
          <a:p>
            <a:pPr algn="l" rtl="0"/>
            <a:r>
              <a:rPr lang="en-US" sz="1600" dirty="0" smtClean="0"/>
              <a:t>                     </a:t>
            </a:r>
          </a:p>
          <a:p>
            <a:pPr algn="l" rtl="0"/>
            <a:r>
              <a:rPr lang="en-US" sz="1600" dirty="0" smtClean="0"/>
              <a:t>                                        </a:t>
            </a:r>
          </a:p>
          <a:p>
            <a:pPr algn="l" rtl="0"/>
            <a:endParaRPr lang="en-US" sz="2000" dirty="0" smtClean="0"/>
          </a:p>
          <a:p>
            <a:pPr algn="l" rtl="0"/>
            <a:endParaRPr lang="en-US" sz="2000"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309420"/>
          </a:xfrm>
          <a:prstGeom prst="rect">
            <a:avLst/>
          </a:prstGeom>
        </p:spPr>
        <p:txBody>
          <a:bodyPr wrap="square">
            <a:spAutoFit/>
          </a:bodyPr>
          <a:lstStyle/>
          <a:p>
            <a:pPr algn="ctr" rtl="0"/>
            <a:r>
              <a:rPr lang="en-US" sz="3600" b="1" u="sng" dirty="0" err="1" smtClean="0">
                <a:solidFill>
                  <a:srgbClr val="C00000"/>
                </a:solidFill>
              </a:rPr>
              <a:t>Visbreaking</a:t>
            </a:r>
            <a:r>
              <a:rPr lang="en-US" sz="3600" b="1" u="sng" dirty="0" smtClean="0">
                <a:solidFill>
                  <a:srgbClr val="C00000"/>
                </a:solidFill>
              </a:rPr>
              <a:t>:</a:t>
            </a:r>
            <a:r>
              <a:rPr lang="en-US" sz="3600" dirty="0" smtClean="0">
                <a:solidFill>
                  <a:srgbClr val="00B0F0"/>
                </a:solidFill>
              </a:rPr>
              <a:t> </a:t>
            </a:r>
          </a:p>
          <a:p>
            <a:pPr algn="l" rtl="0"/>
            <a:r>
              <a:rPr lang="en-US" sz="2000" b="1" i="1" u="sng" dirty="0" smtClean="0"/>
              <a:t>The principal reactions which occur during the </a:t>
            </a:r>
            <a:r>
              <a:rPr lang="en-US" sz="2000" b="1" i="1" u="sng" dirty="0" err="1" smtClean="0"/>
              <a:t>visbreaking</a:t>
            </a:r>
            <a:r>
              <a:rPr lang="en-US" sz="2000" b="1" i="1" u="sng" dirty="0" smtClean="0"/>
              <a:t> operation are :  </a:t>
            </a:r>
            <a:endParaRPr lang="en-US" sz="2000" dirty="0" smtClean="0"/>
          </a:p>
          <a:p>
            <a:pPr algn="just" rtl="0"/>
            <a:r>
              <a:rPr lang="en-US" sz="2400" dirty="0" smtClean="0"/>
              <a:t>1) Cracking of the side- chains attached to </a:t>
            </a:r>
            <a:r>
              <a:rPr lang="en-US" sz="2400" dirty="0" err="1" smtClean="0"/>
              <a:t>cyclo</a:t>
            </a:r>
            <a:r>
              <a:rPr lang="en-US" sz="2400" dirty="0" smtClean="0"/>
              <a:t>-paraffin and aromatic rings.</a:t>
            </a:r>
          </a:p>
          <a:p>
            <a:pPr algn="just" rtl="0"/>
            <a:r>
              <a:rPr lang="en-US" sz="2400" dirty="0" smtClean="0"/>
              <a:t>2) Cracking of resins to light HC (primarily olefins) and compounds which convert to </a:t>
            </a:r>
            <a:r>
              <a:rPr lang="en-US" sz="2400" dirty="0" err="1" smtClean="0"/>
              <a:t>asphaltenes</a:t>
            </a:r>
            <a:r>
              <a:rPr lang="en-US" sz="2400" dirty="0" smtClean="0"/>
              <a:t>.</a:t>
            </a:r>
          </a:p>
          <a:p>
            <a:pPr algn="just" rtl="0"/>
            <a:r>
              <a:rPr lang="en-US" sz="2400" dirty="0" smtClean="0"/>
              <a:t>3) At temperature above 900 </a:t>
            </a:r>
            <a:r>
              <a:rPr lang="en-US" sz="2400" baseline="30000" dirty="0" err="1" smtClean="0"/>
              <a:t>o</a:t>
            </a:r>
            <a:r>
              <a:rPr lang="en-US" sz="2400" dirty="0" err="1" smtClean="0"/>
              <a:t>F</a:t>
            </a:r>
            <a:r>
              <a:rPr lang="en-US" sz="2400" dirty="0" smtClean="0"/>
              <a:t> some cracking of </a:t>
            </a:r>
            <a:r>
              <a:rPr lang="en-US" sz="2400" dirty="0" err="1" smtClean="0"/>
              <a:t>naphthene</a:t>
            </a:r>
            <a:r>
              <a:rPr lang="en-US" sz="2400" dirty="0" smtClean="0"/>
              <a:t> rings.</a:t>
            </a:r>
          </a:p>
          <a:p>
            <a:pPr algn="l" rtl="0">
              <a:buFont typeface="Wingdings" pitchFamily="2" charset="2"/>
              <a:buChar char="Ø"/>
            </a:pPr>
            <a:endParaRPr lang="en-US" sz="2400" dirty="0" smtClean="0"/>
          </a:p>
          <a:p>
            <a:pPr algn="just" rtl="0">
              <a:buFont typeface="Wingdings" pitchFamily="2" charset="2"/>
              <a:buChar char="q"/>
            </a:pPr>
            <a:endParaRPr lang="en-US" sz="2400" dirty="0" smtClean="0"/>
          </a:p>
          <a:p>
            <a:pPr algn="just" rtl="0">
              <a:buFont typeface="Wingdings" pitchFamily="2" charset="2"/>
              <a:buChar char="q"/>
            </a:pPr>
            <a:endParaRPr lang="en-US" sz="2400" dirty="0" smtClean="0"/>
          </a:p>
          <a:p>
            <a:pPr algn="l" rtl="0"/>
            <a:endParaRPr lang="en-US" sz="1600" dirty="0" smtClean="0"/>
          </a:p>
          <a:p>
            <a:pPr algn="l" rtl="0"/>
            <a:endParaRPr lang="en-US" sz="1600" u="sng" dirty="0" smtClean="0"/>
          </a:p>
          <a:p>
            <a:pPr algn="l" rtl="0"/>
            <a:r>
              <a:rPr lang="en-US" sz="1600" dirty="0" smtClean="0"/>
              <a:t>                     </a:t>
            </a:r>
          </a:p>
          <a:p>
            <a:pPr algn="l" rtl="0"/>
            <a:r>
              <a:rPr lang="en-US" sz="1600" dirty="0" smtClean="0"/>
              <a:t>                                        </a:t>
            </a:r>
          </a:p>
          <a:p>
            <a:pPr algn="l" rtl="0"/>
            <a:endParaRPr lang="en-US" sz="2000" dirty="0" smtClean="0"/>
          </a:p>
          <a:p>
            <a:pPr algn="l" rtl="0"/>
            <a:endParaRPr lang="en-US" sz="2000"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7048083"/>
          </a:xfrm>
          <a:prstGeom prst="rect">
            <a:avLst/>
          </a:prstGeom>
        </p:spPr>
        <p:txBody>
          <a:bodyPr wrap="square">
            <a:spAutoFit/>
          </a:bodyPr>
          <a:lstStyle/>
          <a:p>
            <a:pPr algn="ctr" rtl="0"/>
            <a:r>
              <a:rPr lang="en-US" sz="3600" b="1" u="sng" dirty="0" err="1" smtClean="0">
                <a:solidFill>
                  <a:srgbClr val="C00000"/>
                </a:solidFill>
              </a:rPr>
              <a:t>Visbreaking</a:t>
            </a:r>
            <a:r>
              <a:rPr lang="en-US" sz="3600" b="1" u="sng" dirty="0" smtClean="0">
                <a:solidFill>
                  <a:srgbClr val="C00000"/>
                </a:solidFill>
              </a:rPr>
              <a:t>:</a:t>
            </a:r>
            <a:r>
              <a:rPr lang="en-US" sz="3600" dirty="0" smtClean="0">
                <a:solidFill>
                  <a:srgbClr val="00B0F0"/>
                </a:solidFill>
              </a:rPr>
              <a:t> </a:t>
            </a:r>
          </a:p>
          <a:p>
            <a:pPr algn="l" rtl="0"/>
            <a:r>
              <a:rPr lang="en-US" sz="2400" b="1" i="1" u="sng" dirty="0" smtClean="0"/>
              <a:t>There are two types of </a:t>
            </a:r>
            <a:r>
              <a:rPr lang="en-US" sz="2400" b="1" i="1" u="sng" dirty="0" err="1" smtClean="0"/>
              <a:t>visbreaker</a:t>
            </a:r>
            <a:r>
              <a:rPr lang="en-US" sz="2400" b="1" i="1" u="sng" dirty="0" smtClean="0"/>
              <a:t> operation</a:t>
            </a:r>
            <a:endParaRPr lang="en-US" sz="2400" dirty="0" smtClean="0"/>
          </a:p>
          <a:p>
            <a:pPr algn="l" rtl="0"/>
            <a:r>
              <a:rPr lang="en-US" sz="2400" b="1" dirty="0" smtClean="0"/>
              <a:t>1) </a:t>
            </a:r>
            <a:r>
              <a:rPr lang="en-US" sz="2400" b="1" u="sng" dirty="0" smtClean="0"/>
              <a:t>Coil or furnace cracker</a:t>
            </a:r>
            <a:endParaRPr lang="en-US" sz="2400" dirty="0" smtClean="0"/>
          </a:p>
          <a:p>
            <a:pPr algn="just" rtl="0"/>
            <a:r>
              <a:rPr lang="en-US" sz="2400" dirty="0" smtClean="0"/>
              <a:t>Uses high furnace outlet temperature (885-930 </a:t>
            </a:r>
            <a:r>
              <a:rPr lang="en-US" sz="2400" baseline="30000" dirty="0" err="1" smtClean="0"/>
              <a:t>o</a:t>
            </a:r>
            <a:r>
              <a:rPr lang="en-US" sz="2400" dirty="0" err="1" smtClean="0"/>
              <a:t>F</a:t>
            </a:r>
            <a:r>
              <a:rPr lang="en-US" sz="2400" dirty="0" smtClean="0"/>
              <a:t>), and reaction time from 1-3 minutes. The feed is heated in a furnace or coil and quenched as it exits the furnace with gas oil or tower bottoms to slop the cracking reaction.</a:t>
            </a:r>
          </a:p>
          <a:p>
            <a:pPr algn="l" rtl="0"/>
            <a:r>
              <a:rPr lang="en-US" sz="2400" b="1" dirty="0" smtClean="0"/>
              <a:t>2)</a:t>
            </a:r>
            <a:r>
              <a:rPr lang="en-US" sz="2400" b="1" u="sng" dirty="0" smtClean="0"/>
              <a:t> Soaker</a:t>
            </a:r>
            <a:r>
              <a:rPr lang="en-US" sz="2400" b="1" dirty="0" smtClean="0"/>
              <a:t> </a:t>
            </a:r>
            <a:endParaRPr lang="en-US" sz="2400" dirty="0" smtClean="0"/>
          </a:p>
          <a:p>
            <a:pPr algn="just" rtl="0"/>
            <a:r>
              <a:rPr lang="en-US" sz="2400" dirty="0" smtClean="0"/>
              <a:t>The feed leaves the furnace at (800- 820) </a:t>
            </a:r>
            <a:r>
              <a:rPr lang="en-US" sz="2400" baseline="30000" dirty="0" err="1" smtClean="0"/>
              <a:t>o</a:t>
            </a:r>
            <a:r>
              <a:rPr lang="en-US" sz="2400" dirty="0" err="1" smtClean="0"/>
              <a:t>F</a:t>
            </a:r>
            <a:r>
              <a:rPr lang="en-US" sz="2400" dirty="0" smtClean="0"/>
              <a:t> and pass through a soaking drum which provides an additional reaction time, before it is quenched.</a:t>
            </a:r>
          </a:p>
          <a:p>
            <a:pPr algn="l" rtl="0">
              <a:buFont typeface="Wingdings" pitchFamily="2" charset="2"/>
              <a:buChar char="Ø"/>
            </a:pPr>
            <a:endParaRPr lang="en-US" sz="2400" dirty="0" smtClean="0"/>
          </a:p>
          <a:p>
            <a:pPr algn="just" rtl="0">
              <a:buFont typeface="Wingdings" pitchFamily="2" charset="2"/>
              <a:buChar char="q"/>
            </a:pPr>
            <a:endParaRPr lang="en-US" sz="2400" dirty="0" smtClean="0"/>
          </a:p>
          <a:p>
            <a:pPr algn="just" rtl="0">
              <a:buFont typeface="Wingdings" pitchFamily="2" charset="2"/>
              <a:buChar char="q"/>
            </a:pPr>
            <a:endParaRPr lang="en-US" sz="2400" dirty="0" smtClean="0"/>
          </a:p>
          <a:p>
            <a:pPr algn="l" rtl="0"/>
            <a:endParaRPr lang="en-US" sz="1600" dirty="0" smtClean="0"/>
          </a:p>
          <a:p>
            <a:pPr algn="l" rtl="0"/>
            <a:endParaRPr lang="en-US" sz="1600" u="sng" dirty="0" smtClean="0"/>
          </a:p>
          <a:p>
            <a:pPr algn="l" rtl="0"/>
            <a:r>
              <a:rPr lang="en-US" sz="1600" dirty="0" smtClean="0"/>
              <a:t>                     </a:t>
            </a:r>
          </a:p>
          <a:p>
            <a:pPr algn="l" rtl="0"/>
            <a:r>
              <a:rPr lang="en-US" sz="1600" dirty="0" smtClean="0"/>
              <a:t>                                        </a:t>
            </a:r>
          </a:p>
          <a:p>
            <a:pPr algn="l" rtl="0"/>
            <a:endParaRPr lang="en-US" sz="2000" dirty="0" smtClean="0"/>
          </a:p>
          <a:p>
            <a:pPr algn="l" rtl="0"/>
            <a:endParaRPr lang="en-US" sz="2000"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428596" y="214290"/>
            <a:ext cx="8143932" cy="500066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a:xfrm>
            <a:off x="357158" y="274638"/>
            <a:ext cx="8429684" cy="3940180"/>
          </a:xfrm>
          <a:prstGeom prst="rect">
            <a:avLst/>
          </a:prstGeom>
        </p:spPr>
        <p:txBody>
          <a:bodyPr vert="horz" anchor="b">
            <a:normAutofit/>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rgbClr val="FF0000"/>
                </a:solidFill>
                <a:effectLst>
                  <a:outerShdw blurRad="31750" dist="25400" dir="5400000" algn="tl" rotWithShape="0">
                    <a:srgbClr val="000000">
                      <a:alpha val="25000"/>
                    </a:srgbClr>
                  </a:outerShdw>
                </a:effectLst>
                <a:uLnTx/>
                <a:uFillTx/>
                <a:latin typeface="+mj-lt"/>
                <a:ea typeface="+mj-ea"/>
                <a:cs typeface="+mj-cs"/>
              </a:rPr>
              <a:t/>
            </a:r>
            <a:br>
              <a:rPr kumimoji="0" lang="en-US" sz="4400" b="1" i="0" u="none" strike="noStrike" kern="1200" cap="none" spc="0" normalizeH="0" baseline="0" noProof="0" dirty="0" smtClean="0">
                <a:ln>
                  <a:noFill/>
                </a:ln>
                <a:solidFill>
                  <a:srgbClr val="FF0000"/>
                </a:solidFill>
                <a:effectLst>
                  <a:outerShdw blurRad="31750" dist="25400" dir="5400000" algn="tl" rotWithShape="0">
                    <a:srgbClr val="000000">
                      <a:alpha val="25000"/>
                    </a:srgbClr>
                  </a:outerShdw>
                </a:effectLst>
                <a:uLnTx/>
                <a:uFillTx/>
                <a:latin typeface="+mj-lt"/>
                <a:ea typeface="+mj-ea"/>
                <a:cs typeface="+mj-cs"/>
              </a:rPr>
            </a:br>
            <a:r>
              <a:rPr kumimoji="0" lang="en-US" sz="4400" b="1" i="0" u="none" strike="noStrike" kern="1200" cap="none" spc="0" normalizeH="0" baseline="0" noProof="0" dirty="0" smtClean="0">
                <a:ln>
                  <a:noFill/>
                </a:ln>
                <a:solidFill>
                  <a:srgbClr val="FF0000"/>
                </a:solidFill>
                <a:effectLst>
                  <a:outerShdw blurRad="31750" dist="25400" dir="5400000" algn="tl" rotWithShape="0">
                    <a:srgbClr val="000000">
                      <a:alpha val="25000"/>
                    </a:srgbClr>
                  </a:outerShdw>
                </a:effectLst>
                <a:uLnTx/>
                <a:uFillTx/>
                <a:latin typeface="+mj-lt"/>
                <a:ea typeface="+mj-ea"/>
                <a:cs typeface="+mj-cs"/>
              </a:rPr>
              <a:t/>
            </a:r>
            <a:br>
              <a:rPr kumimoji="0" lang="en-US" sz="4400" b="1" i="0" u="none" strike="noStrike" kern="1200" cap="none" spc="0" normalizeH="0" baseline="0" noProof="0" dirty="0" smtClean="0">
                <a:ln>
                  <a:noFill/>
                </a:ln>
                <a:solidFill>
                  <a:srgbClr val="FF0000"/>
                </a:solidFill>
                <a:effectLst>
                  <a:outerShdw blurRad="31750" dist="25400" dir="5400000" algn="tl" rotWithShape="0">
                    <a:srgbClr val="000000">
                      <a:alpha val="25000"/>
                    </a:srgbClr>
                  </a:outerShdw>
                </a:effectLst>
                <a:uLnTx/>
                <a:uFillTx/>
                <a:latin typeface="+mj-lt"/>
                <a:ea typeface="+mj-ea"/>
                <a:cs typeface="+mj-cs"/>
              </a:rPr>
            </a:br>
            <a:r>
              <a:rPr kumimoji="0" lang="en-US" sz="4400" b="1" i="0" u="none" strike="noStrike" kern="1200" cap="none" spc="0" normalizeH="0" baseline="0" noProof="0" dirty="0" smtClean="0">
                <a:ln>
                  <a:noFill/>
                </a:ln>
                <a:solidFill>
                  <a:srgbClr val="FF0000"/>
                </a:solidFill>
                <a:effectLst>
                  <a:outerShdw blurRad="31750" dist="25400" dir="5400000" algn="tl" rotWithShape="0">
                    <a:srgbClr val="000000">
                      <a:alpha val="25000"/>
                    </a:srgbClr>
                  </a:outerShdw>
                </a:effectLst>
                <a:uLnTx/>
                <a:uFillTx/>
                <a:latin typeface="+mj-lt"/>
                <a:ea typeface="+mj-ea"/>
                <a:cs typeface="+mj-cs"/>
              </a:rPr>
              <a:t>B) </a:t>
            </a:r>
            <a:r>
              <a:rPr kumimoji="0" lang="en-US" sz="4000" b="1" i="0" u="none" strike="noStrike" kern="1200" cap="none" spc="0" normalizeH="0" baseline="0" noProof="0" dirty="0" smtClean="0">
                <a:ln>
                  <a:noFill/>
                </a:ln>
                <a:solidFill>
                  <a:schemeClr val="tx1"/>
                </a:solidFill>
                <a:effectLst>
                  <a:outerShdw blurRad="31750" dist="25400" dir="5400000" algn="tl" rotWithShape="0">
                    <a:srgbClr val="000000">
                      <a:alpha val="25000"/>
                    </a:srgbClr>
                  </a:outerShdw>
                </a:effectLst>
                <a:uLnTx/>
                <a:uFillTx/>
                <a:latin typeface="+mn-lt"/>
                <a:ea typeface="+mn-ea"/>
                <a:cs typeface="+mn-cs"/>
              </a:rPr>
              <a:t>Catalytic cracking</a:t>
            </a:r>
            <a:r>
              <a:rPr kumimoji="0" lang="ar-IQ" sz="4000" b="1" i="0" u="none" strike="noStrike" kern="1200" cap="none" spc="0" normalizeH="0" baseline="0" noProof="0" dirty="0" smtClean="0">
                <a:ln>
                  <a:noFill/>
                </a:ln>
                <a:solidFill>
                  <a:srgbClr val="7030A0"/>
                </a:solidFill>
                <a:effectLst>
                  <a:outerShdw blurRad="31750" dist="25400" dir="5400000" algn="tl" rotWithShape="0">
                    <a:srgbClr val="000000">
                      <a:alpha val="25000"/>
                    </a:srgbClr>
                  </a:outerShdw>
                </a:effectLst>
                <a:uLnTx/>
                <a:uFillTx/>
                <a:latin typeface="+mj-lt"/>
                <a:ea typeface="+mj-ea"/>
                <a:cs typeface="+mj-cs"/>
              </a:rPr>
              <a:t/>
            </a:r>
            <a:br>
              <a:rPr kumimoji="0" lang="ar-IQ" sz="4000" b="1" i="0" u="none" strike="noStrike" kern="1200" cap="none" spc="0" normalizeH="0" baseline="0" noProof="0" dirty="0" smtClean="0">
                <a:ln>
                  <a:noFill/>
                </a:ln>
                <a:solidFill>
                  <a:srgbClr val="7030A0"/>
                </a:solidFill>
                <a:effectLst>
                  <a:outerShdw blurRad="31750" dist="25400" dir="5400000" algn="tl" rotWithShape="0">
                    <a:srgbClr val="000000">
                      <a:alpha val="25000"/>
                    </a:srgbClr>
                  </a:outerShdw>
                </a:effectLst>
                <a:uLnTx/>
                <a:uFillTx/>
                <a:latin typeface="+mj-lt"/>
                <a:ea typeface="+mj-ea"/>
                <a:cs typeface="+mj-cs"/>
              </a:rPr>
            </a:br>
            <a:r>
              <a:rPr kumimoji="0" lang="en-US" sz="4400" b="1" i="0" u="none" strike="noStrike" kern="1200" cap="none" spc="0" normalizeH="0" baseline="0" noProof="0" dirty="0" smtClean="0">
                <a:ln>
                  <a:noFill/>
                </a:ln>
                <a:solidFill>
                  <a:srgbClr val="7030A0"/>
                </a:solidFill>
                <a:effectLst>
                  <a:outerShdw blurRad="31750" dist="25400" dir="5400000" algn="tl" rotWithShape="0">
                    <a:srgbClr val="000000">
                      <a:alpha val="25000"/>
                    </a:srgbClr>
                  </a:outerShdw>
                </a:effectLst>
                <a:uLnTx/>
                <a:uFillTx/>
                <a:latin typeface="+mj-lt"/>
                <a:ea typeface="+mj-ea"/>
                <a:cs typeface="+mj-cs"/>
              </a:rPr>
              <a:t/>
            </a:r>
            <a:br>
              <a:rPr kumimoji="0" lang="en-US" sz="4400" b="1" i="0" u="none" strike="noStrike" kern="1200" cap="none" spc="0" normalizeH="0" baseline="0" noProof="0" dirty="0" smtClean="0">
                <a:ln>
                  <a:noFill/>
                </a:ln>
                <a:solidFill>
                  <a:srgbClr val="7030A0"/>
                </a:solidFill>
                <a:effectLst>
                  <a:outerShdw blurRad="31750" dist="25400" dir="5400000" algn="tl" rotWithShape="0">
                    <a:srgbClr val="000000">
                      <a:alpha val="25000"/>
                    </a:srgbClr>
                  </a:outerShdw>
                </a:effectLst>
                <a:uLnTx/>
                <a:uFillTx/>
                <a:latin typeface="+mj-lt"/>
                <a:ea typeface="+mj-ea"/>
                <a:cs typeface="+mj-cs"/>
              </a:rPr>
            </a:br>
            <a:endParaRPr kumimoji="0" lang="ar-IQ" sz="48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ar-IQ" dirty="0"/>
          </a:p>
        </p:txBody>
      </p:sp>
      <p:sp>
        <p:nvSpPr>
          <p:cNvPr id="3" name="Subtitle 2"/>
          <p:cNvSpPr>
            <a:spLocks noGrp="1"/>
          </p:cNvSpPr>
          <p:nvPr>
            <p:ph type="subTitle" idx="1"/>
          </p:nvPr>
        </p:nvSpPr>
        <p:spPr>
          <a:xfrm>
            <a:off x="2928926" y="5534004"/>
            <a:ext cx="4357718" cy="1323996"/>
          </a:xfrm>
        </p:spPr>
        <p:txBody>
          <a:bodyPr>
            <a:normAutofit/>
          </a:bodyPr>
          <a:lstStyle/>
          <a:p>
            <a:pPr algn="ctr"/>
            <a:r>
              <a:rPr lang="en-US">
                <a:solidFill>
                  <a:schemeClr val="tx2">
                    <a:lumMod val="75000"/>
                  </a:schemeClr>
                </a:solidFill>
              </a:rPr>
              <a:t>Lect</a:t>
            </a:r>
            <a:r>
              <a:rPr lang="en-US" smtClean="0">
                <a:solidFill>
                  <a:schemeClr val="tx2">
                    <a:lumMod val="75000"/>
                  </a:schemeClr>
                </a:solidFill>
              </a:rPr>
              <a:t>./7 </a:t>
            </a:r>
            <a:endParaRPr lang="en-US" dirty="0" smtClean="0">
              <a:solidFill>
                <a:schemeClr val="tx2">
                  <a:lumMod val="75000"/>
                </a:schemeClr>
              </a:solidFill>
            </a:endParaRPr>
          </a:p>
          <a:p>
            <a:pPr algn="l"/>
            <a:r>
              <a:rPr lang="en-US" dirty="0" smtClean="0"/>
              <a:t>Conversion Processes</a:t>
            </a:r>
            <a:endParaRPr lang="ar-IQ" dirty="0"/>
          </a:p>
        </p:txBody>
      </p:sp>
      <p:pic>
        <p:nvPicPr>
          <p:cNvPr id="1026" name="Picture 2"/>
          <p:cNvPicPr>
            <a:picLocks noChangeAspect="1" noChangeArrowheads="1"/>
          </p:cNvPicPr>
          <p:nvPr/>
        </p:nvPicPr>
        <p:blipFill>
          <a:blip r:embed="rId3"/>
          <a:srcRect/>
          <a:stretch>
            <a:fillRect/>
          </a:stretch>
        </p:blipFill>
        <p:spPr bwMode="auto">
          <a:xfrm>
            <a:off x="0" y="0"/>
            <a:ext cx="9144000" cy="5000636"/>
          </a:xfrm>
          <a:prstGeom prst="rect">
            <a:avLst/>
          </a:prstGeom>
          <a:noFill/>
          <a:ln w="9525">
            <a:noFill/>
            <a:miter lim="800000"/>
            <a:headEnd/>
            <a:tailEnd/>
          </a:ln>
          <a:effectLst/>
        </p:spPr>
      </p:pic>
      <p:pic>
        <p:nvPicPr>
          <p:cNvPr id="4" name="Picture 2"/>
          <p:cNvPicPr>
            <a:picLocks noChangeAspect="1" noChangeArrowheads="1"/>
          </p:cNvPicPr>
          <p:nvPr/>
        </p:nvPicPr>
        <p:blipFill>
          <a:blip r:embed="rId4"/>
          <a:srcRect/>
          <a:stretch>
            <a:fillRect/>
          </a:stretch>
        </p:blipFill>
        <p:spPr bwMode="auto">
          <a:xfrm>
            <a:off x="0" y="4867275"/>
            <a:ext cx="1619250" cy="1990725"/>
          </a:xfrm>
          <a:prstGeom prst="rect">
            <a:avLst/>
          </a:prstGeom>
          <a:noFill/>
          <a:ln w="9525">
            <a:noFill/>
            <a:miter lim="800000"/>
            <a:headEnd/>
            <a:tailEnd/>
          </a:ln>
          <a:effectLst/>
        </p:spPr>
      </p:pic>
    </p:spTree>
    <p:extLst>
      <p:ext uri="{BB962C8B-B14F-4D97-AF65-F5344CB8AC3E}">
        <p14:creationId xmlns:p14="http://schemas.microsoft.com/office/powerpoint/2010/main" val="6368977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8156079"/>
          </a:xfrm>
          <a:prstGeom prst="rect">
            <a:avLst/>
          </a:prstGeom>
        </p:spPr>
        <p:txBody>
          <a:bodyPr wrap="square">
            <a:spAutoFit/>
          </a:bodyPr>
          <a:lstStyle/>
          <a:p>
            <a:pPr algn="just" rtl="0">
              <a:buFont typeface="Wingdings" pitchFamily="2" charset="2"/>
              <a:buChar char="q"/>
            </a:pPr>
            <a:r>
              <a:rPr lang="en-US" sz="2400" dirty="0" smtClean="0"/>
              <a:t> </a:t>
            </a:r>
            <a:r>
              <a:rPr lang="en-US" sz="2000" dirty="0" smtClean="0"/>
              <a:t>Catalytic cracking is the most important and widely used refinery process for converting heavy oils into more valuable gasoline and lighter products.</a:t>
            </a:r>
          </a:p>
          <a:p>
            <a:pPr algn="just" rtl="0">
              <a:buFont typeface="Wingdings" pitchFamily="2" charset="2"/>
              <a:buChar char="q"/>
            </a:pPr>
            <a:r>
              <a:rPr lang="en-US" sz="2000" dirty="0" smtClean="0"/>
              <a:t> Catalytic cracking breaks complex hydrocarbons into simpler molecules in order to increase the quality and quantity of lighter, more desirable products and decrease the amount of residuals.</a:t>
            </a:r>
          </a:p>
          <a:p>
            <a:pPr algn="just" rtl="0">
              <a:buFont typeface="Wingdings" pitchFamily="2" charset="2"/>
              <a:buChar char="q"/>
            </a:pPr>
            <a:r>
              <a:rPr lang="en-US" sz="2000" dirty="0" smtClean="0"/>
              <a:t> This process rearranges the molecular structure of hydrocarbon compounds to convert heavy hydrocarbon </a:t>
            </a:r>
            <a:r>
              <a:rPr lang="ar-IQ" sz="2000" dirty="0" smtClean="0"/>
              <a:t> </a:t>
            </a:r>
            <a:r>
              <a:rPr lang="en-US" sz="2000" dirty="0" smtClean="0"/>
              <a:t>feedstock into lighter fractions such as kerosene, gasoline, LPG, heating oil, and petrochemical feedstock.</a:t>
            </a:r>
          </a:p>
          <a:p>
            <a:pPr algn="just" rtl="0">
              <a:buFont typeface="Wingdings" pitchFamily="2" charset="2"/>
              <a:buChar char="q"/>
            </a:pPr>
            <a:r>
              <a:rPr lang="en-US" sz="2000" dirty="0" smtClean="0"/>
              <a:t>Catalytic cracking is similar to thermal cracking except that catalysts facilitate the conversion of the heavier molecules into lighter products.</a:t>
            </a:r>
          </a:p>
          <a:p>
            <a:pPr algn="just" rtl="0">
              <a:buFont typeface="Wingdings" pitchFamily="2" charset="2"/>
              <a:buChar char="q"/>
            </a:pPr>
            <a:r>
              <a:rPr lang="en-US" sz="2000" dirty="0" smtClean="0"/>
              <a:t>Use of a catalyst (a material that assists a chemical reaction but does not take part in it) in the cracking reaction increases the yield of improved-quality products under much less severe operating conditions than in thermal cracking.</a:t>
            </a:r>
          </a:p>
          <a:p>
            <a:pPr algn="just" rtl="0">
              <a:buFont typeface="Wingdings" pitchFamily="2" charset="2"/>
              <a:buChar char="q"/>
            </a:pPr>
            <a:endParaRPr lang="en-US" sz="2400" dirty="0" smtClean="0"/>
          </a:p>
          <a:p>
            <a:pPr algn="just" rtl="0">
              <a:buFont typeface="Wingdings" pitchFamily="2" charset="2"/>
              <a:buChar char="q"/>
            </a:pPr>
            <a:endParaRPr lang="en-US" sz="2400" dirty="0" smtClean="0"/>
          </a:p>
          <a:p>
            <a:pPr algn="just" rtl="0">
              <a:buFont typeface="Wingdings" pitchFamily="2" charset="2"/>
              <a:buChar char="q"/>
            </a:pPr>
            <a:endParaRPr lang="en-US" sz="2400" dirty="0" smtClean="0"/>
          </a:p>
          <a:p>
            <a:pPr algn="just" rtl="0">
              <a:buFont typeface="Wingdings" pitchFamily="2" charset="2"/>
              <a:buChar char="q"/>
            </a:pPr>
            <a:endParaRPr lang="en-US" sz="2400" dirty="0" smtClean="0"/>
          </a:p>
          <a:p>
            <a:pPr algn="l" rtl="0"/>
            <a:endParaRPr lang="en-US" sz="1600" dirty="0" smtClean="0"/>
          </a:p>
          <a:p>
            <a:pPr algn="l" rtl="0"/>
            <a:endParaRPr lang="en-US" sz="1600" u="sng" dirty="0" smtClean="0"/>
          </a:p>
          <a:p>
            <a:pPr algn="l" rtl="0"/>
            <a:r>
              <a:rPr lang="en-US" sz="1600" dirty="0" smtClean="0"/>
              <a:t>                     </a:t>
            </a:r>
          </a:p>
          <a:p>
            <a:pPr algn="l" rtl="0"/>
            <a:r>
              <a:rPr lang="en-US" sz="1600" dirty="0" smtClean="0"/>
              <a:t>                                        </a:t>
            </a:r>
          </a:p>
          <a:p>
            <a:pPr algn="l" rtl="0"/>
            <a:endParaRPr lang="en-US" sz="2000" dirty="0" smtClean="0"/>
          </a:p>
          <a:p>
            <a:pPr algn="l" rtl="0"/>
            <a:endParaRPr lang="en-US" sz="2000"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7294305"/>
          </a:xfrm>
          <a:prstGeom prst="rect">
            <a:avLst/>
          </a:prstGeom>
        </p:spPr>
        <p:txBody>
          <a:bodyPr wrap="square">
            <a:spAutoFit/>
          </a:bodyPr>
          <a:lstStyle/>
          <a:p>
            <a:pPr algn="l"/>
            <a:r>
              <a:rPr lang="en-US" sz="2400" dirty="0" smtClean="0"/>
              <a:t> </a:t>
            </a:r>
            <a:r>
              <a:rPr lang="en-US" sz="2800" u="sng" dirty="0" smtClean="0">
                <a:solidFill>
                  <a:srgbClr val="C00000"/>
                </a:solidFill>
              </a:rPr>
              <a:t>There are three basic functions in the catalytic cracking process:</a:t>
            </a:r>
          </a:p>
          <a:p>
            <a:pPr marL="457200" indent="-457200" algn="just" rtl="0">
              <a:buFont typeface="+mj-lt"/>
              <a:buAutoNum type="arabicPeriod"/>
            </a:pPr>
            <a:r>
              <a:rPr lang="en-US" sz="3200" dirty="0" smtClean="0"/>
              <a:t>Reaction: Feedstock reacts with catalyst and cracks into different hydrocarbons;</a:t>
            </a:r>
          </a:p>
          <a:p>
            <a:pPr marL="457200" indent="-457200" algn="just" rtl="0">
              <a:buFont typeface="+mj-lt"/>
              <a:buAutoNum type="arabicPeriod"/>
            </a:pPr>
            <a:r>
              <a:rPr lang="en-US" sz="3200" dirty="0" smtClean="0"/>
              <a:t>Regeneration: Catalyst is reactivated by burning off coke; and</a:t>
            </a:r>
          </a:p>
          <a:p>
            <a:pPr marL="457200" indent="-457200" algn="just" rtl="0">
              <a:buFont typeface="+mj-lt"/>
              <a:buAutoNum type="arabicPeriod"/>
            </a:pPr>
            <a:r>
              <a:rPr lang="en-US" sz="3200" dirty="0" smtClean="0"/>
              <a:t>Fractionation: Cracked hydrocarbon stream is separated into various products.</a:t>
            </a:r>
          </a:p>
          <a:p>
            <a:pPr algn="just" rtl="0">
              <a:buFont typeface="Wingdings" pitchFamily="2" charset="2"/>
              <a:buChar char="q"/>
            </a:pPr>
            <a:endParaRPr lang="en-US" sz="2000" dirty="0" smtClean="0"/>
          </a:p>
          <a:p>
            <a:pPr algn="just" rtl="0">
              <a:buFont typeface="Wingdings" pitchFamily="2" charset="2"/>
              <a:buChar char="q"/>
            </a:pPr>
            <a:endParaRPr lang="en-US" sz="2400" dirty="0" smtClean="0"/>
          </a:p>
          <a:p>
            <a:pPr algn="just" rtl="0">
              <a:buFont typeface="Wingdings" pitchFamily="2" charset="2"/>
              <a:buChar char="q"/>
            </a:pPr>
            <a:endParaRPr lang="en-US" sz="2400" dirty="0" smtClean="0"/>
          </a:p>
          <a:p>
            <a:pPr algn="just" rtl="0">
              <a:buFont typeface="Wingdings" pitchFamily="2" charset="2"/>
              <a:buChar char="q"/>
            </a:pPr>
            <a:endParaRPr lang="en-US" sz="2400" dirty="0" smtClean="0"/>
          </a:p>
          <a:p>
            <a:pPr algn="just" rtl="0">
              <a:buFont typeface="Wingdings" pitchFamily="2" charset="2"/>
              <a:buChar char="q"/>
            </a:pPr>
            <a:endParaRPr lang="en-US" sz="2400" dirty="0" smtClean="0"/>
          </a:p>
          <a:p>
            <a:pPr algn="l" rtl="0"/>
            <a:endParaRPr lang="en-US" sz="1600" dirty="0" smtClean="0"/>
          </a:p>
          <a:p>
            <a:pPr algn="l" rtl="0"/>
            <a:endParaRPr lang="en-US" sz="1600" u="sng" dirty="0" smtClean="0"/>
          </a:p>
          <a:p>
            <a:pPr algn="l" rtl="0"/>
            <a:r>
              <a:rPr lang="en-US" sz="1600" dirty="0" smtClean="0"/>
              <a:t>                     </a:t>
            </a:r>
          </a:p>
          <a:p>
            <a:pPr algn="l" rtl="0"/>
            <a:r>
              <a:rPr lang="en-US" sz="1600" dirty="0" smtClean="0"/>
              <a:t>                                        </a:t>
            </a:r>
          </a:p>
          <a:p>
            <a:pPr algn="l" rtl="0"/>
            <a:endParaRPr lang="en-US" sz="2000" dirty="0" smtClean="0"/>
          </a:p>
          <a:p>
            <a:pPr algn="l" rtl="0"/>
            <a:endParaRPr lang="en-US" sz="2000"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642910" y="1428736"/>
            <a:ext cx="7786742" cy="3500462"/>
          </a:xfrm>
          <a:prstGeom prst="rect">
            <a:avLst/>
          </a:prstGeom>
          <a:noFill/>
          <a:ln w="9525">
            <a:noFill/>
            <a:miter lim="800000"/>
            <a:headEnd/>
            <a:tailEnd/>
          </a:ln>
          <a:effectLst/>
        </p:spPr>
      </p:pic>
      <p:sp>
        <p:nvSpPr>
          <p:cNvPr id="3" name="Rectangle 2"/>
          <p:cNvSpPr/>
          <p:nvPr/>
        </p:nvSpPr>
        <p:spPr>
          <a:xfrm>
            <a:off x="746053" y="785794"/>
            <a:ext cx="4681090" cy="707886"/>
          </a:xfrm>
          <a:prstGeom prst="rect">
            <a:avLst/>
          </a:prstGeom>
        </p:spPr>
        <p:txBody>
          <a:bodyPr wrap="none">
            <a:spAutoFit/>
          </a:bodyPr>
          <a:lstStyle/>
          <a:p>
            <a:r>
              <a:rPr lang="en-US" sz="4000" dirty="0" smtClean="0">
                <a:solidFill>
                  <a:schemeClr val="bg2">
                    <a:lumMod val="50000"/>
                  </a:schemeClr>
                </a:solidFill>
              </a:rPr>
              <a:t>Catalytic Cracking</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7109639"/>
          </a:xfrm>
          <a:prstGeom prst="rect">
            <a:avLst/>
          </a:prstGeom>
        </p:spPr>
        <p:txBody>
          <a:bodyPr wrap="square">
            <a:spAutoFit/>
          </a:bodyPr>
          <a:lstStyle/>
          <a:p>
            <a:pPr algn="ctr" rtl="0"/>
            <a:r>
              <a:rPr lang="en-US" sz="3600" u="sng" dirty="0" smtClean="0">
                <a:solidFill>
                  <a:srgbClr val="C00000"/>
                </a:solidFill>
              </a:rPr>
              <a:t>Fluid Catalytic Cracking (FCC)</a:t>
            </a:r>
          </a:p>
          <a:p>
            <a:pPr algn="just" rtl="0"/>
            <a:r>
              <a:rPr lang="en-US" sz="2400" dirty="0" smtClean="0"/>
              <a:t>• </a:t>
            </a:r>
            <a:r>
              <a:rPr lang="en-US" sz="2000" dirty="0" smtClean="0"/>
              <a:t>The most common process is FCC, in which the oil is cracked in the presence of a finely divided catalyst which is maintained in an aerated or fluidized state by the oil vapors.</a:t>
            </a:r>
          </a:p>
          <a:p>
            <a:pPr algn="just" rtl="0"/>
            <a:r>
              <a:rPr lang="en-US" sz="2000" dirty="0" smtClean="0"/>
              <a:t>• The fluid cracker consists of a </a:t>
            </a:r>
            <a:r>
              <a:rPr lang="en-US" sz="2000" dirty="0" smtClean="0">
                <a:solidFill>
                  <a:schemeClr val="bg2">
                    <a:lumMod val="50000"/>
                  </a:schemeClr>
                </a:solidFill>
              </a:rPr>
              <a:t>catalyst section </a:t>
            </a:r>
            <a:r>
              <a:rPr lang="en-US" sz="2000" dirty="0" smtClean="0"/>
              <a:t>and a </a:t>
            </a:r>
            <a:r>
              <a:rPr lang="en-US" sz="2000" dirty="0" smtClean="0">
                <a:solidFill>
                  <a:srgbClr val="00B0F0"/>
                </a:solidFill>
              </a:rPr>
              <a:t>fractionating section </a:t>
            </a:r>
            <a:r>
              <a:rPr lang="en-US" sz="2000" dirty="0" smtClean="0"/>
              <a:t>that operate together as an integrated processing unit.</a:t>
            </a:r>
          </a:p>
          <a:p>
            <a:pPr algn="just" rtl="0"/>
            <a:r>
              <a:rPr lang="en-US" sz="2000" dirty="0" smtClean="0"/>
              <a:t>• The catalyst section contains the </a:t>
            </a:r>
            <a:r>
              <a:rPr lang="en-US" sz="2000" dirty="0" smtClean="0">
                <a:solidFill>
                  <a:srgbClr val="00B0F0"/>
                </a:solidFill>
              </a:rPr>
              <a:t>reactor and regenerator</a:t>
            </a:r>
            <a:r>
              <a:rPr lang="en-US" sz="2000" dirty="0" smtClean="0"/>
              <a:t>, which, with the standpipe and riser, forms the catalyst circulation unit.</a:t>
            </a:r>
          </a:p>
          <a:p>
            <a:pPr algn="just" rtl="0"/>
            <a:r>
              <a:rPr lang="en-US" sz="2000" dirty="0" smtClean="0"/>
              <a:t>• The fluid catalyst is continuously circulated between the reactor and the regenerator using air, oil vapors, and steam as the conveying media.</a:t>
            </a:r>
          </a:p>
          <a:p>
            <a:pPr algn="just" rtl="0"/>
            <a:r>
              <a:rPr lang="en-US" sz="2000" dirty="0" smtClean="0"/>
              <a:t>• A typical FCC process involves mixing a preheated hydrocarbon charge with hot, regenerated catalyst as it enters the riser leading to the reactor.</a:t>
            </a:r>
          </a:p>
          <a:p>
            <a:pPr algn="just" rtl="0">
              <a:buFont typeface="Wingdings" pitchFamily="2" charset="2"/>
              <a:buChar char="q"/>
            </a:pPr>
            <a:endParaRPr lang="en-US" sz="2400" dirty="0" smtClean="0"/>
          </a:p>
          <a:p>
            <a:pPr algn="just" rtl="0">
              <a:buFont typeface="Wingdings" pitchFamily="2" charset="2"/>
              <a:buChar char="q"/>
            </a:pPr>
            <a:endParaRPr lang="en-US" sz="2400" dirty="0" smtClean="0"/>
          </a:p>
          <a:p>
            <a:pPr algn="just" rtl="0"/>
            <a:endParaRPr lang="en-US" sz="2400" dirty="0" smtClean="0"/>
          </a:p>
          <a:p>
            <a:pPr algn="l" rtl="0"/>
            <a:endParaRPr lang="en-US" sz="1600" dirty="0" smtClean="0"/>
          </a:p>
          <a:p>
            <a:pPr algn="l" rtl="0"/>
            <a:endParaRPr lang="en-US" sz="1600" u="sng" dirty="0" smtClean="0"/>
          </a:p>
          <a:p>
            <a:pPr algn="l" rtl="0"/>
            <a:r>
              <a:rPr lang="en-US" sz="1600" dirty="0" smtClean="0"/>
              <a:t>                     </a:t>
            </a:r>
          </a:p>
          <a:p>
            <a:pPr algn="l" rtl="0"/>
            <a:r>
              <a:rPr lang="en-US" sz="1600" dirty="0" smtClean="0"/>
              <a:t>                                        </a:t>
            </a:r>
          </a:p>
          <a:p>
            <a:pPr algn="l" rtl="0"/>
            <a:endParaRPr lang="en-US" sz="2000" dirty="0" smtClean="0"/>
          </a:p>
          <a:p>
            <a:pPr algn="l" rtl="0"/>
            <a:endParaRPr lang="en-US" sz="2000"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8402300"/>
          </a:xfrm>
          <a:prstGeom prst="rect">
            <a:avLst/>
          </a:prstGeom>
        </p:spPr>
        <p:txBody>
          <a:bodyPr wrap="square">
            <a:spAutoFit/>
          </a:bodyPr>
          <a:lstStyle/>
          <a:p>
            <a:pPr algn="just" rtl="0"/>
            <a:r>
              <a:rPr lang="en-US" sz="2000" dirty="0" smtClean="0"/>
              <a:t>•</a:t>
            </a:r>
            <a:r>
              <a:rPr lang="en-US" dirty="0" smtClean="0"/>
              <a:t>The charge is combined with a recycle stream within the riser,</a:t>
            </a:r>
          </a:p>
          <a:p>
            <a:pPr algn="just" rtl="0"/>
            <a:r>
              <a:rPr lang="en-US" dirty="0" smtClean="0"/>
              <a:t>vaporized, and raised to reactor temperature (900°-1,000° F) by the hot catalyst.</a:t>
            </a:r>
          </a:p>
          <a:p>
            <a:pPr algn="just" rtl="0"/>
            <a:r>
              <a:rPr lang="en-US" dirty="0" smtClean="0"/>
              <a:t>• As the mixture travels up the riser, the charge is cracked at 10-30 psi. In the more modern FCC units, all cracking takes place in the riser.</a:t>
            </a:r>
          </a:p>
          <a:p>
            <a:pPr algn="just" rtl="0"/>
            <a:r>
              <a:rPr lang="en-US" dirty="0" smtClean="0"/>
              <a:t>• The "reactor" no longer functions as a reactor; it merely serves as a holding vessel for the cyclones.</a:t>
            </a:r>
          </a:p>
          <a:p>
            <a:pPr algn="just" rtl="0"/>
            <a:r>
              <a:rPr lang="en-US" dirty="0" smtClean="0"/>
              <a:t>• This cracking continues until the oil vapors are separated from the catalyst in the reactor cyclones.</a:t>
            </a:r>
          </a:p>
          <a:p>
            <a:pPr algn="just" rtl="0"/>
            <a:r>
              <a:rPr lang="en-US" dirty="0" smtClean="0"/>
              <a:t>• The resultant product stream (cracked product) is then charged to a fractionating column where it is separated into fractions, and some of the heavy oil is recycled to the riser.</a:t>
            </a:r>
          </a:p>
          <a:p>
            <a:pPr algn="just" rtl="0"/>
            <a:r>
              <a:rPr lang="en-US" dirty="0" smtClean="0"/>
              <a:t>• Spent catalyst is regenerated to get rid of coke that collects on the catalyst during the process.</a:t>
            </a:r>
          </a:p>
          <a:p>
            <a:pPr algn="just" rtl="0"/>
            <a:r>
              <a:rPr lang="en-US" dirty="0" smtClean="0"/>
              <a:t>• Spent catalyst flows through the catalyst stripper to the regenerator, where most of the coke deposits burn off at the bottom where preheated air and spent catalyst are mixed.</a:t>
            </a:r>
          </a:p>
          <a:p>
            <a:pPr algn="just" rtl="0"/>
            <a:r>
              <a:rPr lang="en-US" dirty="0" smtClean="0"/>
              <a:t>• Fresh catalyst is added and worn-out catalyst removed to optimize the cracking process.</a:t>
            </a:r>
          </a:p>
          <a:p>
            <a:pPr algn="just" rtl="0"/>
            <a:endParaRPr lang="en-US" sz="2000" dirty="0" smtClean="0"/>
          </a:p>
          <a:p>
            <a:pPr algn="just" rtl="0">
              <a:buFont typeface="Wingdings" pitchFamily="2" charset="2"/>
              <a:buChar char="q"/>
            </a:pPr>
            <a:endParaRPr lang="en-US" sz="2400" dirty="0" smtClean="0"/>
          </a:p>
          <a:p>
            <a:pPr algn="just" rtl="0">
              <a:buFont typeface="Wingdings" pitchFamily="2" charset="2"/>
              <a:buChar char="q"/>
            </a:pPr>
            <a:endParaRPr lang="en-US" sz="2400" dirty="0" smtClean="0"/>
          </a:p>
          <a:p>
            <a:pPr algn="just" rtl="0"/>
            <a:endParaRPr lang="en-US" sz="2400" dirty="0" smtClean="0"/>
          </a:p>
          <a:p>
            <a:pPr algn="l" rtl="0"/>
            <a:endParaRPr lang="en-US" sz="1600" dirty="0" smtClean="0"/>
          </a:p>
          <a:p>
            <a:pPr algn="l" rtl="0"/>
            <a:endParaRPr lang="en-US" sz="1600" u="sng" dirty="0" smtClean="0"/>
          </a:p>
          <a:p>
            <a:pPr algn="l" rtl="0"/>
            <a:r>
              <a:rPr lang="en-US" sz="1600" dirty="0" smtClean="0"/>
              <a:t>                     </a:t>
            </a:r>
          </a:p>
          <a:p>
            <a:pPr algn="l" rtl="0"/>
            <a:r>
              <a:rPr lang="en-US" sz="1600" dirty="0" smtClean="0"/>
              <a:t>                                        </a:t>
            </a:r>
          </a:p>
          <a:p>
            <a:pPr algn="l" rtl="0"/>
            <a:endParaRPr lang="en-US" sz="2000" dirty="0" smtClean="0"/>
          </a:p>
          <a:p>
            <a:pPr algn="l" rtl="0"/>
            <a:endParaRPr lang="en-US" sz="2000"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9144000" cy="461665"/>
          </a:xfrm>
          <a:prstGeom prst="rect">
            <a:avLst/>
          </a:prstGeom>
        </p:spPr>
        <p:txBody>
          <a:bodyPr wrap="square">
            <a:spAutoFit/>
          </a:bodyPr>
          <a:lstStyle/>
          <a:p>
            <a:pPr algn="ctr"/>
            <a:r>
              <a:rPr lang="en-US" sz="2400" dirty="0" smtClean="0"/>
              <a:t>Fluid Catalytic Cracking</a:t>
            </a:r>
          </a:p>
        </p:txBody>
      </p:sp>
      <p:pic>
        <p:nvPicPr>
          <p:cNvPr id="2050" name="Picture 2"/>
          <p:cNvPicPr>
            <a:picLocks noChangeAspect="1" noChangeArrowheads="1"/>
          </p:cNvPicPr>
          <p:nvPr/>
        </p:nvPicPr>
        <p:blipFill>
          <a:blip r:embed="rId2"/>
          <a:srcRect/>
          <a:stretch>
            <a:fillRect/>
          </a:stretch>
        </p:blipFill>
        <p:spPr bwMode="auto">
          <a:xfrm>
            <a:off x="0" y="428604"/>
            <a:ext cx="9144000" cy="65722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rot="5400000">
            <a:off x="1847845" y="-490578"/>
            <a:ext cx="5448311" cy="728667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7725192"/>
          </a:xfrm>
          <a:prstGeom prst="rect">
            <a:avLst/>
          </a:prstGeom>
        </p:spPr>
        <p:txBody>
          <a:bodyPr wrap="square">
            <a:spAutoFit/>
          </a:bodyPr>
          <a:lstStyle/>
          <a:p>
            <a:pPr algn="ctr" rtl="0"/>
            <a:r>
              <a:rPr lang="en-US" sz="3600" u="sng" dirty="0" smtClean="0">
                <a:solidFill>
                  <a:srgbClr val="C00000"/>
                </a:solidFill>
              </a:rPr>
              <a:t>Moving-Bed Catalytic Cracking</a:t>
            </a:r>
          </a:p>
          <a:p>
            <a:pPr algn="just" rtl="0"/>
            <a:r>
              <a:rPr lang="en-US" sz="2400" dirty="0" smtClean="0"/>
              <a:t>• The moving-bed catalytic cracking process is similar to the FCC process.</a:t>
            </a:r>
          </a:p>
          <a:p>
            <a:pPr algn="just" rtl="0"/>
            <a:r>
              <a:rPr lang="en-US" sz="2400" dirty="0" smtClean="0"/>
              <a:t>• The catalyst is in the form of pellets that are moved continuously to the top of the unit by conveyor or pneumatic lift tubes to a storage hopper, then flow downward by gravity through the reactor, and finally to a regenerator.</a:t>
            </a:r>
          </a:p>
          <a:p>
            <a:pPr algn="just" rtl="0"/>
            <a:r>
              <a:rPr lang="en-US" sz="2400" dirty="0" smtClean="0"/>
              <a:t>• The regenerator and hopper are isolated from the reactor by steam seals.</a:t>
            </a:r>
          </a:p>
          <a:p>
            <a:pPr algn="just" rtl="0"/>
            <a:r>
              <a:rPr lang="en-US" sz="2400" dirty="0" smtClean="0"/>
              <a:t>• The cracked product is separated into recycle gas, oil, clarified oil , distillate, naphtha, and wet gas.</a:t>
            </a:r>
          </a:p>
          <a:p>
            <a:pPr algn="l" rtl="0"/>
            <a:endParaRPr lang="en-US" sz="2000" u="sng" dirty="0" smtClean="0">
              <a:solidFill>
                <a:srgbClr val="C00000"/>
              </a:solidFill>
            </a:endParaRPr>
          </a:p>
          <a:p>
            <a:pPr algn="just" rtl="0">
              <a:buFont typeface="Wingdings" pitchFamily="2" charset="2"/>
              <a:buChar char="q"/>
            </a:pPr>
            <a:endParaRPr lang="en-US" sz="2400" dirty="0" smtClean="0"/>
          </a:p>
          <a:p>
            <a:pPr algn="just" rtl="0">
              <a:buFont typeface="Wingdings" pitchFamily="2" charset="2"/>
              <a:buChar char="q"/>
            </a:pPr>
            <a:endParaRPr lang="en-US" sz="2400" dirty="0" smtClean="0"/>
          </a:p>
          <a:p>
            <a:pPr algn="just" rtl="0"/>
            <a:endParaRPr lang="en-US" sz="2400" dirty="0" smtClean="0"/>
          </a:p>
          <a:p>
            <a:pPr algn="l" rtl="0"/>
            <a:endParaRPr lang="en-US" sz="1600" dirty="0" smtClean="0"/>
          </a:p>
          <a:p>
            <a:pPr algn="l" rtl="0"/>
            <a:endParaRPr lang="en-US" sz="1600" u="sng" dirty="0" smtClean="0"/>
          </a:p>
          <a:p>
            <a:pPr algn="l" rtl="0"/>
            <a:r>
              <a:rPr lang="en-US" sz="1600" dirty="0" smtClean="0"/>
              <a:t>                     </a:t>
            </a:r>
          </a:p>
          <a:p>
            <a:pPr algn="l" rtl="0"/>
            <a:r>
              <a:rPr lang="en-US" sz="1600" dirty="0" smtClean="0"/>
              <a:t>                                        </a:t>
            </a:r>
          </a:p>
          <a:p>
            <a:pPr algn="l" rtl="0"/>
            <a:endParaRPr lang="en-US" sz="2000" dirty="0" smtClean="0"/>
          </a:p>
          <a:p>
            <a:pPr algn="l" rtl="0"/>
            <a:endParaRPr lang="en-US" sz="2000"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3108543"/>
          </a:xfrm>
          <a:prstGeom prst="rect">
            <a:avLst/>
          </a:prstGeom>
        </p:spPr>
        <p:txBody>
          <a:bodyPr wrap="square">
            <a:spAutoFit/>
          </a:bodyPr>
          <a:lstStyle/>
          <a:p>
            <a:pPr algn="l" rtl="0"/>
            <a:endParaRPr lang="en-US" sz="2000" u="sng" dirty="0" smtClean="0">
              <a:solidFill>
                <a:srgbClr val="C00000"/>
              </a:solidFill>
            </a:endParaRPr>
          </a:p>
          <a:p>
            <a:pPr algn="just" rtl="0">
              <a:buFont typeface="Wingdings" pitchFamily="2" charset="2"/>
              <a:buChar char="q"/>
            </a:pPr>
            <a:endParaRPr lang="en-US" sz="2400" dirty="0" smtClean="0"/>
          </a:p>
          <a:p>
            <a:pPr algn="just" rtl="0">
              <a:buFont typeface="Wingdings" pitchFamily="2" charset="2"/>
              <a:buChar char="q"/>
            </a:pPr>
            <a:endParaRPr lang="en-US" sz="2400" dirty="0" smtClean="0"/>
          </a:p>
          <a:p>
            <a:pPr algn="just" rtl="0"/>
            <a:endParaRPr lang="en-US" sz="2400" dirty="0" smtClean="0"/>
          </a:p>
          <a:p>
            <a:pPr algn="l" rtl="0"/>
            <a:endParaRPr lang="en-US" sz="1600" dirty="0" smtClean="0"/>
          </a:p>
          <a:p>
            <a:pPr algn="l" rtl="0"/>
            <a:endParaRPr lang="en-US" sz="1600" u="sng" dirty="0" smtClean="0"/>
          </a:p>
          <a:p>
            <a:pPr algn="l" rtl="0"/>
            <a:r>
              <a:rPr lang="en-US" sz="1600" dirty="0" smtClean="0"/>
              <a:t>                     </a:t>
            </a:r>
          </a:p>
          <a:p>
            <a:pPr algn="l" rtl="0"/>
            <a:r>
              <a:rPr lang="en-US" sz="1600" dirty="0" smtClean="0"/>
              <a:t>                                        </a:t>
            </a:r>
          </a:p>
          <a:p>
            <a:pPr algn="l" rtl="0"/>
            <a:endParaRPr lang="en-US" sz="2000" dirty="0" smtClean="0"/>
          </a:p>
          <a:p>
            <a:pPr algn="l" rtl="0"/>
            <a:endParaRPr lang="en-US" sz="2000" dirty="0" smtClean="0"/>
          </a:p>
        </p:txBody>
      </p:sp>
      <p:sp>
        <p:nvSpPr>
          <p:cNvPr id="5" name="Rectangle 4"/>
          <p:cNvSpPr/>
          <p:nvPr/>
        </p:nvSpPr>
        <p:spPr>
          <a:xfrm>
            <a:off x="0" y="0"/>
            <a:ext cx="9144000" cy="7786747"/>
          </a:xfrm>
          <a:prstGeom prst="rect">
            <a:avLst/>
          </a:prstGeom>
        </p:spPr>
        <p:txBody>
          <a:bodyPr wrap="square">
            <a:spAutoFit/>
          </a:bodyPr>
          <a:lstStyle/>
          <a:p>
            <a:pPr algn="ctr" rtl="0"/>
            <a:r>
              <a:rPr lang="en-US" sz="3600" u="sng" dirty="0" smtClean="0">
                <a:solidFill>
                  <a:srgbClr val="C00000"/>
                </a:solidFill>
              </a:rPr>
              <a:t>Catalyst</a:t>
            </a:r>
          </a:p>
          <a:p>
            <a:pPr algn="l" rtl="0">
              <a:buFont typeface="Wingdings" pitchFamily="2" charset="2"/>
              <a:buChar char="v"/>
            </a:pPr>
            <a:r>
              <a:rPr lang="en-US" sz="2000" dirty="0" smtClean="0"/>
              <a:t> Both systems use basically similar catalysts but produced in a different form, in the shape of beds for moving bed and fine powder for fluidized bed.</a:t>
            </a:r>
          </a:p>
          <a:p>
            <a:pPr marL="457200" indent="-457200" algn="l" rtl="0">
              <a:buFont typeface="+mj-lt"/>
              <a:buAutoNum type="arabicPeriod"/>
            </a:pPr>
            <a:r>
              <a:rPr lang="en-US" sz="2000" dirty="0" smtClean="0"/>
              <a:t>Acid treated clays ground to a powder</a:t>
            </a:r>
          </a:p>
          <a:p>
            <a:pPr marL="457200" indent="-457200" algn="l" rtl="0">
              <a:buFont typeface="+mj-lt"/>
              <a:buAutoNum type="arabicPeriod"/>
            </a:pPr>
            <a:r>
              <a:rPr lang="en-US" sz="2000" dirty="0" smtClean="0"/>
              <a:t>Synthetic silica- alumina catalysts of higher activity (amorphous)</a:t>
            </a:r>
          </a:p>
          <a:p>
            <a:pPr marL="457200" indent="-457200" algn="l" rtl="0">
              <a:buFont typeface="+mj-lt"/>
              <a:buAutoNum type="arabicPeriod"/>
            </a:pPr>
            <a:r>
              <a:rPr lang="en-US" sz="2000" dirty="0" smtClean="0"/>
              <a:t>Crystalline synthetic silica – alumina catalyst called zealots or molecular sieves.</a:t>
            </a:r>
          </a:p>
          <a:p>
            <a:pPr algn="l" rtl="0"/>
            <a:r>
              <a:rPr lang="en-US" sz="2000" b="1" dirty="0" smtClean="0">
                <a:solidFill>
                  <a:schemeClr val="accent3">
                    <a:lumMod val="75000"/>
                  </a:schemeClr>
                </a:solidFill>
              </a:rPr>
              <a:t>The advantages of zealots over the natural and synthesis amorphous catalyst are </a:t>
            </a:r>
            <a:endParaRPr lang="en-US" sz="2000" dirty="0" smtClean="0">
              <a:solidFill>
                <a:schemeClr val="accent3">
                  <a:lumMod val="75000"/>
                </a:schemeClr>
              </a:solidFill>
            </a:endParaRPr>
          </a:p>
          <a:p>
            <a:pPr algn="l" rtl="0"/>
            <a:r>
              <a:rPr lang="en-US" dirty="0" smtClean="0"/>
              <a:t>1) Higher activity.</a:t>
            </a:r>
          </a:p>
          <a:p>
            <a:pPr algn="l" rtl="0"/>
            <a:r>
              <a:rPr lang="en-US" dirty="0" smtClean="0"/>
              <a:t>2) Higher gasoline yields at a given conversion.</a:t>
            </a:r>
          </a:p>
          <a:p>
            <a:pPr algn="l" rtl="0"/>
            <a:r>
              <a:rPr lang="en-US" dirty="0" smtClean="0"/>
              <a:t>3) Production of gasoline containing a larger % of paraffinic and aromatic HC.</a:t>
            </a:r>
          </a:p>
          <a:p>
            <a:pPr algn="l" rtl="0"/>
            <a:r>
              <a:rPr lang="en-US" dirty="0" smtClean="0"/>
              <a:t>4) Lower coke yield. </a:t>
            </a:r>
          </a:p>
          <a:p>
            <a:pPr algn="l" rtl="0"/>
            <a:r>
              <a:rPr lang="en-US" dirty="0" smtClean="0"/>
              <a:t>5) Increased </a:t>
            </a:r>
            <a:r>
              <a:rPr lang="en-US" dirty="0" err="1" smtClean="0"/>
              <a:t>iso</a:t>
            </a:r>
            <a:r>
              <a:rPr lang="en-US" dirty="0" smtClean="0"/>
              <a:t>-butane production.</a:t>
            </a:r>
          </a:p>
          <a:p>
            <a:pPr algn="l" rtl="0"/>
            <a:r>
              <a:rPr lang="en-US" dirty="0" smtClean="0"/>
              <a:t>6) Ability to go for higher conversion per pass without over cracking. </a:t>
            </a:r>
            <a:endParaRPr lang="en-US" u="sng" dirty="0" smtClean="0">
              <a:solidFill>
                <a:srgbClr val="C00000"/>
              </a:solidFill>
            </a:endParaRPr>
          </a:p>
          <a:p>
            <a:pPr algn="just" rtl="0">
              <a:buFont typeface="Wingdings" pitchFamily="2" charset="2"/>
              <a:buChar char="q"/>
            </a:pPr>
            <a:endParaRPr lang="en-US" sz="2400" dirty="0" smtClean="0"/>
          </a:p>
          <a:p>
            <a:pPr algn="just" rtl="0">
              <a:buFont typeface="Wingdings" pitchFamily="2" charset="2"/>
              <a:buChar char="q"/>
            </a:pPr>
            <a:endParaRPr lang="en-US" sz="2400" dirty="0" smtClean="0"/>
          </a:p>
          <a:p>
            <a:pPr algn="just" rtl="0"/>
            <a:endParaRPr lang="en-US" sz="2400" dirty="0" smtClean="0"/>
          </a:p>
          <a:p>
            <a:pPr algn="l" rtl="0"/>
            <a:endParaRPr lang="en-US" sz="1600" dirty="0" smtClean="0"/>
          </a:p>
          <a:p>
            <a:pPr algn="l" rtl="0"/>
            <a:endParaRPr lang="en-US" sz="1600" u="sng" dirty="0" smtClean="0"/>
          </a:p>
          <a:p>
            <a:pPr algn="l" rtl="0"/>
            <a:r>
              <a:rPr lang="en-US" sz="1600" dirty="0" smtClean="0"/>
              <a:t>                     </a:t>
            </a:r>
          </a:p>
          <a:p>
            <a:pPr algn="l" rtl="0"/>
            <a:r>
              <a:rPr lang="en-US" sz="1600" dirty="0" smtClean="0"/>
              <a:t>                                        </a:t>
            </a:r>
          </a:p>
          <a:p>
            <a:pPr algn="l" rtl="0"/>
            <a:endParaRPr lang="en-US" sz="2000" dirty="0" smtClean="0"/>
          </a:p>
          <a:p>
            <a:pPr algn="l" rtl="0"/>
            <a:endParaRPr lang="en-US" sz="2000"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2985433"/>
          </a:xfrm>
          <a:prstGeom prst="rect">
            <a:avLst/>
          </a:prstGeom>
        </p:spPr>
        <p:txBody>
          <a:bodyPr wrap="square">
            <a:spAutoFit/>
          </a:bodyPr>
          <a:lstStyle/>
          <a:p>
            <a:pPr algn="ctr" rtl="0"/>
            <a:r>
              <a:rPr lang="en-US" sz="3600" u="sng" dirty="0" smtClean="0">
                <a:solidFill>
                  <a:srgbClr val="C00000"/>
                </a:solidFill>
              </a:rPr>
              <a:t>PROCESS VARIABLES</a:t>
            </a:r>
          </a:p>
          <a:p>
            <a:pPr algn="just" rtl="0">
              <a:buFont typeface="Wingdings" pitchFamily="2" charset="2"/>
              <a:buChar char="q"/>
            </a:pPr>
            <a:endParaRPr lang="en-US" sz="2400" dirty="0" smtClean="0"/>
          </a:p>
          <a:p>
            <a:pPr algn="just" rtl="0"/>
            <a:endParaRPr lang="en-US" sz="2400" dirty="0" smtClean="0"/>
          </a:p>
          <a:p>
            <a:pPr algn="l" rtl="0"/>
            <a:endParaRPr lang="en-US" sz="1600" dirty="0" smtClean="0"/>
          </a:p>
          <a:p>
            <a:pPr algn="l" rtl="0"/>
            <a:endParaRPr lang="en-US" sz="1600" u="sng" dirty="0" smtClean="0"/>
          </a:p>
          <a:p>
            <a:pPr algn="l" rtl="0"/>
            <a:r>
              <a:rPr lang="en-US" sz="1600" dirty="0" smtClean="0"/>
              <a:t>                     </a:t>
            </a:r>
          </a:p>
          <a:p>
            <a:pPr algn="l" rtl="0"/>
            <a:r>
              <a:rPr lang="en-US" sz="1600" dirty="0" smtClean="0"/>
              <a:t>                                        </a:t>
            </a:r>
          </a:p>
          <a:p>
            <a:pPr algn="l" rtl="0"/>
            <a:endParaRPr lang="en-US" sz="2000" dirty="0" smtClean="0"/>
          </a:p>
          <a:p>
            <a:pPr algn="l" rtl="0"/>
            <a:endParaRPr lang="en-US" sz="2000" dirty="0" smtClean="0"/>
          </a:p>
        </p:txBody>
      </p:sp>
      <p:pic>
        <p:nvPicPr>
          <p:cNvPr id="4098" name="Picture 2"/>
          <p:cNvPicPr>
            <a:picLocks noChangeAspect="1" noChangeArrowheads="1"/>
          </p:cNvPicPr>
          <p:nvPr/>
        </p:nvPicPr>
        <p:blipFill>
          <a:blip r:embed="rId2"/>
          <a:srcRect/>
          <a:stretch>
            <a:fillRect/>
          </a:stretch>
        </p:blipFill>
        <p:spPr bwMode="auto">
          <a:xfrm>
            <a:off x="2333625" y="681038"/>
            <a:ext cx="4476750" cy="5495925"/>
          </a:xfrm>
          <a:prstGeom prst="rect">
            <a:avLst/>
          </a:prstGeom>
          <a:noFill/>
          <a:ln w="9525">
            <a:noFill/>
            <a:miter lim="800000"/>
            <a:headEnd/>
            <a:tailEnd/>
          </a:ln>
          <a:effectLst/>
        </p:spPr>
      </p:pic>
      <p:pic>
        <p:nvPicPr>
          <p:cNvPr id="4099" name="Picture 3"/>
          <p:cNvPicPr>
            <a:picLocks noChangeAspect="1" noChangeArrowheads="1"/>
          </p:cNvPicPr>
          <p:nvPr/>
        </p:nvPicPr>
        <p:blipFill>
          <a:blip r:embed="rId2"/>
          <a:srcRect/>
          <a:stretch>
            <a:fillRect/>
          </a:stretch>
        </p:blipFill>
        <p:spPr bwMode="auto">
          <a:xfrm>
            <a:off x="500034" y="500042"/>
            <a:ext cx="8358246" cy="54959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l"/>
            <a:endParaRPr lang="en-US" sz="2800" dirty="0" smtClean="0">
              <a:solidFill>
                <a:srgbClr val="FF0000"/>
              </a:solidFill>
            </a:endParaRPr>
          </a:p>
          <a:p>
            <a:pPr algn="l"/>
            <a:endParaRPr lang="en-US" sz="2800" dirty="0" smtClean="0">
              <a:solidFill>
                <a:srgbClr val="FF0000"/>
              </a:solidFill>
            </a:endParaRPr>
          </a:p>
          <a:p>
            <a:pPr algn="l"/>
            <a:endParaRPr lang="en-US" sz="2800" dirty="0" smtClean="0">
              <a:solidFill>
                <a:srgbClr val="FF0000"/>
              </a:solidFill>
            </a:endParaRPr>
          </a:p>
          <a:p>
            <a:pPr algn="ctr"/>
            <a:endParaRPr lang="ar-IQ" sz="3200" dirty="0">
              <a:solidFill>
                <a:srgbClr val="7030A0"/>
              </a:solidFill>
            </a:endParaRPr>
          </a:p>
        </p:txBody>
      </p:sp>
      <p:sp>
        <p:nvSpPr>
          <p:cNvPr id="3" name="Title 2"/>
          <p:cNvSpPr>
            <a:spLocks noGrp="1"/>
          </p:cNvSpPr>
          <p:nvPr>
            <p:ph type="title"/>
          </p:nvPr>
        </p:nvSpPr>
        <p:spPr>
          <a:xfrm>
            <a:off x="357158" y="274638"/>
            <a:ext cx="8429684" cy="3940180"/>
          </a:xfrm>
        </p:spPr>
        <p:txBody>
          <a:bodyPr>
            <a:normAutofit/>
          </a:bodyPr>
          <a:lstStyle/>
          <a:p>
            <a:pPr algn="ctr" rtl="0"/>
            <a:r>
              <a:rPr lang="en-US" sz="4400" dirty="0" smtClean="0">
                <a:solidFill>
                  <a:srgbClr val="FF0000"/>
                </a:solidFill>
              </a:rPr>
              <a:t/>
            </a:r>
            <a:br>
              <a:rPr lang="en-US" sz="4400" dirty="0" smtClean="0">
                <a:solidFill>
                  <a:srgbClr val="FF0000"/>
                </a:solidFill>
              </a:rPr>
            </a:br>
            <a:r>
              <a:rPr lang="en-US" sz="4400" dirty="0" smtClean="0">
                <a:solidFill>
                  <a:srgbClr val="FF0000"/>
                </a:solidFill>
              </a:rPr>
              <a:t/>
            </a:r>
            <a:br>
              <a:rPr lang="en-US" sz="4400" dirty="0" smtClean="0">
                <a:solidFill>
                  <a:srgbClr val="FF0000"/>
                </a:solidFill>
              </a:rPr>
            </a:br>
            <a:r>
              <a:rPr lang="en-US" sz="4400" dirty="0" smtClean="0">
                <a:solidFill>
                  <a:srgbClr val="FF0000"/>
                </a:solidFill>
              </a:rPr>
              <a:t>A) </a:t>
            </a:r>
            <a:r>
              <a:rPr lang="en-US" sz="4000" dirty="0" smtClean="0">
                <a:solidFill>
                  <a:schemeClr val="tx1"/>
                </a:solidFill>
                <a:latin typeface="+mn-lt"/>
                <a:ea typeface="+mn-ea"/>
                <a:cs typeface="+mn-cs"/>
              </a:rPr>
              <a:t>Thermal cracking</a:t>
            </a:r>
            <a:r>
              <a:rPr lang="ar-IQ" sz="4000" dirty="0" smtClean="0">
                <a:solidFill>
                  <a:srgbClr val="7030A0"/>
                </a:solidFill>
              </a:rPr>
              <a:t/>
            </a:r>
            <a:br>
              <a:rPr lang="ar-IQ" sz="4000" dirty="0" smtClean="0">
                <a:solidFill>
                  <a:srgbClr val="7030A0"/>
                </a:solidFill>
              </a:rPr>
            </a:br>
            <a:r>
              <a:rPr lang="en-US" sz="4400" dirty="0" smtClean="0">
                <a:solidFill>
                  <a:srgbClr val="7030A0"/>
                </a:solidFill>
              </a:rPr>
              <a:t/>
            </a:r>
            <a:br>
              <a:rPr lang="en-US" sz="4400" dirty="0" smtClean="0">
                <a:solidFill>
                  <a:srgbClr val="7030A0"/>
                </a:solidFill>
              </a:rPr>
            </a:br>
            <a:endParaRPr lang="ar-IQ"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857232"/>
            <a:ext cx="8686800" cy="6000768"/>
          </a:xfrm>
        </p:spPr>
        <p:txBody>
          <a:bodyPr>
            <a:normAutofit fontScale="25000" lnSpcReduction="20000"/>
          </a:bodyPr>
          <a:lstStyle/>
          <a:p>
            <a:pPr algn="l" rtl="0">
              <a:buNone/>
            </a:pPr>
            <a:r>
              <a:rPr lang="en-US" sz="8000" dirty="0" smtClean="0"/>
              <a:t>Catalytic cracking is differences with respect Thermal Cracking</a:t>
            </a:r>
          </a:p>
          <a:p>
            <a:pPr algn="l" rtl="0">
              <a:buFont typeface="Wingdings" pitchFamily="2" charset="2"/>
              <a:buChar char="§"/>
            </a:pPr>
            <a:r>
              <a:rPr lang="en-US" sz="8000" dirty="0" smtClean="0"/>
              <a:t>uses a catalyst </a:t>
            </a:r>
          </a:p>
          <a:p>
            <a:pPr algn="l" rtl="0">
              <a:buFont typeface="Wingdings" pitchFamily="2" charset="2"/>
              <a:buChar char="§"/>
            </a:pPr>
            <a:r>
              <a:rPr lang="en-US" sz="8000" dirty="0" smtClean="0"/>
              <a:t>lower temperature </a:t>
            </a:r>
          </a:p>
          <a:p>
            <a:pPr algn="l" rtl="0">
              <a:buFont typeface="Wingdings" pitchFamily="2" charset="2"/>
              <a:buChar char="§"/>
            </a:pPr>
            <a:r>
              <a:rPr lang="en-US" sz="8000" dirty="0" smtClean="0"/>
              <a:t> lower pressure</a:t>
            </a:r>
          </a:p>
          <a:p>
            <a:pPr algn="l" rtl="0">
              <a:buFont typeface="Wingdings" pitchFamily="2" charset="2"/>
              <a:buChar char="§"/>
            </a:pPr>
            <a:r>
              <a:rPr lang="en-US" sz="8000" dirty="0" smtClean="0"/>
              <a:t> more flexible</a:t>
            </a:r>
          </a:p>
          <a:p>
            <a:pPr algn="l" rtl="0">
              <a:buFont typeface="Wingdings" pitchFamily="2" charset="2"/>
              <a:buChar char="§"/>
            </a:pPr>
            <a:r>
              <a:rPr lang="en-US" sz="8000" dirty="0" smtClean="0"/>
              <a:t>different reaction mechanisms : ionic vs. free radical</a:t>
            </a:r>
          </a:p>
          <a:p>
            <a:pPr algn="l" rtl="0">
              <a:buFont typeface="Wingdings" pitchFamily="2" charset="2"/>
              <a:buChar char="§"/>
            </a:pPr>
            <a:r>
              <a:rPr lang="en-US" sz="8000" dirty="0" smtClean="0"/>
              <a:t>High thermal efficiency</a:t>
            </a:r>
          </a:p>
          <a:p>
            <a:pPr algn="l" rtl="0">
              <a:buFont typeface="Wingdings" pitchFamily="2" charset="2"/>
              <a:buChar char="§"/>
            </a:pPr>
            <a:r>
              <a:rPr lang="en-US" sz="8000" dirty="0" smtClean="0"/>
              <a:t>Good integration of cracking and regeneration </a:t>
            </a:r>
            <a:br>
              <a:rPr lang="en-US" sz="8000" dirty="0" smtClean="0"/>
            </a:br>
            <a:endParaRPr lang="en-US" sz="8000" dirty="0" smtClean="0"/>
          </a:p>
          <a:p>
            <a:pPr algn="l" rtl="0">
              <a:buFont typeface="Wingdings" pitchFamily="2" charset="2"/>
              <a:buChar char="§"/>
            </a:pPr>
            <a:r>
              <a:rPr lang="en-US" sz="8000" dirty="0" smtClean="0"/>
              <a:t>High yields of gasoline and other distillates </a:t>
            </a:r>
          </a:p>
          <a:p>
            <a:pPr algn="l" rtl="0">
              <a:buFont typeface="Wingdings" pitchFamily="2" charset="2"/>
              <a:buChar char="§"/>
            </a:pPr>
            <a:r>
              <a:rPr lang="en-US" sz="8000" dirty="0" smtClean="0"/>
              <a:t>Low gas yields </a:t>
            </a:r>
          </a:p>
          <a:p>
            <a:pPr algn="l" rtl="0">
              <a:buFont typeface="Wingdings" pitchFamily="2" charset="2"/>
              <a:buChar char="§"/>
            </a:pPr>
            <a:r>
              <a:rPr lang="en-US" sz="8000" dirty="0" smtClean="0"/>
              <a:t>High product selectivity </a:t>
            </a:r>
          </a:p>
          <a:p>
            <a:pPr algn="l" rtl="0">
              <a:buFont typeface="Wingdings" pitchFamily="2" charset="2"/>
              <a:buChar char="§"/>
            </a:pPr>
            <a:r>
              <a:rPr lang="en-US" sz="8000" dirty="0" smtClean="0"/>
              <a:t>Low n-</a:t>
            </a:r>
            <a:r>
              <a:rPr lang="en-US" sz="8000" dirty="0" err="1" smtClean="0"/>
              <a:t>alkane</a:t>
            </a:r>
            <a:r>
              <a:rPr lang="en-US" sz="8000" dirty="0" smtClean="0"/>
              <a:t> yields</a:t>
            </a:r>
          </a:p>
          <a:p>
            <a:pPr algn="l" rtl="0">
              <a:buFont typeface="Wingdings" pitchFamily="2" charset="2"/>
              <a:buChar char="§"/>
            </a:pPr>
            <a:r>
              <a:rPr lang="en-US" sz="8000" dirty="0" smtClean="0"/>
              <a:t>High octane number </a:t>
            </a:r>
          </a:p>
          <a:p>
            <a:pPr algn="l" rtl="0">
              <a:buFont typeface="Wingdings" pitchFamily="2" charset="2"/>
              <a:buChar char="§"/>
            </a:pPr>
            <a:r>
              <a:rPr lang="en-US" sz="8000" dirty="0" smtClean="0"/>
              <a:t>Chain-branching and high yield of C4 olefins </a:t>
            </a:r>
          </a:p>
          <a:p>
            <a:pPr algn="l" rtl="0">
              <a:buFont typeface="Wingdings" pitchFamily="2" charset="2"/>
              <a:buChar char="§"/>
            </a:pPr>
            <a:r>
              <a:rPr lang="en-US" sz="8000" dirty="0" smtClean="0"/>
              <a:t>High yields of aromatics </a:t>
            </a:r>
            <a:r>
              <a:rPr lang="en-US" sz="6200" dirty="0" smtClean="0"/>
              <a:t/>
            </a:r>
            <a:br>
              <a:rPr lang="en-US" sz="6200" dirty="0" smtClean="0"/>
            </a:br>
            <a:r>
              <a:rPr lang="en-US" sz="6200" dirty="0" smtClean="0"/>
              <a:t> </a:t>
            </a:r>
            <a:br>
              <a:rPr lang="en-US" sz="6200" dirty="0" smtClean="0"/>
            </a:br>
            <a:r>
              <a:rPr lang="en-US" sz="6200" dirty="0" smtClean="0"/>
              <a:t> </a:t>
            </a:r>
            <a:r>
              <a:rPr lang="en-US" sz="2800" dirty="0" smtClean="0"/>
              <a:t/>
            </a:r>
            <a:br>
              <a:rPr lang="en-US" sz="2800" dirty="0" smtClean="0"/>
            </a:br>
            <a:r>
              <a:rPr lang="en-US" sz="2800" dirty="0" smtClean="0"/>
              <a:t/>
            </a:r>
            <a:br>
              <a:rPr lang="en-US" sz="2800" dirty="0" smtClean="0"/>
            </a:br>
            <a:r>
              <a:rPr lang="en-US" sz="2800" dirty="0" smtClean="0"/>
              <a:t/>
            </a:r>
            <a:br>
              <a:rPr lang="en-US" sz="2800" dirty="0" smtClean="0"/>
            </a:br>
            <a:r>
              <a:rPr lang="en-US" sz="2800" dirty="0" smtClean="0"/>
              <a:t> </a:t>
            </a:r>
            <a:br>
              <a:rPr lang="en-US" sz="2800" dirty="0" smtClean="0"/>
            </a:br>
            <a:r>
              <a:rPr lang="en-US" sz="2800" dirty="0" smtClean="0"/>
              <a:t/>
            </a:r>
            <a:br>
              <a:rPr lang="en-US" sz="2800" dirty="0" smtClean="0"/>
            </a:br>
            <a:r>
              <a:rPr lang="en-US" sz="2800" dirty="0" smtClean="0"/>
              <a:t/>
            </a:r>
            <a:br>
              <a:rPr lang="en-US" sz="2800" dirty="0" smtClean="0"/>
            </a:br>
            <a:r>
              <a:rPr lang="en-US" sz="2800" dirty="0" smtClean="0"/>
              <a:t/>
            </a:r>
            <a:br>
              <a:rPr lang="en-US" sz="2800" dirty="0" smtClean="0"/>
            </a:br>
            <a:r>
              <a:rPr lang="en-US" sz="2800" dirty="0" smtClean="0"/>
              <a:t/>
            </a:r>
            <a:br>
              <a:rPr lang="en-US" sz="2800" dirty="0" smtClean="0"/>
            </a:br>
            <a:r>
              <a:rPr lang="en-US" sz="2800" dirty="0" smtClean="0"/>
              <a:t/>
            </a:r>
            <a:br>
              <a:rPr lang="en-US" sz="2800" dirty="0" smtClean="0"/>
            </a:br>
            <a:r>
              <a:rPr lang="en-US" sz="2800" dirty="0" smtClean="0"/>
              <a:t/>
            </a:r>
            <a:br>
              <a:rPr lang="en-US" sz="2800" dirty="0" smtClean="0"/>
            </a:br>
            <a:endParaRPr lang="ar-IQ" dirty="0"/>
          </a:p>
        </p:txBody>
      </p:sp>
      <p:sp>
        <p:nvSpPr>
          <p:cNvPr id="3" name="Title 2"/>
          <p:cNvSpPr>
            <a:spLocks noGrp="1"/>
          </p:cNvSpPr>
          <p:nvPr>
            <p:ph type="title"/>
          </p:nvPr>
        </p:nvSpPr>
        <p:spPr>
          <a:xfrm>
            <a:off x="285720" y="214290"/>
            <a:ext cx="8572560" cy="439718"/>
          </a:xfrm>
        </p:spPr>
        <p:txBody>
          <a:bodyPr>
            <a:normAutofit fontScale="90000"/>
          </a:bodyPr>
          <a:lstStyle/>
          <a:p>
            <a:r>
              <a:rPr lang="en-US" sz="2800" u="sng" dirty="0" smtClean="0"/>
              <a:t>Comparison between thermal and catalytic cracking</a:t>
            </a:r>
            <a:endParaRPr lang="ar-IQ" sz="28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5324535"/>
          </a:xfrm>
          <a:prstGeom prst="rect">
            <a:avLst/>
          </a:prstGeom>
        </p:spPr>
        <p:txBody>
          <a:bodyPr wrap="square">
            <a:spAutoFit/>
          </a:bodyPr>
          <a:lstStyle/>
          <a:p>
            <a:pPr algn="l" rtl="0"/>
            <a:r>
              <a:rPr lang="en-US" sz="4400" b="1" u="sng" dirty="0" smtClean="0">
                <a:solidFill>
                  <a:srgbClr val="00B0F0"/>
                </a:solidFill>
              </a:rPr>
              <a:t>Thermal cracking:</a:t>
            </a:r>
            <a:r>
              <a:rPr lang="en-US" sz="4400" dirty="0" smtClean="0">
                <a:solidFill>
                  <a:srgbClr val="00B0F0"/>
                </a:solidFill>
              </a:rPr>
              <a:t> </a:t>
            </a:r>
          </a:p>
          <a:p>
            <a:pPr algn="just" rtl="0">
              <a:buFont typeface="Wingdings" pitchFamily="2" charset="2"/>
              <a:buChar char="q"/>
            </a:pPr>
            <a:r>
              <a:rPr lang="en-US" sz="2400" dirty="0" smtClean="0"/>
              <a:t>Is defined as the thermal decomposition, under pressure, of large HC molecules to form smaller molecules. Lighter, more valuable HC may be obtained from such relatively low value stocks as heavy gas oils (boiling up to 540 </a:t>
            </a:r>
            <a:r>
              <a:rPr lang="en-US" sz="2400" baseline="30000" dirty="0" err="1" smtClean="0"/>
              <a:t>o</a:t>
            </a:r>
            <a:r>
              <a:rPr lang="en-US" sz="2400" dirty="0" err="1" smtClean="0"/>
              <a:t>C</a:t>
            </a:r>
            <a:r>
              <a:rPr lang="en-US" sz="2400" dirty="0" smtClean="0"/>
              <a:t> (1005 </a:t>
            </a:r>
            <a:r>
              <a:rPr lang="en-US" sz="2400" baseline="30000" dirty="0" err="1" smtClean="0"/>
              <a:t>o</a:t>
            </a:r>
            <a:r>
              <a:rPr lang="en-US" sz="2400" dirty="0" err="1" smtClean="0"/>
              <a:t>F</a:t>
            </a:r>
            <a:r>
              <a:rPr lang="en-US" sz="2400" dirty="0" smtClean="0"/>
              <a:t>)) and residues.</a:t>
            </a:r>
          </a:p>
          <a:p>
            <a:pPr algn="just" rtl="0">
              <a:buFont typeface="Wingdings" pitchFamily="2" charset="2"/>
              <a:buChar char="q"/>
            </a:pPr>
            <a:r>
              <a:rPr lang="en-US" sz="2400" dirty="0" smtClean="0"/>
              <a:t>These processes are considered as upgrading processes for vacuum residue.</a:t>
            </a:r>
          </a:p>
          <a:p>
            <a:pPr algn="just" rtl="0"/>
            <a:endParaRPr lang="en-US" sz="2400" dirty="0" smtClean="0"/>
          </a:p>
          <a:p>
            <a:pPr algn="l" rtl="0"/>
            <a:endParaRPr lang="en-US" sz="1600" dirty="0" smtClean="0"/>
          </a:p>
          <a:p>
            <a:pPr algn="l" rtl="0"/>
            <a:endParaRPr lang="en-US" sz="1600" u="sng" dirty="0" smtClean="0"/>
          </a:p>
          <a:p>
            <a:pPr algn="l" rtl="0"/>
            <a:r>
              <a:rPr lang="en-US" sz="1600" dirty="0" smtClean="0"/>
              <a:t>                     </a:t>
            </a:r>
          </a:p>
          <a:p>
            <a:pPr algn="l" rtl="0"/>
            <a:r>
              <a:rPr lang="en-US" sz="1600" dirty="0" smtClean="0"/>
              <a:t>                                        </a:t>
            </a:r>
          </a:p>
          <a:p>
            <a:pPr algn="l" rtl="0"/>
            <a:endParaRPr lang="en-US" sz="2000" dirty="0" smtClean="0"/>
          </a:p>
          <a:p>
            <a:pPr algn="l" rtl="0"/>
            <a:endParaRPr lang="en-US" sz="2000"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5940088"/>
          </a:xfrm>
          <a:prstGeom prst="rect">
            <a:avLst/>
          </a:prstGeom>
        </p:spPr>
        <p:txBody>
          <a:bodyPr wrap="square">
            <a:spAutoFit/>
          </a:bodyPr>
          <a:lstStyle/>
          <a:p>
            <a:pPr algn="l" rtl="0"/>
            <a:r>
              <a:rPr lang="en-US" sz="3600" b="1" u="sng" dirty="0" smtClean="0">
                <a:solidFill>
                  <a:srgbClr val="00B0F0"/>
                </a:solidFill>
              </a:rPr>
              <a:t>Requirements of Thermal cracking:</a:t>
            </a:r>
            <a:r>
              <a:rPr lang="en-US" sz="3600" dirty="0" smtClean="0">
                <a:solidFill>
                  <a:srgbClr val="00B0F0"/>
                </a:solidFill>
              </a:rPr>
              <a:t> </a:t>
            </a:r>
          </a:p>
          <a:p>
            <a:pPr algn="just" rtl="0">
              <a:buFont typeface="Wingdings" pitchFamily="2" charset="2"/>
              <a:buChar char="q"/>
            </a:pPr>
            <a:r>
              <a:rPr lang="en-US" sz="2400" dirty="0" smtClean="0"/>
              <a:t>Residual fractions (bottom of barrel) are the least valuable streams of a refinery.</a:t>
            </a:r>
          </a:p>
          <a:p>
            <a:pPr algn="just" rtl="0">
              <a:buFont typeface="Wingdings" pitchFamily="2" charset="2"/>
              <a:buChar char="q"/>
            </a:pPr>
            <a:r>
              <a:rPr lang="en-US" sz="2400" dirty="0" smtClean="0"/>
              <a:t>Nearly 30-40 % of the typical C.O in Iraq contains 370 </a:t>
            </a:r>
            <a:r>
              <a:rPr lang="en-US" sz="2400" baseline="30000" dirty="0" smtClean="0"/>
              <a:t>+ 0</a:t>
            </a:r>
            <a:r>
              <a:rPr lang="en-US" sz="2400" dirty="0" smtClean="0"/>
              <a:t>C fractions.</a:t>
            </a:r>
          </a:p>
          <a:p>
            <a:pPr algn="just" rtl="0">
              <a:buFont typeface="Wingdings" pitchFamily="2" charset="2"/>
              <a:buChar char="q"/>
            </a:pPr>
            <a:r>
              <a:rPr lang="en-US" sz="2400" dirty="0" smtClean="0"/>
              <a:t>Worldwide limited reserve of sweet crude oil.</a:t>
            </a:r>
          </a:p>
          <a:p>
            <a:pPr algn="just" rtl="0">
              <a:buFont typeface="Wingdings" pitchFamily="2" charset="2"/>
              <a:buChar char="q"/>
            </a:pPr>
            <a:r>
              <a:rPr lang="en-US" sz="2400" dirty="0" smtClean="0"/>
              <a:t>Disposal problems due to stringent environmental regulations.</a:t>
            </a:r>
          </a:p>
          <a:p>
            <a:pPr algn="just" rtl="0">
              <a:buFont typeface="Wingdings" pitchFamily="2" charset="2"/>
              <a:buChar char="q"/>
            </a:pPr>
            <a:r>
              <a:rPr lang="en-US" sz="2400" dirty="0" smtClean="0"/>
              <a:t>Decreasing demand of fuel oil.</a:t>
            </a:r>
          </a:p>
          <a:p>
            <a:pPr algn="just" rtl="0">
              <a:buFont typeface="Wingdings" pitchFamily="2" charset="2"/>
              <a:buChar char="q"/>
            </a:pPr>
            <a:r>
              <a:rPr lang="en-US" sz="2400" dirty="0" smtClean="0"/>
              <a:t>Gradually increasing demand of middle distillates. </a:t>
            </a:r>
          </a:p>
          <a:p>
            <a:pPr algn="just" rtl="0"/>
            <a:endParaRPr lang="en-US" sz="2400" dirty="0" smtClean="0"/>
          </a:p>
          <a:p>
            <a:pPr algn="l" rtl="0"/>
            <a:endParaRPr lang="en-US" sz="1600" dirty="0" smtClean="0"/>
          </a:p>
          <a:p>
            <a:pPr algn="l" rtl="0"/>
            <a:endParaRPr lang="en-US" sz="1600" u="sng" dirty="0" smtClean="0"/>
          </a:p>
          <a:p>
            <a:pPr algn="l" rtl="0"/>
            <a:r>
              <a:rPr lang="en-US" sz="1600" dirty="0" smtClean="0"/>
              <a:t>                     </a:t>
            </a:r>
          </a:p>
          <a:p>
            <a:pPr algn="l" rtl="0"/>
            <a:r>
              <a:rPr lang="en-US" sz="1600" dirty="0" smtClean="0"/>
              <a:t>                                        </a:t>
            </a:r>
          </a:p>
          <a:p>
            <a:pPr algn="l" rtl="0"/>
            <a:endParaRPr lang="en-US" sz="2000" dirty="0" smtClean="0"/>
          </a:p>
          <a:p>
            <a:pPr algn="l" rtl="0"/>
            <a:endParaRPr lang="en-US" sz="2000"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309420"/>
          </a:xfrm>
          <a:prstGeom prst="rect">
            <a:avLst/>
          </a:prstGeom>
        </p:spPr>
        <p:txBody>
          <a:bodyPr wrap="square">
            <a:spAutoFit/>
          </a:bodyPr>
          <a:lstStyle/>
          <a:p>
            <a:pPr algn="l" rtl="0"/>
            <a:r>
              <a:rPr lang="en-US" sz="3600" b="1" u="sng" dirty="0" smtClean="0">
                <a:solidFill>
                  <a:srgbClr val="00B0F0"/>
                </a:solidFill>
              </a:rPr>
              <a:t>Advantages of Thermal cracking:</a:t>
            </a:r>
            <a:r>
              <a:rPr lang="en-US" sz="3600" dirty="0" smtClean="0">
                <a:solidFill>
                  <a:srgbClr val="00B0F0"/>
                </a:solidFill>
              </a:rPr>
              <a:t> </a:t>
            </a:r>
          </a:p>
          <a:p>
            <a:pPr algn="just" rtl="0">
              <a:buFont typeface="Wingdings" pitchFamily="2" charset="2"/>
              <a:buChar char="q"/>
            </a:pPr>
            <a:r>
              <a:rPr lang="en-US" sz="2400" dirty="0" smtClean="0"/>
              <a:t>It is simple and cost effective process. However rapid uncontrolled thermal cracking produces undesirable products like gas and coke.</a:t>
            </a:r>
          </a:p>
          <a:p>
            <a:pPr algn="just" rtl="0">
              <a:buFont typeface="Wingdings" pitchFamily="2" charset="2"/>
              <a:buChar char="q"/>
            </a:pPr>
            <a:r>
              <a:rPr lang="en-US" sz="2400" dirty="0" smtClean="0"/>
              <a:t>Limitation of catalytic cracking for </a:t>
            </a:r>
            <a:r>
              <a:rPr lang="en-US" sz="2400" dirty="0" err="1" smtClean="0"/>
              <a:t>resid</a:t>
            </a:r>
            <a:r>
              <a:rPr lang="en-US" sz="2400" dirty="0" smtClean="0"/>
              <a:t> processing :</a:t>
            </a:r>
          </a:p>
          <a:p>
            <a:pPr marL="457200" indent="-457200" algn="just" rtl="0">
              <a:buFont typeface="+mj-lt"/>
              <a:buAutoNum type="arabicPeriod"/>
            </a:pPr>
            <a:r>
              <a:rPr lang="en-US" sz="2400" dirty="0" smtClean="0"/>
              <a:t>In </a:t>
            </a:r>
            <a:r>
              <a:rPr lang="en-US" sz="2400" dirty="0" err="1" smtClean="0"/>
              <a:t>resid</a:t>
            </a:r>
            <a:r>
              <a:rPr lang="en-US" sz="2400" dirty="0" smtClean="0"/>
              <a:t> feed stock presence of high molecular weight compounds like resins, </a:t>
            </a:r>
            <a:r>
              <a:rPr lang="en-US" sz="2400" dirty="0" err="1" smtClean="0"/>
              <a:t>asphaltenes</a:t>
            </a:r>
            <a:r>
              <a:rPr lang="en-US" sz="2400" dirty="0" smtClean="0"/>
              <a:t> and metals it unsuitable for catalytic cracking, FCC can process </a:t>
            </a:r>
            <a:r>
              <a:rPr lang="en-US" sz="2400" dirty="0" err="1" smtClean="0"/>
              <a:t>resid</a:t>
            </a:r>
            <a:r>
              <a:rPr lang="en-US" sz="2400" dirty="0" smtClean="0"/>
              <a:t> feed only to certain limit.</a:t>
            </a:r>
          </a:p>
          <a:p>
            <a:pPr marL="457200" indent="-457200" algn="just" rtl="0">
              <a:buFont typeface="+mj-lt"/>
              <a:buAutoNum type="arabicPeriod"/>
            </a:pPr>
            <a:r>
              <a:rPr lang="en-US" sz="2400" dirty="0" smtClean="0"/>
              <a:t>Metal and sulfur compounds in </a:t>
            </a:r>
            <a:r>
              <a:rPr lang="en-US" sz="2400" dirty="0" err="1" smtClean="0"/>
              <a:t>resid</a:t>
            </a:r>
            <a:r>
              <a:rPr lang="en-US" sz="2400" dirty="0" smtClean="0"/>
              <a:t> feedstock as catalyst poison.</a:t>
            </a:r>
          </a:p>
          <a:p>
            <a:pPr algn="just" rtl="0"/>
            <a:endParaRPr lang="en-US" sz="2400" dirty="0" smtClean="0"/>
          </a:p>
          <a:p>
            <a:pPr algn="l" rtl="0"/>
            <a:endParaRPr lang="en-US" sz="1600" dirty="0" smtClean="0"/>
          </a:p>
          <a:p>
            <a:pPr algn="l" rtl="0"/>
            <a:endParaRPr lang="en-US" sz="1600" u="sng" dirty="0" smtClean="0"/>
          </a:p>
          <a:p>
            <a:pPr algn="l" rtl="0"/>
            <a:r>
              <a:rPr lang="en-US" sz="1600" dirty="0" smtClean="0"/>
              <a:t>                     </a:t>
            </a:r>
          </a:p>
          <a:p>
            <a:pPr algn="l" rtl="0"/>
            <a:r>
              <a:rPr lang="en-US" sz="1600" dirty="0" smtClean="0"/>
              <a:t>                                        </a:t>
            </a:r>
          </a:p>
          <a:p>
            <a:pPr algn="l" rtl="0"/>
            <a:endParaRPr lang="en-US" sz="2000" dirty="0" smtClean="0"/>
          </a:p>
          <a:p>
            <a:pPr algn="l" rtl="0"/>
            <a:endParaRPr lang="en-US" sz="2000"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5940088"/>
          </a:xfrm>
          <a:prstGeom prst="rect">
            <a:avLst/>
          </a:prstGeom>
        </p:spPr>
        <p:txBody>
          <a:bodyPr wrap="square">
            <a:spAutoFit/>
          </a:bodyPr>
          <a:lstStyle/>
          <a:p>
            <a:pPr algn="ctr" rtl="0"/>
            <a:r>
              <a:rPr lang="en-US" sz="3600" b="1" u="sng" dirty="0" smtClean="0">
                <a:solidFill>
                  <a:srgbClr val="C00000"/>
                </a:solidFill>
              </a:rPr>
              <a:t>Coking:</a:t>
            </a:r>
            <a:r>
              <a:rPr lang="en-US" sz="3600" dirty="0" smtClean="0">
                <a:solidFill>
                  <a:srgbClr val="00B0F0"/>
                </a:solidFill>
              </a:rPr>
              <a:t> </a:t>
            </a:r>
          </a:p>
          <a:p>
            <a:pPr algn="just" rtl="0">
              <a:buFont typeface="Wingdings" pitchFamily="2" charset="2"/>
              <a:buChar char="q"/>
            </a:pPr>
            <a:r>
              <a:rPr lang="en-US" sz="2400" dirty="0" smtClean="0"/>
              <a:t>Coking are severe thermal cracking operations, most commonly used carbon rejection process that upgrades residues to a wide range of lighter H.C gases and distillates through thermal cracking.</a:t>
            </a:r>
          </a:p>
          <a:p>
            <a:pPr algn="just" rtl="0">
              <a:buFont typeface="Wingdings" pitchFamily="2" charset="2"/>
              <a:buChar char="q"/>
            </a:pPr>
            <a:r>
              <a:rPr lang="en-US" sz="2400" dirty="0" smtClean="0"/>
              <a:t>The byproduct of coking process is petroleum coke.</a:t>
            </a:r>
          </a:p>
          <a:p>
            <a:pPr algn="just" rtl="0">
              <a:buFont typeface="Wingdings" pitchFamily="2" charset="2"/>
              <a:buChar char="q"/>
            </a:pPr>
            <a:r>
              <a:rPr lang="en-US" sz="2400" dirty="0" smtClean="0"/>
              <a:t>The goal of </a:t>
            </a:r>
            <a:r>
              <a:rPr lang="en-US" sz="2400" dirty="0" err="1" smtClean="0"/>
              <a:t>coker</a:t>
            </a:r>
            <a:r>
              <a:rPr lang="en-US" sz="2400" dirty="0" smtClean="0"/>
              <a:t> operation is to maximize the yield of clean distillates and minimize the yield of coke.</a:t>
            </a:r>
          </a:p>
          <a:p>
            <a:pPr algn="just" rtl="0">
              <a:buFont typeface="Wingdings" pitchFamily="2" charset="2"/>
              <a:buChar char="q"/>
            </a:pPr>
            <a:endParaRPr lang="en-US" sz="2400" dirty="0" smtClean="0"/>
          </a:p>
          <a:p>
            <a:pPr algn="just" rtl="0">
              <a:buFont typeface="Wingdings" pitchFamily="2" charset="2"/>
              <a:buChar char="q"/>
            </a:pPr>
            <a:endParaRPr lang="en-US" sz="2400" dirty="0" smtClean="0"/>
          </a:p>
          <a:p>
            <a:pPr algn="just" rtl="0"/>
            <a:endParaRPr lang="en-US" sz="2400" dirty="0" smtClean="0"/>
          </a:p>
          <a:p>
            <a:pPr algn="l" rtl="0"/>
            <a:endParaRPr lang="en-US" sz="1600" dirty="0" smtClean="0"/>
          </a:p>
          <a:p>
            <a:pPr algn="l" rtl="0"/>
            <a:endParaRPr lang="en-US" sz="1600" u="sng" dirty="0" smtClean="0"/>
          </a:p>
          <a:p>
            <a:pPr algn="l" rtl="0"/>
            <a:r>
              <a:rPr lang="en-US" sz="1600" dirty="0" smtClean="0"/>
              <a:t>                     </a:t>
            </a:r>
          </a:p>
          <a:p>
            <a:pPr algn="l" rtl="0"/>
            <a:r>
              <a:rPr lang="en-US" sz="1600" dirty="0" smtClean="0"/>
              <a:t>                                        </a:t>
            </a:r>
          </a:p>
          <a:p>
            <a:pPr algn="l" rtl="0"/>
            <a:endParaRPr lang="en-US" sz="2000" dirty="0" smtClean="0"/>
          </a:p>
          <a:p>
            <a:pPr algn="l" rtl="0"/>
            <a:endParaRPr lang="en-US" sz="2000"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4832092"/>
          </a:xfrm>
          <a:prstGeom prst="rect">
            <a:avLst/>
          </a:prstGeom>
        </p:spPr>
        <p:txBody>
          <a:bodyPr wrap="square">
            <a:spAutoFit/>
          </a:bodyPr>
          <a:lstStyle/>
          <a:p>
            <a:pPr algn="l" rtl="0"/>
            <a:r>
              <a:rPr lang="en-US" sz="3600" b="1" u="sng" dirty="0" smtClean="0">
                <a:solidFill>
                  <a:srgbClr val="7030A0"/>
                </a:solidFill>
              </a:rPr>
              <a:t>Feed stock of coking process:</a:t>
            </a:r>
            <a:r>
              <a:rPr lang="en-US" sz="3600" dirty="0" smtClean="0">
                <a:solidFill>
                  <a:srgbClr val="7030A0"/>
                </a:solidFill>
              </a:rPr>
              <a:t> </a:t>
            </a:r>
          </a:p>
          <a:p>
            <a:pPr algn="just" rtl="0">
              <a:buFont typeface="Wingdings" pitchFamily="2" charset="2"/>
              <a:buChar char="q"/>
            </a:pPr>
            <a:r>
              <a:rPr lang="en-US" sz="2400" dirty="0" smtClean="0"/>
              <a:t> Wide variety of feed stocks ( can have considerable metals (nickel &amp;vanadium) , sulfur, resin and </a:t>
            </a:r>
            <a:r>
              <a:rPr lang="en-US" sz="2400" dirty="0" err="1" smtClean="0"/>
              <a:t>asphaltens</a:t>
            </a:r>
            <a:r>
              <a:rPr lang="en-US" sz="2400" dirty="0" smtClean="0"/>
              <a:t>.</a:t>
            </a:r>
          </a:p>
          <a:p>
            <a:pPr algn="just" rtl="0">
              <a:buFont typeface="Wingdings" pitchFamily="2" charset="2"/>
              <a:buChar char="q"/>
            </a:pPr>
            <a:r>
              <a:rPr lang="en-US" sz="2400" dirty="0" smtClean="0"/>
              <a:t>Most contaminants exit with coke.</a:t>
            </a:r>
          </a:p>
          <a:p>
            <a:pPr algn="just" rtl="0">
              <a:buFont typeface="Wingdings" pitchFamily="2" charset="2"/>
              <a:buChar char="q"/>
            </a:pPr>
            <a:r>
              <a:rPr lang="en-US" sz="2400" dirty="0" smtClean="0"/>
              <a:t>Typical feed is vacuum </a:t>
            </a:r>
            <a:r>
              <a:rPr lang="en-US" sz="2400" dirty="0" err="1" smtClean="0"/>
              <a:t>resid</a:t>
            </a:r>
            <a:r>
              <a:rPr lang="en-US" sz="2400" dirty="0" smtClean="0"/>
              <a:t>. </a:t>
            </a:r>
          </a:p>
          <a:p>
            <a:pPr algn="just" rtl="0"/>
            <a:r>
              <a:rPr lang="en-US" sz="2400" dirty="0" smtClean="0"/>
              <a:t> </a:t>
            </a:r>
          </a:p>
          <a:p>
            <a:pPr algn="just" rtl="0">
              <a:buFont typeface="Wingdings" pitchFamily="2" charset="2"/>
              <a:buChar char="q"/>
            </a:pPr>
            <a:endParaRPr lang="en-US" sz="2400" dirty="0" smtClean="0"/>
          </a:p>
          <a:p>
            <a:pPr algn="just" rtl="0"/>
            <a:endParaRPr lang="en-US" sz="2400" dirty="0" smtClean="0"/>
          </a:p>
          <a:p>
            <a:pPr algn="l" rtl="0"/>
            <a:endParaRPr lang="en-US" sz="1600" dirty="0" smtClean="0"/>
          </a:p>
          <a:p>
            <a:pPr algn="l" rtl="0"/>
            <a:endParaRPr lang="en-US" sz="1600" u="sng" dirty="0" smtClean="0"/>
          </a:p>
          <a:p>
            <a:pPr algn="l" rtl="0"/>
            <a:r>
              <a:rPr lang="en-US" sz="1600" dirty="0" smtClean="0"/>
              <a:t>                     </a:t>
            </a:r>
          </a:p>
          <a:p>
            <a:pPr algn="l" rtl="0"/>
            <a:r>
              <a:rPr lang="en-US" sz="1600" dirty="0" smtClean="0"/>
              <a:t>                                        </a:t>
            </a:r>
          </a:p>
          <a:p>
            <a:pPr algn="l" rtl="0"/>
            <a:endParaRPr lang="en-US" sz="2000" dirty="0" smtClean="0"/>
          </a:p>
          <a:p>
            <a:pPr algn="l" rtl="0"/>
            <a:endParaRPr lang="en-US" sz="2000"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8402300"/>
          </a:xfrm>
          <a:prstGeom prst="rect">
            <a:avLst/>
          </a:prstGeom>
        </p:spPr>
        <p:txBody>
          <a:bodyPr wrap="square">
            <a:spAutoFit/>
          </a:bodyPr>
          <a:lstStyle/>
          <a:p>
            <a:pPr algn="l" rtl="0"/>
            <a:r>
              <a:rPr lang="en-US" sz="3600" b="1" u="sng" dirty="0" smtClean="0">
                <a:solidFill>
                  <a:srgbClr val="7030A0"/>
                </a:solidFill>
              </a:rPr>
              <a:t>The main </a:t>
            </a:r>
            <a:r>
              <a:rPr lang="en-US" sz="3600" b="1" u="sng" dirty="0" err="1" smtClean="0">
                <a:solidFill>
                  <a:srgbClr val="7030A0"/>
                </a:solidFill>
              </a:rPr>
              <a:t>produts</a:t>
            </a:r>
            <a:r>
              <a:rPr lang="en-US" sz="3600" b="1" u="sng" dirty="0" smtClean="0">
                <a:solidFill>
                  <a:srgbClr val="7030A0"/>
                </a:solidFill>
              </a:rPr>
              <a:t>:</a:t>
            </a:r>
            <a:r>
              <a:rPr lang="en-US" sz="3600" dirty="0" smtClean="0">
                <a:solidFill>
                  <a:srgbClr val="7030A0"/>
                </a:solidFill>
              </a:rPr>
              <a:t> </a:t>
            </a:r>
          </a:p>
          <a:p>
            <a:pPr marL="457200" indent="-457200" algn="just" rtl="0">
              <a:buFont typeface="Wingdings" pitchFamily="2" charset="2"/>
              <a:buChar char="v"/>
            </a:pPr>
            <a:r>
              <a:rPr lang="en-US" sz="2400" dirty="0" smtClean="0"/>
              <a:t> Off-gas              from which LPG is recovered.</a:t>
            </a:r>
          </a:p>
          <a:p>
            <a:pPr marL="457200" indent="-457200" algn="just" rtl="0">
              <a:buFont typeface="Wingdings" pitchFamily="2" charset="2"/>
              <a:buChar char="v"/>
            </a:pPr>
            <a:r>
              <a:rPr lang="en-US" sz="2400" dirty="0" smtClean="0"/>
              <a:t>Naphtha               may be used as gasoline blending    agent  although its O.N </a:t>
            </a:r>
            <a:r>
              <a:rPr lang="ar-IQ" sz="2400" dirty="0" smtClean="0"/>
              <a:t> =</a:t>
            </a:r>
            <a:r>
              <a:rPr lang="en-US" sz="2400" dirty="0" smtClean="0"/>
              <a:t>65-80 RON.</a:t>
            </a:r>
          </a:p>
          <a:p>
            <a:pPr marL="457200" indent="-457200" algn="just" rtl="0">
              <a:buFont typeface="Wingdings" pitchFamily="2" charset="2"/>
              <a:buChar char="v"/>
            </a:pPr>
            <a:r>
              <a:rPr lang="en-US" sz="2400" dirty="0" smtClean="0"/>
              <a:t>Gasoil                  may be catalytic cracking</a:t>
            </a:r>
          </a:p>
          <a:p>
            <a:pPr marL="457200" indent="-457200" algn="just" rtl="0">
              <a:buFont typeface="Wingdings" pitchFamily="2" charset="2"/>
              <a:buChar char="v"/>
            </a:pPr>
            <a:r>
              <a:rPr lang="en-US" sz="2400" dirty="0" smtClean="0"/>
              <a:t>Coke                   the main uses of petroleum coke:</a:t>
            </a:r>
          </a:p>
          <a:p>
            <a:pPr marL="457200" indent="-457200" algn="just" rtl="0">
              <a:buFont typeface="+mj-lt"/>
              <a:buAutoNum type="arabicPeriod"/>
            </a:pPr>
            <a:r>
              <a:rPr lang="en-US" sz="2000" dirty="0" smtClean="0"/>
              <a:t>Fuel</a:t>
            </a:r>
          </a:p>
          <a:p>
            <a:pPr marL="457200" indent="-457200" algn="just" rtl="0">
              <a:buFont typeface="+mj-lt"/>
              <a:buAutoNum type="arabicPeriod"/>
            </a:pPr>
            <a:r>
              <a:rPr lang="en-US" sz="2000" dirty="0" smtClean="0"/>
              <a:t>Manufacture of anode for electrolytic cell reduction of alumina</a:t>
            </a:r>
          </a:p>
          <a:p>
            <a:pPr marL="457200" indent="-457200" algn="just" rtl="0">
              <a:buFont typeface="+mj-lt"/>
              <a:buAutoNum type="arabicPeriod"/>
            </a:pPr>
            <a:r>
              <a:rPr lang="en-US" sz="2000" dirty="0" smtClean="0"/>
              <a:t>Direct use as chemical carbon source for manufacture of elemental phosphorus, calcium carbide, and silicon carbide.</a:t>
            </a:r>
          </a:p>
          <a:p>
            <a:pPr marL="457200" indent="-457200" algn="just" rtl="0">
              <a:buFont typeface="+mj-lt"/>
              <a:buAutoNum type="arabicPeriod"/>
            </a:pPr>
            <a:r>
              <a:rPr lang="en-US" sz="2000" dirty="0" smtClean="0"/>
              <a:t>Manufacture of electrodes for use in electric furnace production of elemental phosphorus, titanium dioxide, </a:t>
            </a:r>
            <a:r>
              <a:rPr lang="en-US" sz="2000" dirty="0" err="1" smtClean="0"/>
              <a:t>calacium</a:t>
            </a:r>
            <a:r>
              <a:rPr lang="en-US" sz="2000" dirty="0" smtClean="0"/>
              <a:t> carbide, and silicon carbide.</a:t>
            </a:r>
          </a:p>
          <a:p>
            <a:pPr marL="457200" indent="-457200" algn="just" rtl="0">
              <a:buFont typeface="+mj-lt"/>
              <a:buAutoNum type="arabicPeriod"/>
            </a:pPr>
            <a:r>
              <a:rPr lang="en-US" sz="2000" dirty="0" smtClean="0"/>
              <a:t>Manufacture of graphite.  </a:t>
            </a:r>
          </a:p>
          <a:p>
            <a:pPr marL="457200" indent="-457200" algn="just" rtl="0">
              <a:buFont typeface="Wingdings" pitchFamily="2" charset="2"/>
              <a:buChar char="q"/>
            </a:pPr>
            <a:endParaRPr lang="en-US" sz="2400" dirty="0" smtClean="0"/>
          </a:p>
          <a:p>
            <a:pPr marL="457200" indent="-457200" algn="just" rtl="0">
              <a:buFont typeface="+mj-lt"/>
              <a:buAutoNum type="alphaUcPeriod"/>
            </a:pPr>
            <a:endParaRPr lang="ar-IQ" sz="2400" dirty="0" smtClean="0"/>
          </a:p>
          <a:p>
            <a:pPr marL="457200" indent="-457200" algn="just" rtl="0"/>
            <a:r>
              <a:rPr lang="en-US" sz="2400" dirty="0" smtClean="0"/>
              <a:t> </a:t>
            </a:r>
          </a:p>
          <a:p>
            <a:pPr algn="just" rtl="0">
              <a:buFont typeface="Wingdings" pitchFamily="2" charset="2"/>
              <a:buChar char="q"/>
            </a:pPr>
            <a:endParaRPr lang="en-US" sz="2400" dirty="0" smtClean="0"/>
          </a:p>
          <a:p>
            <a:pPr algn="just" rtl="0"/>
            <a:endParaRPr lang="en-US" sz="2400" dirty="0" smtClean="0"/>
          </a:p>
          <a:p>
            <a:pPr algn="l" rtl="0"/>
            <a:endParaRPr lang="en-US" sz="1600" dirty="0" smtClean="0"/>
          </a:p>
          <a:p>
            <a:pPr algn="l" rtl="0"/>
            <a:endParaRPr lang="en-US" sz="1600" u="sng" dirty="0" smtClean="0"/>
          </a:p>
          <a:p>
            <a:pPr algn="l" rtl="0"/>
            <a:r>
              <a:rPr lang="en-US" sz="1600" dirty="0" smtClean="0"/>
              <a:t>                     </a:t>
            </a:r>
          </a:p>
          <a:p>
            <a:pPr algn="l" rtl="0"/>
            <a:r>
              <a:rPr lang="en-US" sz="1600" dirty="0" smtClean="0"/>
              <a:t>                                        </a:t>
            </a:r>
          </a:p>
          <a:p>
            <a:pPr algn="l" rtl="0"/>
            <a:endParaRPr lang="en-US" sz="2000" dirty="0" smtClean="0"/>
          </a:p>
          <a:p>
            <a:pPr algn="l" rtl="0"/>
            <a:endParaRPr lang="en-US" sz="2000" dirty="0" smtClean="0"/>
          </a:p>
        </p:txBody>
      </p:sp>
      <p:cxnSp>
        <p:nvCxnSpPr>
          <p:cNvPr id="6" name="Straight Arrow Connector 5"/>
          <p:cNvCxnSpPr/>
          <p:nvPr/>
        </p:nvCxnSpPr>
        <p:spPr>
          <a:xfrm>
            <a:off x="1928794" y="785794"/>
            <a:ext cx="107157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2071670" y="1142984"/>
            <a:ext cx="107157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1857356" y="1857364"/>
            <a:ext cx="107157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1785918" y="2214554"/>
            <a:ext cx="107157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1700</TotalTime>
  <Words>1837</Words>
  <Application>Microsoft Office PowerPoint</Application>
  <PresentationFormat>On-screen Show (4:3)</PresentationFormat>
  <Paragraphs>328</Paragraphs>
  <Slides>30</Slides>
  <Notes>1</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Concourse</vt:lpstr>
      <vt:lpstr>PowerPoint Presentation</vt:lpstr>
      <vt:lpstr>PowerPoint Presentation</vt:lpstr>
      <vt:lpstr>  A) Thermal cracking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Comparison between thermal and catalytic cracking</vt:lpstr>
    </vt:vector>
  </TitlesOfParts>
  <Company>Grizli777</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DR.Ahmed Saker 2o1O</cp:lastModifiedBy>
  <cp:revision>299</cp:revision>
  <dcterms:created xsi:type="dcterms:W3CDTF">2014-02-11T18:43:52Z</dcterms:created>
  <dcterms:modified xsi:type="dcterms:W3CDTF">2017-12-05T19:02:27Z</dcterms:modified>
</cp:coreProperties>
</file>