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1"/>
  </p:notesMasterIdLst>
  <p:sldIdLst>
    <p:sldId id="365" r:id="rId2"/>
    <p:sldId id="367" r:id="rId3"/>
    <p:sldId id="360" r:id="rId4"/>
    <p:sldId id="344" r:id="rId5"/>
    <p:sldId id="347" r:id="rId6"/>
    <p:sldId id="345" r:id="rId7"/>
    <p:sldId id="343" r:id="rId8"/>
    <p:sldId id="341" r:id="rId9"/>
    <p:sldId id="348" r:id="rId10"/>
    <p:sldId id="358" r:id="rId11"/>
    <p:sldId id="349" r:id="rId12"/>
    <p:sldId id="354" r:id="rId13"/>
    <p:sldId id="355" r:id="rId14"/>
    <p:sldId id="356" r:id="rId15"/>
    <p:sldId id="359" r:id="rId16"/>
    <p:sldId id="361" r:id="rId17"/>
    <p:sldId id="362" r:id="rId18"/>
    <p:sldId id="363" r:id="rId19"/>
    <p:sldId id="364" r:id="rId2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20811AD-503E-48ED-A317-BB31053135C9}" type="datetimeFigureOut">
              <a:rPr lang="ar-IQ" smtClean="0"/>
              <a:pPr/>
              <a:t>17/03/1439</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E1FA855-5981-47D8-A892-B5D4A04D2771}" type="slidenum">
              <a:rPr lang="ar-IQ" smtClean="0"/>
              <a:pPr/>
              <a:t>‹#›</a:t>
            </a:fld>
            <a:endParaRPr lang="ar-IQ"/>
          </a:p>
        </p:txBody>
      </p:sp>
    </p:spTree>
    <p:extLst>
      <p:ext uri="{BB962C8B-B14F-4D97-AF65-F5344CB8AC3E}">
        <p14:creationId xmlns:p14="http://schemas.microsoft.com/office/powerpoint/2010/main" val="319520181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EE1FA855-5981-47D8-A892-B5D4A04D2771}" type="slidenum">
              <a:rPr lang="ar-IQ" smtClean="0"/>
              <a:pPr/>
              <a:t>2</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6039EAC-2984-4496-A92D-010C0ED34409}" type="datetimeFigureOut">
              <a:rPr lang="ar-IQ" smtClean="0"/>
              <a:pPr/>
              <a:t>17/03/1439</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7131B0D-2D02-4E6F-9014-2724BADC99E1}"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039EAC-2984-4496-A92D-010C0ED34409}" type="datetimeFigureOut">
              <a:rPr lang="ar-IQ" smtClean="0"/>
              <a:pPr/>
              <a:t>17/03/1439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7131B0D-2D02-4E6F-9014-2724BADC99E1}"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039EAC-2984-4496-A92D-010C0ED34409}" type="datetimeFigureOut">
              <a:rPr lang="ar-IQ" smtClean="0"/>
              <a:pPr/>
              <a:t>17/03/1439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7131B0D-2D02-4E6F-9014-2724BADC99E1}"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039EAC-2984-4496-A92D-010C0ED34409}" type="datetimeFigureOut">
              <a:rPr lang="ar-IQ" smtClean="0"/>
              <a:pPr/>
              <a:t>17/03/1439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7131B0D-2D02-4E6F-9014-2724BADC99E1}" type="slidenum">
              <a:rPr lang="ar-IQ" smtClean="0"/>
              <a:pPr/>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6039EAC-2984-4496-A92D-010C0ED34409}" type="datetimeFigureOut">
              <a:rPr lang="ar-IQ" smtClean="0"/>
              <a:pPr/>
              <a:t>17/03/1439</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97131B0D-2D02-4E6F-9014-2724BADC99E1}" type="slidenum">
              <a:rPr lang="ar-IQ" smtClean="0"/>
              <a:pPr/>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6039EAC-2984-4496-A92D-010C0ED34409}" type="datetimeFigureOut">
              <a:rPr lang="ar-IQ" smtClean="0"/>
              <a:pPr/>
              <a:t>17/03/1439</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97131B0D-2D02-4E6F-9014-2724BADC99E1}" type="slidenum">
              <a:rPr lang="ar-IQ" smtClean="0"/>
              <a:pPr/>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6039EAC-2984-4496-A92D-010C0ED34409}" type="datetimeFigureOut">
              <a:rPr lang="ar-IQ" smtClean="0"/>
              <a:pPr/>
              <a:t>17/03/1439</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97131B0D-2D02-4E6F-9014-2724BADC99E1}"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6039EAC-2984-4496-A92D-010C0ED34409}" type="datetimeFigureOut">
              <a:rPr lang="ar-IQ" smtClean="0"/>
              <a:pPr/>
              <a:t>17/03/1439</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97131B0D-2D02-4E6F-9014-2724BADC99E1}" type="slidenum">
              <a:rPr lang="ar-IQ" smtClean="0"/>
              <a:pPr/>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6039EAC-2984-4496-A92D-010C0ED34409}" type="datetimeFigureOut">
              <a:rPr lang="ar-IQ" smtClean="0"/>
              <a:pPr/>
              <a:t>17/03/1439</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97131B0D-2D02-4E6F-9014-2724BADC99E1}"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6039EAC-2984-4496-A92D-010C0ED34409}" type="datetimeFigureOut">
              <a:rPr lang="ar-IQ" smtClean="0"/>
              <a:pPr/>
              <a:t>17/03/1439</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97131B0D-2D02-4E6F-9014-2724BADC99E1}"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6039EAC-2984-4496-A92D-010C0ED34409}" type="datetimeFigureOut">
              <a:rPr lang="ar-IQ" smtClean="0"/>
              <a:pPr/>
              <a:t>17/03/1439</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7131B0D-2D02-4E6F-9014-2724BADC99E1}" type="slidenum">
              <a:rPr lang="ar-IQ" smtClean="0"/>
              <a:pPr/>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6039EAC-2984-4496-A92D-010C0ED34409}" type="datetimeFigureOut">
              <a:rPr lang="ar-IQ" smtClean="0"/>
              <a:pPr/>
              <a:t>17/03/1439</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7131B0D-2D02-4E6F-9014-2724BADC99E1}"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dirty="0"/>
          </a:p>
        </p:txBody>
      </p:sp>
      <p:sp>
        <p:nvSpPr>
          <p:cNvPr id="3" name="Subtitle 2"/>
          <p:cNvSpPr>
            <a:spLocks noGrp="1"/>
          </p:cNvSpPr>
          <p:nvPr>
            <p:ph type="subTitle" idx="1"/>
          </p:nvPr>
        </p:nvSpPr>
        <p:spPr>
          <a:xfrm>
            <a:off x="0" y="5572140"/>
            <a:ext cx="9144000" cy="1285860"/>
          </a:xfrm>
        </p:spPr>
        <p:txBody>
          <a:bodyPr>
            <a:normAutofit fontScale="77500" lnSpcReduction="20000"/>
          </a:bodyPr>
          <a:lstStyle/>
          <a:p>
            <a:pPr algn="ctr"/>
            <a:r>
              <a:rPr lang="en-US" b="1" dirty="0" smtClean="0"/>
              <a:t>Fourth </a:t>
            </a:r>
            <a:r>
              <a:rPr lang="en-US" b="1" dirty="0"/>
              <a:t>Year - Chemical Process Eng</a:t>
            </a:r>
            <a:r>
              <a:rPr lang="en-US" b="1" dirty="0" smtClean="0"/>
              <a:t>. Branch</a:t>
            </a:r>
          </a:p>
          <a:p>
            <a:pPr algn="ctr"/>
            <a:r>
              <a:rPr lang="en-US" b="1" dirty="0" smtClean="0"/>
              <a:t>Petroleum </a:t>
            </a:r>
            <a:r>
              <a:rPr lang="en-US" b="1" dirty="0"/>
              <a:t>Refinery Eng</a:t>
            </a:r>
            <a:r>
              <a:rPr lang="en-US" b="1" dirty="0" smtClean="0"/>
              <a:t>.</a:t>
            </a:r>
            <a:r>
              <a:rPr lang="en-US" b="1" dirty="0"/>
              <a:t> Lectures</a:t>
            </a:r>
            <a:endParaRPr lang="en-US" b="1" dirty="0" smtClean="0"/>
          </a:p>
          <a:p>
            <a:pPr algn="ctr"/>
            <a:r>
              <a:rPr lang="en-US" b="1" dirty="0" smtClean="0"/>
              <a:t>By</a:t>
            </a:r>
            <a:endParaRPr lang="en-US" b="1" dirty="0"/>
          </a:p>
          <a:p>
            <a:pPr algn="ctr"/>
            <a:r>
              <a:rPr lang="en-US" b="1" dirty="0"/>
              <a:t>Dr. </a:t>
            </a:r>
            <a:r>
              <a:rPr lang="en-US" b="1" dirty="0" smtClean="0"/>
              <a:t>Adnan A. Abdul </a:t>
            </a:r>
            <a:r>
              <a:rPr lang="en-US" b="1" dirty="0" err="1" smtClean="0"/>
              <a:t>Razak</a:t>
            </a:r>
            <a:endParaRPr lang="ar-IQ" dirty="0"/>
          </a:p>
        </p:txBody>
      </p:sp>
      <p:pic>
        <p:nvPicPr>
          <p:cNvPr id="1026" name="Picture 2"/>
          <p:cNvPicPr>
            <a:picLocks noChangeAspect="1" noChangeArrowheads="1"/>
          </p:cNvPicPr>
          <p:nvPr/>
        </p:nvPicPr>
        <p:blipFill>
          <a:blip r:embed="rId2"/>
          <a:srcRect/>
          <a:stretch>
            <a:fillRect/>
          </a:stretch>
        </p:blipFill>
        <p:spPr bwMode="auto">
          <a:xfrm>
            <a:off x="0" y="0"/>
            <a:ext cx="9144000" cy="5600700"/>
          </a:xfrm>
          <a:prstGeom prst="rect">
            <a:avLst/>
          </a:prstGeom>
          <a:noFill/>
          <a:ln w="9525">
            <a:noFill/>
            <a:miter lim="800000"/>
            <a:headEnd/>
            <a:tailEnd/>
          </a:ln>
          <a:effectLst/>
        </p:spPr>
      </p:pic>
    </p:spTree>
    <p:extLst>
      <p:ext uri="{BB962C8B-B14F-4D97-AF65-F5344CB8AC3E}">
        <p14:creationId xmlns:p14="http://schemas.microsoft.com/office/powerpoint/2010/main" val="41426721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8402300"/>
          </a:xfrm>
          <a:prstGeom prst="rect">
            <a:avLst/>
          </a:prstGeom>
        </p:spPr>
        <p:txBody>
          <a:bodyPr wrap="square">
            <a:spAutoFit/>
          </a:bodyPr>
          <a:lstStyle/>
          <a:p>
            <a:pPr algn="ctr"/>
            <a:endParaRPr lang="ar-IQ" sz="3600" b="1" u="sng" dirty="0" smtClean="0">
              <a:solidFill>
                <a:srgbClr val="C00000"/>
              </a:solidFill>
            </a:endParaRPr>
          </a:p>
          <a:p>
            <a:pPr algn="ctr" rtl="0"/>
            <a:r>
              <a:rPr lang="en-US" sz="3600" b="1" u="sng" dirty="0" smtClean="0">
                <a:solidFill>
                  <a:srgbClr val="C00000"/>
                </a:solidFill>
              </a:rPr>
              <a:t>Catalyst</a:t>
            </a:r>
          </a:p>
          <a:p>
            <a:pPr algn="just" rtl="0"/>
            <a:r>
              <a:rPr lang="en-US" sz="2800" dirty="0" smtClean="0">
                <a:latin typeface="Times New Roman" pitchFamily="18" charset="0"/>
                <a:cs typeface="Times New Roman" pitchFamily="18" charset="0"/>
              </a:rPr>
              <a:t>All of the reforming catalyst contains </a:t>
            </a:r>
            <a:r>
              <a:rPr lang="en-US" sz="2800" b="1" i="1" dirty="0" smtClean="0">
                <a:latin typeface="Times New Roman" pitchFamily="18" charset="0"/>
                <a:cs typeface="Times New Roman" pitchFamily="18" charset="0"/>
              </a:rPr>
              <a:t>platinum supported on a silica alumina base</a:t>
            </a:r>
            <a:r>
              <a:rPr lang="en-US" sz="2800" dirty="0" smtClean="0">
                <a:latin typeface="Times New Roman" pitchFamily="18" charset="0"/>
                <a:cs typeface="Times New Roman" pitchFamily="18" charset="0"/>
              </a:rPr>
              <a:t>. </a:t>
            </a:r>
          </a:p>
          <a:p>
            <a:pPr algn="just" rtl="0"/>
            <a:r>
              <a:rPr lang="en-US" sz="2800" dirty="0" smtClean="0">
                <a:latin typeface="Times New Roman" pitchFamily="18" charset="0"/>
                <a:cs typeface="Times New Roman" pitchFamily="18" charset="0"/>
              </a:rPr>
              <a:t>In most cases </a:t>
            </a:r>
            <a:r>
              <a:rPr lang="en-US" sz="2800" b="1" i="1" dirty="0" smtClean="0">
                <a:latin typeface="Times New Roman" pitchFamily="18" charset="0"/>
                <a:cs typeface="Times New Roman" pitchFamily="18" charset="0"/>
              </a:rPr>
              <a:t>rhenium is combined with platinum</a:t>
            </a:r>
            <a:r>
              <a:rPr lang="en-US" sz="2800" dirty="0" smtClean="0">
                <a:latin typeface="Times New Roman" pitchFamily="18" charset="0"/>
                <a:cs typeface="Times New Roman" pitchFamily="18" charset="0"/>
              </a:rPr>
              <a:t> to form a more stable catalyst which permits operation at lower pressure.</a:t>
            </a:r>
          </a:p>
          <a:p>
            <a:pPr algn="just" rtl="0"/>
            <a:r>
              <a:rPr lang="en-US" sz="2800" b="1" i="1" dirty="0" smtClean="0">
                <a:latin typeface="Times New Roman" pitchFamily="18" charset="0"/>
                <a:cs typeface="Times New Roman" pitchFamily="18" charset="0"/>
              </a:rPr>
              <a:t>Platinum</a:t>
            </a:r>
            <a:r>
              <a:rPr lang="en-US" sz="2800" dirty="0" smtClean="0">
                <a:latin typeface="Times New Roman" pitchFamily="18" charset="0"/>
                <a:cs typeface="Times New Roman" pitchFamily="18" charset="0"/>
              </a:rPr>
              <a:t> </a:t>
            </a:r>
            <a:r>
              <a:rPr lang="en-US" sz="2800" b="1" i="1" dirty="0" smtClean="0">
                <a:latin typeface="Times New Roman" pitchFamily="18" charset="0"/>
                <a:cs typeface="Times New Roman" pitchFamily="18" charset="0"/>
              </a:rPr>
              <a:t>serve as a catalytic site for hydrogenation and dehydrogenation reactions.</a:t>
            </a:r>
            <a:endParaRPr lang="en-US" sz="2800" dirty="0" smtClean="0">
              <a:latin typeface="Times New Roman" pitchFamily="18" charset="0"/>
              <a:cs typeface="Times New Roman" pitchFamily="18" charset="0"/>
            </a:endParaRPr>
          </a:p>
          <a:p>
            <a:pPr algn="just" rtl="0"/>
            <a:r>
              <a:rPr lang="en-US" sz="2800" b="1" i="1" dirty="0" smtClean="0">
                <a:latin typeface="Times New Roman" pitchFamily="18" charset="0"/>
                <a:cs typeface="Times New Roman" pitchFamily="18" charset="0"/>
              </a:rPr>
              <a:t>Chlorinated alumina provides an acids site for </a:t>
            </a:r>
            <a:r>
              <a:rPr lang="en-US" sz="2800" b="1" i="1" dirty="0" err="1" smtClean="0">
                <a:latin typeface="Times New Roman" pitchFamily="18" charset="0"/>
                <a:cs typeface="Times New Roman" pitchFamily="18" charset="0"/>
              </a:rPr>
              <a:t>isomerization</a:t>
            </a:r>
            <a:r>
              <a:rPr lang="en-US" sz="2800" b="1" i="1" dirty="0" smtClean="0">
                <a:latin typeface="Times New Roman" pitchFamily="18" charset="0"/>
                <a:cs typeface="Times New Roman" pitchFamily="18" charset="0"/>
              </a:rPr>
              <a:t> and hydro- cracking reactions and </a:t>
            </a:r>
            <a:r>
              <a:rPr lang="en-US" sz="2800" b="1" i="1" dirty="0" err="1" smtClean="0">
                <a:latin typeface="Times New Roman" pitchFamily="18" charset="0"/>
                <a:cs typeface="Times New Roman" pitchFamily="18" charset="0"/>
              </a:rPr>
              <a:t>cyclization</a:t>
            </a:r>
            <a:r>
              <a:rPr lang="en-US" sz="2800" dirty="0" smtClean="0">
                <a:latin typeface="Times New Roman" pitchFamily="18" charset="0"/>
                <a:cs typeface="Times New Roman" pitchFamily="18" charset="0"/>
              </a:rPr>
              <a:t>.</a:t>
            </a:r>
          </a:p>
          <a:p>
            <a:pPr algn="ctr" rtl="0"/>
            <a:endParaRPr lang="en-US" sz="3600" b="1" u="sng" dirty="0" smtClean="0">
              <a:solidFill>
                <a:srgbClr val="C00000"/>
              </a:solidFill>
            </a:endParaRPr>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357158" y="214290"/>
            <a:ext cx="8572560" cy="571504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093428"/>
          </a:xfrm>
          <a:prstGeom prst="rect">
            <a:avLst/>
          </a:prstGeom>
        </p:spPr>
        <p:txBody>
          <a:bodyPr wrap="square">
            <a:spAutoFit/>
          </a:bodyPr>
          <a:lstStyle/>
          <a:p>
            <a:pPr algn="l"/>
            <a:r>
              <a:rPr lang="en-US" sz="3600" b="1" u="sng" dirty="0" smtClean="0">
                <a:solidFill>
                  <a:srgbClr val="C00000"/>
                </a:solidFill>
              </a:rPr>
              <a:t>Example (2)</a:t>
            </a:r>
          </a:p>
          <a:p>
            <a:pPr algn="l"/>
            <a:endParaRPr lang="en-US" sz="3600" b="1" u="sng" dirty="0" smtClean="0">
              <a:solidFill>
                <a:srgbClr val="C00000"/>
              </a:solidFill>
            </a:endParaRPr>
          </a:p>
          <a:p>
            <a:pPr algn="ctr"/>
            <a:endParaRPr lang="en-US" sz="3600" b="1" u="sng" dirty="0" smtClean="0">
              <a:solidFill>
                <a:srgbClr val="C00000"/>
              </a:solidFill>
            </a:endParaRPr>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pic>
        <p:nvPicPr>
          <p:cNvPr id="3" name="Picture 2"/>
          <p:cNvPicPr>
            <a:picLocks noChangeAspect="1" noChangeArrowheads="1"/>
          </p:cNvPicPr>
          <p:nvPr/>
        </p:nvPicPr>
        <p:blipFill>
          <a:blip r:embed="rId2"/>
          <a:srcRect/>
          <a:stretch>
            <a:fillRect/>
          </a:stretch>
        </p:blipFill>
        <p:spPr bwMode="auto">
          <a:xfrm>
            <a:off x="428596" y="642918"/>
            <a:ext cx="6929486" cy="1357322"/>
          </a:xfrm>
          <a:prstGeom prst="rect">
            <a:avLst/>
          </a:prstGeom>
          <a:noFill/>
          <a:ln w="9525">
            <a:noFill/>
            <a:miter lim="800000"/>
            <a:headEnd/>
            <a:tailEnd/>
          </a:ln>
          <a:effectLst/>
        </p:spPr>
      </p:pic>
      <p:pic>
        <p:nvPicPr>
          <p:cNvPr id="4" name="Picture 3"/>
          <p:cNvPicPr>
            <a:picLocks noChangeAspect="1" noChangeArrowheads="1"/>
          </p:cNvPicPr>
          <p:nvPr/>
        </p:nvPicPr>
        <p:blipFill>
          <a:blip r:embed="rId3"/>
          <a:srcRect/>
          <a:stretch>
            <a:fillRect/>
          </a:stretch>
        </p:blipFill>
        <p:spPr bwMode="auto">
          <a:xfrm>
            <a:off x="0" y="2000240"/>
            <a:ext cx="7572428" cy="428628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8402300"/>
          </a:xfrm>
          <a:prstGeom prst="rect">
            <a:avLst/>
          </a:prstGeom>
        </p:spPr>
        <p:txBody>
          <a:bodyPr wrap="square">
            <a:spAutoFit/>
          </a:bodyPr>
          <a:lstStyle/>
          <a:p>
            <a:pPr algn="just" rtl="0"/>
            <a:r>
              <a:rPr lang="en-US" b="1" u="sng" dirty="0" smtClean="0">
                <a:solidFill>
                  <a:srgbClr val="C00000"/>
                </a:solidFill>
              </a:rPr>
              <a:t>Example (3)</a:t>
            </a:r>
          </a:p>
          <a:p>
            <a:pPr algn="just" rtl="0"/>
            <a:r>
              <a:rPr lang="en-US" dirty="0" smtClean="0"/>
              <a:t>On processing 1200 ton / day of 27 API catalyst crackers feed stock at a temperature of 450 </a:t>
            </a:r>
            <a:r>
              <a:rPr lang="en-US" baseline="30000" dirty="0" err="1" smtClean="0"/>
              <a:t>o</a:t>
            </a:r>
            <a:r>
              <a:rPr lang="en-US" dirty="0" err="1" smtClean="0"/>
              <a:t>C</a:t>
            </a:r>
            <a:r>
              <a:rPr lang="en-US" dirty="0" smtClean="0"/>
              <a:t>, pressure =1050 mm Hg the following products were obtained:</a:t>
            </a:r>
          </a:p>
          <a:p>
            <a:pPr algn="l" rtl="0"/>
            <a:r>
              <a:rPr lang="en-US" u="sng" dirty="0" smtClean="0"/>
              <a:t>Products   </a:t>
            </a:r>
            <a:r>
              <a:rPr lang="en-US" dirty="0" smtClean="0"/>
              <a:t>            </a:t>
            </a:r>
            <a:r>
              <a:rPr lang="en-US" u="sng" dirty="0" smtClean="0"/>
              <a:t>wt %</a:t>
            </a:r>
            <a:r>
              <a:rPr lang="en-US" dirty="0" smtClean="0"/>
              <a:t>       </a:t>
            </a:r>
            <a:r>
              <a:rPr lang="en-US" u="sng" dirty="0" smtClean="0"/>
              <a:t>API</a:t>
            </a:r>
            <a:r>
              <a:rPr lang="en-US" dirty="0" smtClean="0"/>
              <a:t>        </a:t>
            </a:r>
            <a:r>
              <a:rPr lang="en-US" u="sng" dirty="0" smtClean="0"/>
              <a:t>Mw</a:t>
            </a:r>
            <a:endParaRPr lang="en-US" dirty="0" smtClean="0"/>
          </a:p>
          <a:p>
            <a:pPr algn="l" rtl="0"/>
            <a:r>
              <a:rPr lang="en-US" dirty="0" smtClean="0"/>
              <a:t>Gases                    15           --         32 </a:t>
            </a:r>
          </a:p>
          <a:p>
            <a:pPr algn="l" rtl="0"/>
            <a:r>
              <a:rPr lang="en-US" dirty="0" smtClean="0"/>
              <a:t>C</a:t>
            </a:r>
            <a:r>
              <a:rPr lang="en-US" baseline="-25000" dirty="0" smtClean="0"/>
              <a:t>5</a:t>
            </a:r>
            <a:r>
              <a:rPr lang="en-US" baseline="30000" dirty="0" smtClean="0"/>
              <a:t>+</a:t>
            </a:r>
            <a:r>
              <a:rPr lang="en-US" dirty="0" smtClean="0"/>
              <a:t> gasoline          55          63        110</a:t>
            </a:r>
          </a:p>
          <a:p>
            <a:pPr algn="l" rtl="0"/>
            <a:r>
              <a:rPr lang="en-US" dirty="0" smtClean="0"/>
              <a:t>TCGO                    26          5          260   </a:t>
            </a:r>
          </a:p>
          <a:p>
            <a:pPr algn="l" rtl="0"/>
            <a:r>
              <a:rPr lang="en-US" dirty="0" smtClean="0"/>
              <a:t>Coke                      4           --          12</a:t>
            </a:r>
          </a:p>
          <a:p>
            <a:pPr algn="l" rtl="0"/>
            <a:r>
              <a:rPr lang="en-US" dirty="0" smtClean="0"/>
              <a:t>Given that: WHSV = 0.7 hr</a:t>
            </a:r>
            <a:r>
              <a:rPr lang="en-US" baseline="30000" dirty="0" smtClean="0"/>
              <a:t> -1</a:t>
            </a:r>
            <a:r>
              <a:rPr lang="en-US" dirty="0" smtClean="0"/>
              <a:t>, Linear velocity of vapor (U) = 0.3 m/s,</a:t>
            </a:r>
          </a:p>
          <a:p>
            <a:pPr algn="l" rtl="0"/>
            <a:r>
              <a:rPr lang="en-US" dirty="0" smtClean="0"/>
              <a:t> ρ </a:t>
            </a:r>
            <a:r>
              <a:rPr lang="en-US" baseline="-25000" dirty="0" smtClean="0"/>
              <a:t>catalyst </a:t>
            </a:r>
            <a:r>
              <a:rPr lang="en-US" dirty="0" smtClean="0"/>
              <a:t> = 420 Kg /m</a:t>
            </a:r>
            <a:r>
              <a:rPr lang="en-US" baseline="30000" dirty="0" smtClean="0"/>
              <a:t>3</a:t>
            </a:r>
            <a:r>
              <a:rPr lang="en-US" dirty="0" smtClean="0"/>
              <a:t> </a:t>
            </a:r>
          </a:p>
          <a:p>
            <a:pPr algn="l" rtl="0"/>
            <a:r>
              <a:rPr lang="en-US" dirty="0" smtClean="0"/>
              <a:t>Calculate: a) diameter of the cracker, b) weight of catalyst needed, c) conversion, and d) efficiency.</a:t>
            </a:r>
          </a:p>
          <a:p>
            <a:pPr algn="l" rtl="0"/>
            <a:r>
              <a:rPr lang="en-US" b="1" u="sng" dirty="0" smtClean="0"/>
              <a:t>Solution :</a:t>
            </a:r>
            <a:r>
              <a:rPr lang="en-US" dirty="0" smtClean="0"/>
              <a:t>                       </a:t>
            </a:r>
          </a:p>
          <a:p>
            <a:pPr algn="l" rtl="0"/>
            <a:r>
              <a:rPr lang="en-US" dirty="0" smtClean="0"/>
              <a:t>             1200 ton/day * 1000 Kg/ton</a:t>
            </a:r>
          </a:p>
          <a:p>
            <a:pPr algn="l" rtl="0"/>
            <a:r>
              <a:rPr lang="en-US" dirty="0" smtClean="0"/>
              <a:t>m</a:t>
            </a:r>
            <a:r>
              <a:rPr lang="en-US" baseline="-25000" dirty="0" smtClean="0"/>
              <a:t> feed </a:t>
            </a:r>
            <a:r>
              <a:rPr lang="en-US" dirty="0" smtClean="0"/>
              <a:t>= --------------------------  = 50000 Kg /hr</a:t>
            </a:r>
          </a:p>
          <a:p>
            <a:pPr algn="l" rtl="0"/>
            <a:r>
              <a:rPr lang="en-US" dirty="0" smtClean="0"/>
              <a:t>                 24 hr/day            </a:t>
            </a:r>
          </a:p>
          <a:p>
            <a:pPr algn="l" rtl="0"/>
            <a:r>
              <a:rPr lang="en-US" dirty="0" smtClean="0"/>
              <a:t> m</a:t>
            </a:r>
            <a:r>
              <a:rPr lang="en-US" baseline="-25000" dirty="0" smtClean="0"/>
              <a:t> gases </a:t>
            </a:r>
            <a:r>
              <a:rPr lang="en-US" dirty="0" smtClean="0"/>
              <a:t>= 0.15 * 50000 / 3600 =2.08 Kg/s</a:t>
            </a:r>
          </a:p>
          <a:p>
            <a:pPr algn="l" rtl="0"/>
            <a:r>
              <a:rPr lang="en-US" dirty="0" smtClean="0"/>
              <a:t>m </a:t>
            </a:r>
            <a:r>
              <a:rPr lang="en-US" baseline="-25000" dirty="0" smtClean="0"/>
              <a:t>C5</a:t>
            </a:r>
            <a:r>
              <a:rPr lang="en-US" baseline="30000" dirty="0" smtClean="0"/>
              <a:t>+</a:t>
            </a:r>
            <a:r>
              <a:rPr lang="en-US" baseline="-25000" dirty="0" smtClean="0"/>
              <a:t> gasoline</a:t>
            </a:r>
            <a:r>
              <a:rPr lang="en-US" dirty="0" smtClean="0"/>
              <a:t>   = 0.55 * 50000/ 3600 =7.64 Kg/s</a:t>
            </a:r>
          </a:p>
          <a:p>
            <a:pPr algn="l" rtl="0"/>
            <a:r>
              <a:rPr lang="en-US" dirty="0" smtClean="0"/>
              <a:t>m </a:t>
            </a:r>
            <a:r>
              <a:rPr lang="en-US" baseline="-25000" dirty="0" smtClean="0"/>
              <a:t>TCGO </a:t>
            </a:r>
            <a:r>
              <a:rPr lang="en-US" dirty="0" smtClean="0"/>
              <a:t>= 0.26 * 50000/ 3600 = 3.61 Kg/s</a:t>
            </a:r>
          </a:p>
          <a:p>
            <a:pPr algn="l" rtl="0"/>
            <a:r>
              <a:rPr lang="en-US" dirty="0" smtClean="0"/>
              <a:t>Total moles of vapor = (2.08/ 32) + (7.64/ 110) + (3.61/ 260 )</a:t>
            </a:r>
          </a:p>
          <a:p>
            <a:pPr algn="l" rtl="0"/>
            <a:r>
              <a:rPr lang="en-US" dirty="0" smtClean="0"/>
              <a:t>n = 0.1479 Kg mole / s</a:t>
            </a:r>
          </a:p>
          <a:p>
            <a:pPr algn="l" rtl="0"/>
            <a:r>
              <a:rPr lang="en-US" b="1" dirty="0" smtClean="0"/>
              <a:t> </a:t>
            </a:r>
            <a:endParaRPr lang="en-US" dirty="0" smtClean="0"/>
          </a:p>
          <a:p>
            <a:pPr rtl="0"/>
            <a:r>
              <a:rPr lang="en-US" b="1" dirty="0" smtClean="0"/>
              <a:t> </a:t>
            </a:r>
            <a:endParaRPr lang="en-US" dirty="0" smtClean="0"/>
          </a:p>
          <a:p>
            <a:pPr rtl="0"/>
            <a:r>
              <a:rPr lang="en-US" b="1" dirty="0" smtClean="0"/>
              <a:t> </a:t>
            </a:r>
            <a:endParaRPr lang="en-US" dirty="0" smtClean="0"/>
          </a:p>
          <a:p>
            <a:pPr algn="l" rtl="0"/>
            <a:endParaRPr lang="en-US" dirty="0" smtClean="0"/>
          </a:p>
          <a:p>
            <a:pPr algn="l" rtl="0"/>
            <a:endParaRPr lang="en-US" dirty="0" smtClean="0"/>
          </a:p>
          <a:p>
            <a:pPr algn="just" rtl="0"/>
            <a:endParaRPr lang="en-US" dirty="0" smtClean="0"/>
          </a:p>
          <a:p>
            <a:pPr algn="l" rtl="0"/>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924973"/>
          </a:xfrm>
          <a:prstGeom prst="rect">
            <a:avLst/>
          </a:prstGeom>
        </p:spPr>
        <p:txBody>
          <a:bodyPr wrap="square">
            <a:spAutoFit/>
          </a:bodyPr>
          <a:lstStyle/>
          <a:p>
            <a:pPr algn="l" rtl="0"/>
            <a:r>
              <a:rPr lang="en-US" sz="2000" dirty="0" smtClean="0"/>
              <a:t>         22.4 (m</a:t>
            </a:r>
            <a:r>
              <a:rPr lang="en-US" sz="2000" baseline="30000" dirty="0" smtClean="0"/>
              <a:t>3</a:t>
            </a:r>
            <a:r>
              <a:rPr lang="en-US" sz="2000" dirty="0" smtClean="0"/>
              <a:t>/ kg mole)  * 760 mm Hg</a:t>
            </a:r>
          </a:p>
          <a:p>
            <a:pPr algn="l" rtl="0"/>
            <a:r>
              <a:rPr lang="en-US" sz="2000" dirty="0" smtClean="0"/>
              <a:t>R = --------------------------------- = 62.359</a:t>
            </a:r>
          </a:p>
          <a:p>
            <a:pPr algn="l"/>
            <a:r>
              <a:rPr lang="en-US" sz="2000" dirty="0" smtClean="0"/>
              <a:t>           1 Kg mole * 273                                            </a:t>
            </a:r>
          </a:p>
          <a:p>
            <a:pPr algn="l" rtl="0"/>
            <a:r>
              <a:rPr lang="en-US" sz="2000" dirty="0" smtClean="0"/>
              <a:t> </a:t>
            </a:r>
            <a:r>
              <a:rPr lang="en-US" sz="2000" b="1" dirty="0" smtClean="0"/>
              <a:t> </a:t>
            </a:r>
            <a:endParaRPr lang="en-US" sz="2000" dirty="0" smtClean="0"/>
          </a:p>
          <a:p>
            <a:pPr algn="l" rtl="0"/>
            <a:r>
              <a:rPr lang="en-US" sz="2000" dirty="0" smtClean="0"/>
              <a:t>       n R T         0.1479* 62.359 *(450+273)</a:t>
            </a:r>
          </a:p>
          <a:p>
            <a:pPr algn="l" rtl="0"/>
            <a:r>
              <a:rPr lang="en-US" sz="2000" dirty="0" smtClean="0"/>
              <a:t>V= --------  = ------------------------= 6.35 m</a:t>
            </a:r>
            <a:r>
              <a:rPr lang="en-US" sz="2000" baseline="30000" dirty="0" smtClean="0"/>
              <a:t>3</a:t>
            </a:r>
            <a:r>
              <a:rPr lang="en-US" sz="2000" dirty="0" smtClean="0"/>
              <a:t>/s</a:t>
            </a:r>
          </a:p>
          <a:p>
            <a:pPr algn="l"/>
            <a:r>
              <a:rPr lang="en-US" sz="2000" dirty="0" smtClean="0"/>
              <a:t>         P                   1050</a:t>
            </a:r>
          </a:p>
          <a:p>
            <a:pPr algn="l" rtl="0"/>
            <a:r>
              <a:rPr lang="en-US" sz="2000" b="1" dirty="0" smtClean="0"/>
              <a:t>  </a:t>
            </a:r>
            <a:endParaRPr lang="en-US" sz="2000" dirty="0" smtClean="0"/>
          </a:p>
          <a:p>
            <a:pPr algn="l" rtl="0"/>
            <a:r>
              <a:rPr lang="en-US" sz="2000" b="1" dirty="0" smtClean="0"/>
              <a:t>          </a:t>
            </a:r>
            <a:r>
              <a:rPr lang="en-US" sz="2000" dirty="0" smtClean="0"/>
              <a:t>П            V            6.35 m</a:t>
            </a:r>
            <a:r>
              <a:rPr lang="en-US" sz="2000" baseline="30000" dirty="0" smtClean="0"/>
              <a:t>3</a:t>
            </a:r>
            <a:r>
              <a:rPr lang="en-US" sz="2000" dirty="0" smtClean="0"/>
              <a:t>/s</a:t>
            </a:r>
          </a:p>
          <a:p>
            <a:pPr algn="l" rtl="0"/>
            <a:r>
              <a:rPr lang="en-US" sz="2000" dirty="0" smtClean="0"/>
              <a:t>A =----- D</a:t>
            </a:r>
            <a:r>
              <a:rPr lang="en-US" sz="2000" baseline="30000" dirty="0" smtClean="0"/>
              <a:t>2</a:t>
            </a:r>
            <a:r>
              <a:rPr lang="en-US" sz="2000" dirty="0" smtClean="0"/>
              <a:t> = -----  = -------       = 21.17 m</a:t>
            </a:r>
            <a:r>
              <a:rPr lang="en-US" sz="2000" baseline="30000" dirty="0" smtClean="0"/>
              <a:t>2</a:t>
            </a:r>
            <a:endParaRPr lang="en-US" sz="2000" dirty="0" smtClean="0"/>
          </a:p>
          <a:p>
            <a:pPr algn="l"/>
            <a:r>
              <a:rPr lang="en-US" sz="2000" dirty="0" smtClean="0"/>
              <a:t>         4            U              0.3 m/s</a:t>
            </a:r>
            <a:r>
              <a:rPr lang="en-US" sz="2000" b="1" dirty="0" smtClean="0"/>
              <a:t>    </a:t>
            </a:r>
            <a:endParaRPr lang="en-US" sz="2000" dirty="0" smtClean="0"/>
          </a:p>
          <a:p>
            <a:pPr algn="l" rtl="0"/>
            <a:r>
              <a:rPr lang="en-US" sz="2000" b="1" dirty="0" smtClean="0"/>
              <a:t> </a:t>
            </a:r>
            <a:endParaRPr lang="en-US" sz="2000" dirty="0" smtClean="0"/>
          </a:p>
          <a:p>
            <a:pPr algn="l" rtl="0"/>
            <a:r>
              <a:rPr lang="en-US" sz="2000" b="1" dirty="0" smtClean="0"/>
              <a:t> </a:t>
            </a:r>
            <a:r>
              <a:rPr lang="en-US" sz="2000" dirty="0" smtClean="0"/>
              <a:t>m </a:t>
            </a:r>
            <a:r>
              <a:rPr lang="en-US" sz="2000" baseline="-25000" dirty="0" smtClean="0"/>
              <a:t>catalyst </a:t>
            </a:r>
            <a:r>
              <a:rPr lang="en-US" sz="2000" dirty="0" smtClean="0"/>
              <a:t>= 50000/0.7 = 71428 Kg</a:t>
            </a:r>
          </a:p>
          <a:p>
            <a:pPr algn="l" rtl="0"/>
            <a:r>
              <a:rPr lang="en-US" sz="2000" dirty="0" smtClean="0"/>
              <a:t>V</a:t>
            </a:r>
            <a:r>
              <a:rPr lang="en-US" sz="2000" b="1" dirty="0" smtClean="0"/>
              <a:t> </a:t>
            </a:r>
            <a:r>
              <a:rPr lang="en-US" sz="2000" baseline="-25000" dirty="0" smtClean="0"/>
              <a:t>catalyst</a:t>
            </a:r>
            <a:r>
              <a:rPr lang="en-US" sz="2000" dirty="0" smtClean="0"/>
              <a:t> = m/ ρ = 170 m</a:t>
            </a:r>
            <a:r>
              <a:rPr lang="en-US" sz="2000" baseline="30000" dirty="0" smtClean="0"/>
              <a:t>3</a:t>
            </a:r>
            <a:endParaRPr lang="en-US" sz="2000" dirty="0" smtClean="0"/>
          </a:p>
          <a:p>
            <a:pPr algn="l" rtl="0"/>
            <a:r>
              <a:rPr lang="en-US" sz="2000" dirty="0" smtClean="0"/>
              <a:t>           4* 170</a:t>
            </a:r>
          </a:p>
          <a:p>
            <a:pPr algn="l" rtl="0"/>
            <a:r>
              <a:rPr lang="en-US" sz="2000" dirty="0" smtClean="0"/>
              <a:t>H= ----------------  = 8 m</a:t>
            </a:r>
          </a:p>
          <a:p>
            <a:pPr algn="l"/>
            <a:r>
              <a:rPr lang="en-US" sz="2000" b="1" dirty="0" smtClean="0"/>
              <a:t>          </a:t>
            </a:r>
            <a:r>
              <a:rPr lang="en-US" sz="2000" dirty="0" smtClean="0"/>
              <a:t>3.14 * (5.19)</a:t>
            </a:r>
            <a:r>
              <a:rPr lang="en-US" sz="2000" baseline="30000" dirty="0" smtClean="0"/>
              <a:t>2</a:t>
            </a:r>
            <a:endParaRPr lang="en-US" sz="20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357158" y="274638"/>
            <a:ext cx="8429684" cy="3940180"/>
          </a:xfrm>
          <a:prstGeom prst="rect">
            <a:avLst/>
          </a:prstGeom>
        </p:spPr>
        <p:txBody>
          <a:bodyPr vert="horz" anchor="b">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B) </a:t>
            </a:r>
            <a:r>
              <a:rPr kumimoji="0" lang="en-US" sz="4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mn-lt"/>
                <a:ea typeface="+mn-ea"/>
                <a:cs typeface="+mn-cs"/>
              </a:rPr>
              <a:t>Alkylation</a:t>
            </a:r>
            <a:r>
              <a:rPr kumimoji="0" lang="ar-IQ" sz="40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
            </a:r>
            <a:br>
              <a:rPr kumimoji="0" lang="ar-IQ" sz="40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br>
            <a:endParaRPr kumimoji="0" lang="ar-IQ" sz="48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5632311"/>
          </a:xfrm>
          <a:prstGeom prst="rect">
            <a:avLst/>
          </a:prstGeom>
        </p:spPr>
        <p:txBody>
          <a:bodyPr wrap="square">
            <a:spAutoFit/>
          </a:bodyPr>
          <a:lstStyle/>
          <a:p>
            <a:pPr algn="l" rtl="0">
              <a:buFont typeface="Wingdings" pitchFamily="2" charset="2"/>
              <a:buChar char="v"/>
            </a:pPr>
            <a:r>
              <a:rPr lang="en-US" dirty="0" smtClean="0"/>
              <a:t>Alkylation combines low-molecular-weight olefins (primarily a mixture of propylene and </a:t>
            </a:r>
            <a:r>
              <a:rPr lang="en-US" dirty="0" err="1" smtClean="0"/>
              <a:t>butylene</a:t>
            </a:r>
            <a:r>
              <a:rPr lang="en-US" dirty="0" smtClean="0"/>
              <a:t>) with </a:t>
            </a:r>
            <a:r>
              <a:rPr lang="en-US" dirty="0" err="1" smtClean="0"/>
              <a:t>isobutane</a:t>
            </a:r>
            <a:r>
              <a:rPr lang="en-US" dirty="0" smtClean="0"/>
              <a:t> in the presence of a catalyst, either sulfuric acid or hydrofluoric acid.</a:t>
            </a:r>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endParaRPr lang="en-US" dirty="0" smtClean="0"/>
          </a:p>
          <a:p>
            <a:pPr algn="l" rtl="0">
              <a:buFont typeface="Wingdings" pitchFamily="2" charset="2"/>
              <a:buChar char="v"/>
            </a:pPr>
            <a:r>
              <a:rPr lang="en-US" dirty="0" smtClean="0"/>
              <a:t>The product is called </a:t>
            </a:r>
            <a:r>
              <a:rPr lang="en-US" dirty="0" err="1" smtClean="0"/>
              <a:t>alkylate</a:t>
            </a:r>
            <a:r>
              <a:rPr lang="en-US" dirty="0" smtClean="0"/>
              <a:t> and is composed of a mixture of high octane,</a:t>
            </a:r>
          </a:p>
          <a:p>
            <a:pPr algn="l" rtl="0"/>
            <a:r>
              <a:rPr lang="en-US" dirty="0" smtClean="0"/>
              <a:t>branched-chain paraffinic hydrocarbons.</a:t>
            </a:r>
          </a:p>
          <a:p>
            <a:pPr algn="l" rtl="0">
              <a:buFont typeface="Wingdings" pitchFamily="2" charset="2"/>
              <a:buChar char="v"/>
            </a:pPr>
            <a:r>
              <a:rPr lang="en-US" dirty="0" err="1" smtClean="0"/>
              <a:t>Alkylate</a:t>
            </a:r>
            <a:r>
              <a:rPr lang="en-US" dirty="0" smtClean="0"/>
              <a:t> is a premium blending stock because it has exceptional antiknock properties and is clean burning.</a:t>
            </a:r>
          </a:p>
          <a:p>
            <a:pPr algn="l" rtl="0">
              <a:buFont typeface="Wingdings" pitchFamily="2" charset="2"/>
              <a:buChar char="v"/>
            </a:pPr>
            <a:r>
              <a:rPr lang="en-US" dirty="0" smtClean="0"/>
              <a:t>The octane number of the </a:t>
            </a:r>
            <a:r>
              <a:rPr lang="en-US" dirty="0" err="1" smtClean="0"/>
              <a:t>alkylate</a:t>
            </a:r>
            <a:r>
              <a:rPr lang="en-US" dirty="0" smtClean="0"/>
              <a:t> depends mainly upon the kind of olefins used and upon operating conditions.</a:t>
            </a:r>
          </a:p>
          <a:p>
            <a:pPr algn="l" rtl="0">
              <a:buFont typeface="Wingdings" pitchFamily="2" charset="2"/>
              <a:buChar char="v"/>
            </a:pPr>
            <a:endParaRPr lang="en-US" dirty="0" smtClean="0"/>
          </a:p>
        </p:txBody>
      </p:sp>
      <p:pic>
        <p:nvPicPr>
          <p:cNvPr id="1026" name="Picture 2"/>
          <p:cNvPicPr>
            <a:picLocks noChangeAspect="1" noChangeArrowheads="1"/>
          </p:cNvPicPr>
          <p:nvPr/>
        </p:nvPicPr>
        <p:blipFill>
          <a:blip r:embed="rId2"/>
          <a:srcRect/>
          <a:stretch>
            <a:fillRect/>
          </a:stretch>
        </p:blipFill>
        <p:spPr bwMode="auto">
          <a:xfrm>
            <a:off x="2571736" y="857232"/>
            <a:ext cx="4229100" cy="257175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357158" y="274638"/>
            <a:ext cx="8429684" cy="3940180"/>
          </a:xfrm>
          <a:prstGeom prst="rect">
            <a:avLst/>
          </a:prstGeom>
        </p:spPr>
        <p:txBody>
          <a:bodyPr vert="horz" anchor="b">
            <a:normAutofit/>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C) </a:t>
            </a:r>
            <a:r>
              <a:rPr kumimoji="0" lang="en-US" sz="4000" b="1" i="0" u="none" strike="noStrike" kern="1200" cap="none" spc="0" normalizeH="0" baseline="0" noProof="0" dirty="0" err="1" smtClean="0">
                <a:ln>
                  <a:noFill/>
                </a:ln>
                <a:solidFill>
                  <a:schemeClr val="tx1"/>
                </a:solidFill>
                <a:effectLst>
                  <a:outerShdw blurRad="31750" dist="25400" dir="5400000" algn="tl" rotWithShape="0">
                    <a:srgbClr val="000000">
                      <a:alpha val="25000"/>
                    </a:srgbClr>
                  </a:outerShdw>
                </a:effectLst>
                <a:uLnTx/>
                <a:uFillTx/>
                <a:latin typeface="+mn-lt"/>
                <a:ea typeface="+mn-ea"/>
                <a:cs typeface="+mn-cs"/>
              </a:rPr>
              <a:t>Isomerization</a:t>
            </a:r>
            <a:r>
              <a:rPr kumimoji="0" lang="ar-IQ" sz="40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
            </a:r>
            <a:br>
              <a:rPr kumimoji="0" lang="ar-IQ" sz="40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br>
            <a:endParaRPr kumimoji="0" lang="ar-IQ" sz="48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9144000" cy="7017306"/>
          </a:xfrm>
          <a:prstGeom prst="rect">
            <a:avLst/>
          </a:prstGeom>
        </p:spPr>
        <p:txBody>
          <a:bodyPr wrap="square">
            <a:spAutoFit/>
          </a:bodyPr>
          <a:lstStyle/>
          <a:p>
            <a:pPr algn="just" rtl="0">
              <a:buFont typeface="Wingdings" pitchFamily="2" charset="2"/>
              <a:buChar char="Ø"/>
            </a:pPr>
            <a:r>
              <a:rPr lang="en-US" dirty="0" smtClean="0"/>
              <a:t> </a:t>
            </a:r>
            <a:r>
              <a:rPr lang="en-US" dirty="0" err="1" smtClean="0"/>
              <a:t>Isomerization</a:t>
            </a:r>
            <a:r>
              <a:rPr lang="en-US" dirty="0" smtClean="0"/>
              <a:t> is the process in which light straight chain </a:t>
            </a:r>
            <a:r>
              <a:rPr lang="en-US" dirty="0" err="1" smtClean="0"/>
              <a:t>paraffins</a:t>
            </a:r>
            <a:r>
              <a:rPr lang="en-US" dirty="0" smtClean="0"/>
              <a:t> of low RON (C6, C5 and C4) are transformed with proper catalyst into branched chains with the same carbon number and high octane numbers.</a:t>
            </a:r>
          </a:p>
          <a:p>
            <a:pPr algn="l" rtl="0">
              <a:buFont typeface="Wingdings" pitchFamily="2" charset="2"/>
              <a:buChar char="Ø"/>
            </a:pPr>
            <a:r>
              <a:rPr lang="en-US" dirty="0" smtClean="0"/>
              <a:t>The </a:t>
            </a:r>
            <a:r>
              <a:rPr lang="en-US" dirty="0" err="1" smtClean="0"/>
              <a:t>hydrotreated</a:t>
            </a:r>
            <a:r>
              <a:rPr lang="en-US" dirty="0" smtClean="0"/>
              <a:t> naphtha (HTN) is fractionated into heavy naphtha between 90–190 C (190–380 F) which is used as a feed to the reforming unit. Light naphtha C5 - 80 C (C5 - 180 F) is used as a feed to the </a:t>
            </a:r>
            <a:r>
              <a:rPr lang="en-US" dirty="0" err="1" smtClean="0"/>
              <a:t>isomerization</a:t>
            </a:r>
            <a:r>
              <a:rPr lang="en-US" dirty="0" smtClean="0"/>
              <a:t> unit.</a:t>
            </a:r>
          </a:p>
          <a:p>
            <a:pPr algn="l" rtl="0">
              <a:buFont typeface="Wingdings" pitchFamily="2" charset="2"/>
              <a:buChar char="Ø"/>
            </a:pPr>
            <a:r>
              <a:rPr lang="en-US" dirty="0" err="1" smtClean="0"/>
              <a:t>Isomerization</a:t>
            </a:r>
            <a:r>
              <a:rPr lang="en-US" dirty="0" smtClean="0"/>
              <a:t> Reactions:</a:t>
            </a:r>
          </a:p>
          <a:p>
            <a:pPr algn="l"/>
            <a:r>
              <a:rPr lang="en-US" dirty="0" err="1" smtClean="0"/>
              <a:t>Isomerization</a:t>
            </a:r>
            <a:r>
              <a:rPr lang="en-US" dirty="0" smtClean="0"/>
              <a:t> is a reversible and slightly exothermic reaction:</a:t>
            </a:r>
          </a:p>
          <a:p>
            <a:pPr algn="ctr"/>
            <a:r>
              <a:rPr lang="en-US" dirty="0" smtClean="0"/>
              <a:t>n-paraffin                           </a:t>
            </a:r>
            <a:r>
              <a:rPr lang="en-US" dirty="0" err="1" smtClean="0"/>
              <a:t>i</a:t>
            </a:r>
            <a:r>
              <a:rPr lang="en-US" dirty="0" smtClean="0"/>
              <a:t>-paraffin</a:t>
            </a:r>
          </a:p>
          <a:p>
            <a:pPr algn="ctr"/>
            <a:endParaRPr lang="en-US" dirty="0" smtClean="0"/>
          </a:p>
          <a:p>
            <a:pPr algn="l" rtl="0">
              <a:buFont typeface="Wingdings" pitchFamily="2" charset="2"/>
              <a:buChar char="Ø"/>
            </a:pPr>
            <a:r>
              <a:rPr lang="en-US" dirty="0" smtClean="0"/>
              <a:t>The </a:t>
            </a:r>
            <a:r>
              <a:rPr lang="en-US" dirty="0" err="1" smtClean="0"/>
              <a:t>isomerization</a:t>
            </a:r>
            <a:r>
              <a:rPr lang="en-US" dirty="0" smtClean="0"/>
              <a:t> reactions are slightly exothermic and the reactor works in</a:t>
            </a:r>
          </a:p>
          <a:p>
            <a:pPr algn="l"/>
            <a:r>
              <a:rPr lang="en-US" dirty="0" smtClean="0"/>
              <a:t>the equilibrium mode. There is no change in the number of moles and thus</a:t>
            </a:r>
          </a:p>
          <a:p>
            <a:pPr algn="l"/>
            <a:r>
              <a:rPr lang="en-US" dirty="0" smtClean="0"/>
              <a:t>the reaction is not affected by pressure change. Better conversions are achieved at lower temperature</a:t>
            </a:r>
          </a:p>
          <a:p>
            <a:pPr algn="l" rtl="0">
              <a:buFont typeface="Wingdings" pitchFamily="2" charset="2"/>
              <a:buChar char="Ø"/>
            </a:pPr>
            <a:r>
              <a:rPr lang="en-US" dirty="0" smtClean="0"/>
              <a:t>The conversion to </a:t>
            </a:r>
            <a:r>
              <a:rPr lang="en-US" dirty="0" err="1" smtClean="0"/>
              <a:t>iso</a:t>
            </a:r>
            <a:r>
              <a:rPr lang="en-US" dirty="0" smtClean="0"/>
              <a:t>-paraffin is not complete since the reaction is equilibrium conversion limited. It does not depend on pressure, but it can be increased by lowering the temperature. However operating at low temperatures will decrease the reaction rate. For this reason a very active catalyst must be used.</a:t>
            </a:r>
          </a:p>
          <a:p>
            <a:pPr algn="l" rtl="0">
              <a:buFont typeface="Wingdings" pitchFamily="2" charset="2"/>
              <a:buChar char="Ø"/>
            </a:pPr>
            <a:endParaRPr lang="en-US" dirty="0" smtClean="0"/>
          </a:p>
          <a:p>
            <a:pPr algn="l"/>
            <a:endParaRPr lang="en-US" dirty="0" smtClean="0"/>
          </a:p>
          <a:p>
            <a:pPr algn="l" rtl="0">
              <a:buFont typeface="Wingdings" pitchFamily="2" charset="2"/>
              <a:buChar char="Ø"/>
            </a:pPr>
            <a:endParaRPr lang="en-US" dirty="0" smtClean="0"/>
          </a:p>
          <a:p>
            <a:pPr algn="l"/>
            <a:endParaRPr lang="en-US" dirty="0" smtClean="0"/>
          </a:p>
          <a:p>
            <a:pPr algn="l" rtl="0">
              <a:buFont typeface="Wingdings" pitchFamily="2" charset="2"/>
              <a:buChar char="Ø"/>
            </a:pPr>
            <a:endParaRPr lang="en-US" dirty="0" smtClean="0"/>
          </a:p>
          <a:p>
            <a:pPr algn="just" rtl="0">
              <a:buFont typeface="Wingdings" pitchFamily="2" charset="2"/>
              <a:buChar char="Ø"/>
            </a:pPr>
            <a:endParaRPr lang="en-US" dirty="0" smtClean="0"/>
          </a:p>
        </p:txBody>
      </p:sp>
      <p:cxnSp>
        <p:nvCxnSpPr>
          <p:cNvPr id="6" name="Straight Arrow Connector 5"/>
          <p:cNvCxnSpPr/>
          <p:nvPr/>
        </p:nvCxnSpPr>
        <p:spPr>
          <a:xfrm>
            <a:off x="3786182" y="2357430"/>
            <a:ext cx="171451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a:off x="3786182" y="2500306"/>
            <a:ext cx="171451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
            <a:ext cx="9144000" cy="3970318"/>
          </a:xfrm>
          <a:prstGeom prst="rect">
            <a:avLst/>
          </a:prstGeom>
        </p:spPr>
        <p:txBody>
          <a:bodyPr wrap="square">
            <a:spAutoFit/>
          </a:bodyPr>
          <a:lstStyle/>
          <a:p>
            <a:pPr algn="ctr" rtl="0"/>
            <a:r>
              <a:rPr lang="en-US" dirty="0" smtClean="0"/>
              <a:t> </a:t>
            </a:r>
            <a:r>
              <a:rPr lang="en-US" sz="2400" dirty="0" err="1" smtClean="0">
                <a:solidFill>
                  <a:srgbClr val="FF0000"/>
                </a:solidFill>
              </a:rPr>
              <a:t>Isomerization</a:t>
            </a:r>
            <a:r>
              <a:rPr lang="en-US" sz="2400" dirty="0" smtClean="0">
                <a:solidFill>
                  <a:srgbClr val="FF0000"/>
                </a:solidFill>
              </a:rPr>
              <a:t> Catalysts</a:t>
            </a:r>
          </a:p>
          <a:p>
            <a:pPr algn="l" rtl="0">
              <a:buFont typeface="Wingdings" pitchFamily="2" charset="2"/>
              <a:buChar char="q"/>
            </a:pPr>
            <a:r>
              <a:rPr lang="en-US" sz="2400" dirty="0" smtClean="0"/>
              <a:t>There are two types of </a:t>
            </a:r>
            <a:r>
              <a:rPr lang="en-US" sz="2400" dirty="0" err="1" smtClean="0"/>
              <a:t>isomerization</a:t>
            </a:r>
            <a:r>
              <a:rPr lang="en-US" sz="2400" dirty="0" smtClean="0"/>
              <a:t> catalysts:</a:t>
            </a:r>
          </a:p>
          <a:p>
            <a:pPr marL="457200" indent="-457200" algn="l" rtl="0">
              <a:buFont typeface="+mj-lt"/>
              <a:buAutoNum type="arabicPeriod"/>
            </a:pPr>
            <a:r>
              <a:rPr lang="en-US" sz="2400" smtClean="0"/>
              <a:t> The </a:t>
            </a:r>
            <a:r>
              <a:rPr lang="en-US" sz="2400" dirty="0" smtClean="0"/>
              <a:t>standard Pt/chlorinated alumina with high chlorine content, which is considered quite active,</a:t>
            </a:r>
          </a:p>
          <a:p>
            <a:pPr marL="457200" indent="-457200" algn="l" rtl="0">
              <a:buFont typeface="+mj-lt"/>
              <a:buAutoNum type="arabicPeriod"/>
            </a:pPr>
            <a:r>
              <a:rPr lang="en-US" sz="2400" dirty="0" smtClean="0"/>
              <a:t>and the Pt/</a:t>
            </a:r>
            <a:r>
              <a:rPr lang="en-US" sz="2400" dirty="0" err="1" smtClean="0"/>
              <a:t>zeolite</a:t>
            </a:r>
            <a:r>
              <a:rPr lang="en-US" sz="2400" dirty="0" smtClean="0"/>
              <a:t> catalyst. </a:t>
            </a:r>
          </a:p>
          <a:p>
            <a:pPr algn="l" rtl="0"/>
            <a:endParaRPr lang="en-US" sz="2400" dirty="0" smtClean="0">
              <a:solidFill>
                <a:srgbClr val="FF0000"/>
              </a:solidFill>
            </a:endParaRPr>
          </a:p>
          <a:p>
            <a:pPr algn="just" rtl="0">
              <a:buFont typeface="Wingdings" pitchFamily="2" charset="2"/>
              <a:buChar char="Ø"/>
            </a:pPr>
            <a:endParaRPr lang="en-US" dirty="0" smtClean="0"/>
          </a:p>
          <a:p>
            <a:pPr algn="l"/>
            <a:endParaRPr lang="en-US" dirty="0" smtClean="0"/>
          </a:p>
          <a:p>
            <a:pPr algn="l" rtl="0">
              <a:buFont typeface="Wingdings" pitchFamily="2" charset="2"/>
              <a:buChar char="Ø"/>
            </a:pPr>
            <a:endParaRPr lang="en-US" dirty="0" smtClean="0"/>
          </a:p>
          <a:p>
            <a:pPr algn="l"/>
            <a:endParaRPr lang="en-US" dirty="0" smtClean="0"/>
          </a:p>
          <a:p>
            <a:pPr algn="l" rtl="0">
              <a:buFont typeface="Wingdings" pitchFamily="2" charset="2"/>
              <a:buChar char="Ø"/>
            </a:pPr>
            <a:endParaRPr lang="en-US" dirty="0" smtClean="0"/>
          </a:p>
          <a:p>
            <a:pPr algn="just" rtl="0">
              <a:buFont typeface="Wingdings" pitchFamily="2" charset="2"/>
              <a:buChar char="Ø"/>
            </a:pP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dirty="0"/>
          </a:p>
        </p:txBody>
      </p:sp>
      <p:sp>
        <p:nvSpPr>
          <p:cNvPr id="3" name="Subtitle 2"/>
          <p:cNvSpPr>
            <a:spLocks noGrp="1"/>
          </p:cNvSpPr>
          <p:nvPr>
            <p:ph type="subTitle" idx="1"/>
          </p:nvPr>
        </p:nvSpPr>
        <p:spPr>
          <a:xfrm>
            <a:off x="2928926" y="5534004"/>
            <a:ext cx="4357718" cy="1323996"/>
          </a:xfrm>
        </p:spPr>
        <p:txBody>
          <a:bodyPr>
            <a:normAutofit/>
          </a:bodyPr>
          <a:lstStyle/>
          <a:p>
            <a:pPr algn="ctr"/>
            <a:r>
              <a:rPr lang="en-US">
                <a:solidFill>
                  <a:schemeClr val="tx2">
                    <a:lumMod val="75000"/>
                  </a:schemeClr>
                </a:solidFill>
              </a:rPr>
              <a:t>Lect</a:t>
            </a:r>
            <a:r>
              <a:rPr lang="en-US" smtClean="0">
                <a:solidFill>
                  <a:schemeClr val="tx2">
                    <a:lumMod val="75000"/>
                  </a:schemeClr>
                </a:solidFill>
              </a:rPr>
              <a:t>./8 </a:t>
            </a:r>
            <a:endParaRPr lang="en-US" dirty="0" smtClean="0">
              <a:solidFill>
                <a:schemeClr val="tx2">
                  <a:lumMod val="75000"/>
                </a:schemeClr>
              </a:solidFill>
            </a:endParaRPr>
          </a:p>
          <a:p>
            <a:pPr algn="ctr"/>
            <a:r>
              <a:rPr lang="en-US" dirty="0" smtClean="0"/>
              <a:t>Upgrading Naphtha</a:t>
            </a:r>
            <a:endParaRPr lang="ar-IQ" dirty="0"/>
          </a:p>
        </p:txBody>
      </p:sp>
      <p:pic>
        <p:nvPicPr>
          <p:cNvPr id="1026" name="Picture 2"/>
          <p:cNvPicPr>
            <a:picLocks noChangeAspect="1" noChangeArrowheads="1"/>
          </p:cNvPicPr>
          <p:nvPr/>
        </p:nvPicPr>
        <p:blipFill>
          <a:blip r:embed="rId3"/>
          <a:srcRect/>
          <a:stretch>
            <a:fillRect/>
          </a:stretch>
        </p:blipFill>
        <p:spPr bwMode="auto">
          <a:xfrm>
            <a:off x="0" y="0"/>
            <a:ext cx="9144000" cy="5000636"/>
          </a:xfrm>
          <a:prstGeom prst="rect">
            <a:avLst/>
          </a:prstGeom>
          <a:noFill/>
          <a:ln w="9525">
            <a:noFill/>
            <a:miter lim="800000"/>
            <a:headEnd/>
            <a:tailEnd/>
          </a:ln>
          <a:effectLst/>
        </p:spPr>
      </p:pic>
      <p:pic>
        <p:nvPicPr>
          <p:cNvPr id="4" name="Picture 2"/>
          <p:cNvPicPr>
            <a:picLocks noChangeAspect="1" noChangeArrowheads="1"/>
          </p:cNvPicPr>
          <p:nvPr/>
        </p:nvPicPr>
        <p:blipFill>
          <a:blip r:embed="rId4"/>
          <a:srcRect/>
          <a:stretch>
            <a:fillRect/>
          </a:stretch>
        </p:blipFill>
        <p:spPr bwMode="auto">
          <a:xfrm>
            <a:off x="0" y="4867275"/>
            <a:ext cx="1619250" cy="1990725"/>
          </a:xfrm>
          <a:prstGeom prst="rect">
            <a:avLst/>
          </a:prstGeom>
          <a:noFill/>
          <a:ln w="9525">
            <a:noFill/>
            <a:miter lim="800000"/>
            <a:headEnd/>
            <a:tailEnd/>
          </a:ln>
          <a:effectLst/>
        </p:spPr>
      </p:pic>
    </p:spTree>
    <p:extLst>
      <p:ext uri="{BB962C8B-B14F-4D97-AF65-F5344CB8AC3E}">
        <p14:creationId xmlns:p14="http://schemas.microsoft.com/office/powerpoint/2010/main" val="5885396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357158" y="274638"/>
            <a:ext cx="8429684" cy="3940180"/>
          </a:xfrm>
          <a:prstGeom prst="rect">
            <a:avLst/>
          </a:prstGeom>
        </p:spPr>
        <p:txBody>
          <a:bodyPr vert="horz" anchor="b">
            <a:normAutofit fontScale="92500" lnSpcReduction="20000"/>
            <a:scene3d>
              <a:camera prst="orthographicFront"/>
              <a:lightRig rig="soft" dir="t"/>
            </a:scene3d>
            <a:sp3d prstMaterial="softEdge">
              <a:bevelT w="25400" h="254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mj-lt"/>
                <a:ea typeface="+mj-ea"/>
                <a:cs typeface="+mj-cs"/>
              </a:rPr>
              <a:t>A) </a:t>
            </a:r>
            <a:r>
              <a:rPr kumimoji="0" lang="en-US" sz="4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mn-lt"/>
                <a:ea typeface="+mn-ea"/>
                <a:cs typeface="+mn-cs"/>
              </a:rPr>
              <a:t>Catalytic Reforming</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ar-IQ" sz="4000" b="1" i="0" u="none" strike="noStrike" kern="1200" cap="none" spc="0" normalizeH="0" baseline="0" noProof="0" dirty="0" smtClean="0">
              <a:ln>
                <a:noFill/>
              </a:ln>
              <a:solidFill>
                <a:schemeClr val="tx1"/>
              </a:solidFill>
              <a:effectLst>
                <a:outerShdw blurRad="31750" dist="25400" dir="5400000" algn="tl" rotWithShape="0">
                  <a:srgbClr val="000000">
                    <a:alpha val="25000"/>
                  </a:srgbClr>
                </a:outerShdw>
              </a:effectLst>
              <a:uLnTx/>
              <a:uFillTx/>
              <a:latin typeface="+mn-lt"/>
              <a:ea typeface="+mn-ea"/>
              <a:cs typeface="+mn-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IQ" sz="40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
            </a:r>
            <a:br>
              <a:rPr kumimoji="0" lang="ar-IQ" sz="40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br>
            <a:r>
              <a:rPr kumimoji="0" lang="en-US" sz="44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t/>
            </a:r>
            <a:br>
              <a:rPr kumimoji="0" lang="en-US" sz="4400" b="1" i="0" u="none" strike="noStrike" kern="1200" cap="none" spc="0" normalizeH="0" baseline="0" noProof="0" dirty="0" smtClean="0">
                <a:ln>
                  <a:noFill/>
                </a:ln>
                <a:solidFill>
                  <a:srgbClr val="7030A0"/>
                </a:solidFill>
                <a:effectLst>
                  <a:outerShdw blurRad="31750" dist="25400" dir="5400000" algn="tl" rotWithShape="0">
                    <a:srgbClr val="000000">
                      <a:alpha val="25000"/>
                    </a:srgbClr>
                  </a:outerShdw>
                </a:effectLst>
                <a:uLnTx/>
                <a:uFillTx/>
                <a:latin typeface="+mj-lt"/>
                <a:ea typeface="+mj-ea"/>
                <a:cs typeface="+mj-cs"/>
              </a:rPr>
            </a:br>
            <a:endParaRPr kumimoji="0" lang="ar-IQ" sz="48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0679847"/>
          </a:xfrm>
          <a:prstGeom prst="rect">
            <a:avLst/>
          </a:prstGeom>
        </p:spPr>
        <p:txBody>
          <a:bodyPr wrap="square">
            <a:spAutoFit/>
          </a:bodyPr>
          <a:lstStyle/>
          <a:p>
            <a:pPr algn="ctr" rtl="0"/>
            <a:r>
              <a:rPr lang="en-US" sz="3600" u="sng" dirty="0" smtClean="0">
                <a:solidFill>
                  <a:srgbClr val="C00000"/>
                </a:solidFill>
              </a:rPr>
              <a:t>Catalytic Reforming</a:t>
            </a:r>
          </a:p>
          <a:p>
            <a:pPr algn="just" rtl="0">
              <a:buFont typeface="Wingdings" pitchFamily="2" charset="2"/>
              <a:buChar char="q"/>
            </a:pPr>
            <a:r>
              <a:rPr lang="en-US" sz="2400" dirty="0" smtClean="0"/>
              <a:t>Catalytic reforming is the process of transforming C7–C10 hydrocarbons with low octane numbers to aromatics and </a:t>
            </a:r>
            <a:r>
              <a:rPr lang="en-US" sz="2400" dirty="0" err="1" smtClean="0"/>
              <a:t>iso-paraffins</a:t>
            </a:r>
            <a:r>
              <a:rPr lang="en-US" sz="2400" dirty="0" smtClean="0"/>
              <a:t> which have high octane numbers. It is a highly endothermic process requiring large amounts of energy.</a:t>
            </a:r>
          </a:p>
          <a:p>
            <a:pPr algn="l" rtl="0">
              <a:buFont typeface="Wingdings" pitchFamily="2" charset="2"/>
              <a:buChar char="q"/>
            </a:pPr>
            <a:r>
              <a:rPr lang="en-US" sz="2400" dirty="0" smtClean="0"/>
              <a:t>Depending on the properties of the naphtha feedstock (as measured by the paraffin, olefin, </a:t>
            </a:r>
            <a:r>
              <a:rPr lang="en-US" sz="2400" dirty="0" err="1" smtClean="0"/>
              <a:t>naphthene</a:t>
            </a:r>
            <a:r>
              <a:rPr lang="en-US" sz="2400" dirty="0" smtClean="0"/>
              <a:t>, and aromatic content) and catalysts used, reformates can be produced with very high concentrations of toluene, benzene, </a:t>
            </a:r>
            <a:r>
              <a:rPr lang="en-US" sz="2400" dirty="0" err="1" smtClean="0"/>
              <a:t>xylene</a:t>
            </a:r>
            <a:r>
              <a:rPr lang="en-US" sz="2400" dirty="0" smtClean="0"/>
              <a:t>, and other aromatics useful in gasoline blending and petrochemical processing.</a:t>
            </a:r>
          </a:p>
          <a:p>
            <a:pPr algn="l" rtl="0">
              <a:buFont typeface="Wingdings" pitchFamily="2" charset="2"/>
              <a:buChar char="q"/>
            </a:pPr>
            <a:r>
              <a:rPr lang="en-US" sz="2400" dirty="0" smtClean="0"/>
              <a:t>Hydrogen, a significant by-product, is separated from the reformate for recycling and use in other processes.</a:t>
            </a:r>
          </a:p>
          <a:p>
            <a:pPr algn="l" rtl="0">
              <a:buFont typeface="Wingdings" pitchFamily="2" charset="2"/>
              <a:buChar char="q"/>
            </a:pPr>
            <a:r>
              <a:rPr lang="en-US" sz="2400" dirty="0" smtClean="0"/>
              <a:t>A catalytic reformer comprises a reactor section and a product recovery section.</a:t>
            </a:r>
          </a:p>
          <a:p>
            <a:pPr algn="l" rtl="0">
              <a:buFont typeface="Wingdings" pitchFamily="2" charset="2"/>
              <a:buChar char="q"/>
            </a:pPr>
            <a:endParaRPr lang="en-US" sz="2400" dirty="0" smtClean="0"/>
          </a:p>
          <a:p>
            <a:pPr algn="l"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endParaRPr lang="en-US" sz="2400" dirty="0" smtClean="0"/>
          </a:p>
          <a:p>
            <a:pPr algn="just" rtl="0"/>
            <a:endParaRPr lang="en-US" sz="2400" dirty="0" smtClean="0"/>
          </a:p>
          <a:p>
            <a:pPr algn="l" rtl="0"/>
            <a:endParaRPr lang="en-US" sz="2000" u="sng" dirty="0" smtClean="0">
              <a:solidFill>
                <a:srgbClr val="C00000"/>
              </a:solidFill>
            </a:endParaRPr>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285720" y="214290"/>
            <a:ext cx="8643998" cy="478634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8648521"/>
          </a:xfrm>
          <a:prstGeom prst="rect">
            <a:avLst/>
          </a:prstGeom>
        </p:spPr>
        <p:txBody>
          <a:bodyPr wrap="square">
            <a:spAutoFit/>
          </a:bodyPr>
          <a:lstStyle/>
          <a:p>
            <a:pPr algn="ctr" rtl="0"/>
            <a:r>
              <a:rPr lang="en-US" sz="2400" u="sng" dirty="0" smtClean="0">
                <a:solidFill>
                  <a:srgbClr val="C00000"/>
                </a:solidFill>
              </a:rPr>
              <a:t>Role of Reformer in the Refinery and Feed Preparation</a:t>
            </a:r>
          </a:p>
          <a:p>
            <a:pPr algn="just" rtl="0">
              <a:buFont typeface="Wingdings" pitchFamily="2" charset="2"/>
              <a:buChar char="q"/>
            </a:pPr>
            <a:r>
              <a:rPr lang="en-US" dirty="0" smtClean="0"/>
              <a:t>The catalytic reformer is one of the major units for gasoline production in refineries. It an produce 37 wt% of the total gasoline pool. Other units such as the fluid catalytic cracker (FCC), the methyl </a:t>
            </a:r>
            <a:r>
              <a:rPr lang="en-US" dirty="0" err="1" smtClean="0"/>
              <a:t>ter</a:t>
            </a:r>
            <a:r>
              <a:rPr lang="en-US" dirty="0" smtClean="0"/>
              <a:t>-butyl ether (MTBE) production unit, alkylation unit and </a:t>
            </a:r>
            <a:r>
              <a:rPr lang="en-US" dirty="0" err="1" smtClean="0"/>
              <a:t>isomerization</a:t>
            </a:r>
            <a:r>
              <a:rPr lang="en-US" dirty="0" smtClean="0"/>
              <a:t> unit, also contribute to this pool.</a:t>
            </a:r>
          </a:p>
          <a:p>
            <a:pPr algn="just" rtl="0">
              <a:buFont typeface="Wingdings" pitchFamily="2" charset="2"/>
              <a:buChar char="q"/>
            </a:pPr>
            <a:r>
              <a:rPr lang="en-US" dirty="0" smtClean="0"/>
              <a:t>The straight run naphtha from the crude distillation unit is </a:t>
            </a:r>
            <a:r>
              <a:rPr lang="en-US" dirty="0" err="1" smtClean="0"/>
              <a:t>hydrotreated</a:t>
            </a:r>
            <a:endParaRPr lang="en-US" dirty="0" smtClean="0"/>
          </a:p>
          <a:p>
            <a:pPr algn="just" rtl="0"/>
            <a:r>
              <a:rPr lang="en-US" dirty="0" smtClean="0"/>
              <a:t>to remove </a:t>
            </a:r>
            <a:r>
              <a:rPr lang="en-US" dirty="0" err="1" smtClean="0"/>
              <a:t>sulphur</a:t>
            </a:r>
            <a:r>
              <a:rPr lang="en-US" dirty="0" smtClean="0"/>
              <a:t>, nitrogen and oxygen which can all deactivate the reforming</a:t>
            </a:r>
          </a:p>
          <a:p>
            <a:pPr algn="just" rtl="0"/>
            <a:r>
              <a:rPr lang="en-US" dirty="0" smtClean="0"/>
              <a:t>catalyst. </a:t>
            </a:r>
          </a:p>
          <a:p>
            <a:pPr algn="just" rtl="0">
              <a:buFont typeface="Wingdings" pitchFamily="2" charset="2"/>
              <a:buChar char="q"/>
            </a:pPr>
            <a:r>
              <a:rPr lang="en-US" dirty="0" smtClean="0"/>
              <a:t>The </a:t>
            </a:r>
            <a:r>
              <a:rPr lang="en-US" dirty="0" err="1" smtClean="0"/>
              <a:t>hydrotreated</a:t>
            </a:r>
            <a:r>
              <a:rPr lang="en-US" dirty="0" smtClean="0"/>
              <a:t> naphtha (HTN) is fractionated into light naphtha (LN), which is mainly C5–C6, and heavy naphtha (HN) which is mainly C7–C10 hydrocarbons. </a:t>
            </a:r>
          </a:p>
          <a:p>
            <a:pPr algn="just" rtl="0">
              <a:buFont typeface="Wingdings" pitchFamily="2" charset="2"/>
              <a:buChar char="q"/>
            </a:pPr>
            <a:r>
              <a:rPr lang="en-US" dirty="0" smtClean="0"/>
              <a:t>Light naphtha (LN) is </a:t>
            </a:r>
            <a:r>
              <a:rPr lang="en-US" dirty="0" err="1" smtClean="0"/>
              <a:t>isomerized</a:t>
            </a:r>
            <a:r>
              <a:rPr lang="en-US" dirty="0" smtClean="0"/>
              <a:t> in the </a:t>
            </a:r>
            <a:r>
              <a:rPr lang="en-US" dirty="0" err="1" smtClean="0"/>
              <a:t>isomerization</a:t>
            </a:r>
            <a:r>
              <a:rPr lang="en-US" dirty="0" smtClean="0"/>
              <a:t> unit (I). Light naphtha can be cracked if introduced to the reformer. </a:t>
            </a:r>
          </a:p>
          <a:p>
            <a:pPr algn="just" rtl="0">
              <a:buFont typeface="Wingdings" pitchFamily="2" charset="2"/>
              <a:buChar char="q"/>
            </a:pPr>
            <a:r>
              <a:rPr lang="en-US" dirty="0" smtClean="0"/>
              <a:t>The role of the heavy naphtha (HN) reformer in the refinery is shown in Figure 5.2.</a:t>
            </a:r>
          </a:p>
          <a:p>
            <a:pPr algn="just" rtl="0">
              <a:buFont typeface="Wingdings" pitchFamily="2" charset="2"/>
              <a:buChar char="q"/>
            </a:pPr>
            <a:r>
              <a:rPr lang="en-US" dirty="0" smtClean="0"/>
              <a:t> Hydrogen, produced in the reformer can be recycled to the naphtha </a:t>
            </a:r>
            <a:r>
              <a:rPr lang="en-US" dirty="0" err="1" smtClean="0"/>
              <a:t>hydrotreater</a:t>
            </a:r>
            <a:r>
              <a:rPr lang="en-US" dirty="0" smtClean="0"/>
              <a:t>, and the rest is sent to other units demanding hydrogen.</a:t>
            </a:r>
          </a:p>
          <a:p>
            <a:pPr algn="just" rtl="0"/>
            <a:endParaRPr lang="en-US" sz="2400" dirty="0" smtClean="0"/>
          </a:p>
          <a:p>
            <a:pPr algn="just" rtl="0"/>
            <a:endParaRPr lang="en-US" sz="2400" dirty="0" smtClean="0"/>
          </a:p>
          <a:p>
            <a:pPr algn="l" rtl="0"/>
            <a:endParaRPr lang="en-US" sz="2000" u="sng" dirty="0" smtClean="0">
              <a:solidFill>
                <a:srgbClr val="C00000"/>
              </a:solidFill>
            </a:endParaRPr>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3477875"/>
          </a:xfrm>
          <a:prstGeom prst="rect">
            <a:avLst/>
          </a:prstGeom>
        </p:spPr>
        <p:txBody>
          <a:bodyPr wrap="square">
            <a:spAutoFit/>
          </a:bodyPr>
          <a:lstStyle/>
          <a:p>
            <a:pPr algn="ctr" rtl="0"/>
            <a:endParaRPr lang="en-US" sz="2400" dirty="0" smtClean="0"/>
          </a:p>
          <a:p>
            <a:pPr algn="l" rtl="0"/>
            <a:endParaRPr lang="en-US" sz="2000" u="sng" dirty="0" smtClean="0">
              <a:solidFill>
                <a:srgbClr val="C00000"/>
              </a:solidFill>
            </a:endParaRPr>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pic>
        <p:nvPicPr>
          <p:cNvPr id="1027" name="Picture 3"/>
          <p:cNvPicPr>
            <a:picLocks noChangeAspect="1" noChangeArrowheads="1"/>
          </p:cNvPicPr>
          <p:nvPr/>
        </p:nvPicPr>
        <p:blipFill>
          <a:blip r:embed="rId2"/>
          <a:srcRect/>
          <a:stretch>
            <a:fillRect/>
          </a:stretch>
        </p:blipFill>
        <p:spPr bwMode="auto">
          <a:xfrm>
            <a:off x="0" y="500042"/>
            <a:ext cx="8643966" cy="44291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940088"/>
          </a:xfrm>
          <a:prstGeom prst="rect">
            <a:avLst/>
          </a:prstGeom>
        </p:spPr>
        <p:txBody>
          <a:bodyPr wrap="square">
            <a:spAutoFit/>
          </a:bodyPr>
          <a:lstStyle/>
          <a:p>
            <a:pPr algn="ctr" rtl="0"/>
            <a:r>
              <a:rPr lang="en-US" sz="3600" b="1" u="sng" dirty="0" smtClean="0">
                <a:solidFill>
                  <a:srgbClr val="C00000"/>
                </a:solidFill>
              </a:rPr>
              <a:t>Reforming Reactions</a:t>
            </a:r>
          </a:p>
          <a:p>
            <a:pPr algn="l" rtl="0"/>
            <a:r>
              <a:rPr lang="en-US" sz="2400" b="1" u="sng" dirty="0" smtClean="0"/>
              <a:t>(PONA) </a:t>
            </a:r>
            <a:r>
              <a:rPr lang="en-US" sz="2400" b="1" dirty="0" smtClean="0"/>
              <a:t>{Paraffin, Olefin, </a:t>
            </a:r>
            <a:r>
              <a:rPr lang="en-US" sz="2400" dirty="0" err="1" smtClean="0"/>
              <a:t>N</a:t>
            </a:r>
            <a:r>
              <a:rPr lang="en-US" sz="2400" b="1" dirty="0" err="1" smtClean="0"/>
              <a:t>aphthene</a:t>
            </a:r>
            <a:r>
              <a:rPr lang="en-US" sz="2400" b="1" dirty="0" smtClean="0"/>
              <a:t>, Aromatic}</a:t>
            </a:r>
            <a:endParaRPr lang="en-US" sz="2400" dirty="0" smtClean="0"/>
          </a:p>
          <a:p>
            <a:pPr algn="l" rtl="0"/>
            <a:r>
              <a:rPr lang="en-US" sz="2400" b="1" dirty="0" smtClean="0"/>
              <a:t>1) P</a:t>
            </a:r>
            <a:r>
              <a:rPr lang="en-US" sz="2400" dirty="0" smtClean="0"/>
              <a:t> </a:t>
            </a:r>
            <a:r>
              <a:rPr lang="en-US" sz="2400" b="1" dirty="0" smtClean="0"/>
              <a:t>→</a:t>
            </a:r>
            <a:r>
              <a:rPr lang="en-US" sz="2400" dirty="0" smtClean="0"/>
              <a:t> isomerizes to some extent converted to </a:t>
            </a:r>
            <a:r>
              <a:rPr lang="en-US" sz="2400" b="1" dirty="0" smtClean="0"/>
              <a:t>N</a:t>
            </a:r>
            <a:r>
              <a:rPr lang="en-US" sz="2400" dirty="0" smtClean="0"/>
              <a:t>, and </a:t>
            </a:r>
            <a:r>
              <a:rPr lang="en-US" sz="2400" b="1" dirty="0" smtClean="0"/>
              <a:t>N</a:t>
            </a:r>
            <a:r>
              <a:rPr lang="en-US" sz="2400" dirty="0" smtClean="0"/>
              <a:t> subsequently converted to </a:t>
            </a:r>
            <a:r>
              <a:rPr lang="en-US" sz="2400" b="1" dirty="0" smtClean="0"/>
              <a:t>aromatics</a:t>
            </a:r>
            <a:r>
              <a:rPr lang="en-US" sz="2400" dirty="0" smtClean="0"/>
              <a:t>.</a:t>
            </a:r>
          </a:p>
          <a:p>
            <a:pPr algn="l" rtl="0"/>
            <a:r>
              <a:rPr lang="en-US" sz="2400" b="1" dirty="0" smtClean="0"/>
              <a:t>2) O → </a:t>
            </a:r>
            <a:r>
              <a:rPr lang="en-US" sz="2400" dirty="0" smtClean="0"/>
              <a:t>saturated to form</a:t>
            </a:r>
            <a:r>
              <a:rPr lang="en-US" sz="2400" b="1" dirty="0" smtClean="0"/>
              <a:t> P </a:t>
            </a:r>
            <a:r>
              <a:rPr lang="en-US" sz="2400" dirty="0" smtClean="0"/>
              <a:t>which then react as in</a:t>
            </a:r>
            <a:r>
              <a:rPr lang="en-US" sz="2400" b="1" dirty="0" smtClean="0"/>
              <a:t> (1) {hydro-cracking}</a:t>
            </a:r>
            <a:r>
              <a:rPr lang="en-US" sz="2400" dirty="0" smtClean="0"/>
              <a:t>.</a:t>
            </a:r>
          </a:p>
          <a:p>
            <a:pPr algn="l" rtl="0"/>
            <a:r>
              <a:rPr lang="en-US" sz="2400" b="1" dirty="0" smtClean="0"/>
              <a:t>3) N → </a:t>
            </a:r>
            <a:r>
              <a:rPr lang="en-US" sz="2400" dirty="0" smtClean="0"/>
              <a:t>converted to</a:t>
            </a:r>
            <a:r>
              <a:rPr lang="en-US" sz="2400" b="1" dirty="0" smtClean="0"/>
              <a:t> aromatics. {dehydrogenation}. </a:t>
            </a:r>
            <a:endParaRPr lang="en-US" sz="2400" dirty="0" smtClean="0"/>
          </a:p>
          <a:p>
            <a:pPr algn="l" rtl="0"/>
            <a:r>
              <a:rPr lang="en-US" sz="2400" b="1" dirty="0" smtClean="0"/>
              <a:t>4) A→ unchanged.</a:t>
            </a:r>
            <a:endParaRPr lang="en-US" sz="2400" dirty="0" smtClean="0"/>
          </a:p>
          <a:p>
            <a:pPr algn="just" rtl="0">
              <a:buFont typeface="Wingdings" pitchFamily="2" charset="2"/>
              <a:buChar char="q"/>
            </a:pPr>
            <a:endParaRPr lang="en-US" sz="2400" dirty="0" smtClean="0"/>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032421"/>
          </a:xfrm>
          <a:prstGeom prst="rect">
            <a:avLst/>
          </a:prstGeom>
        </p:spPr>
        <p:txBody>
          <a:bodyPr wrap="square">
            <a:spAutoFit/>
          </a:bodyPr>
          <a:lstStyle/>
          <a:p>
            <a:pPr algn="ctr"/>
            <a:r>
              <a:rPr lang="en-US" sz="3600" b="1" u="sng" dirty="0" smtClean="0">
                <a:solidFill>
                  <a:srgbClr val="C00000"/>
                </a:solidFill>
              </a:rPr>
              <a:t>Process Technology</a:t>
            </a:r>
          </a:p>
          <a:p>
            <a:pPr algn="just" rtl="0">
              <a:buFont typeface="Wingdings" pitchFamily="2" charset="2"/>
              <a:buChar char="Ø"/>
            </a:pPr>
            <a:r>
              <a:rPr lang="en-US" sz="2000" dirty="0" smtClean="0"/>
              <a:t>There are several commercial processes available for reforming.</a:t>
            </a:r>
          </a:p>
          <a:p>
            <a:pPr marL="457200" indent="-457200" algn="just" rtl="0">
              <a:buFont typeface="+mj-lt"/>
              <a:buAutoNum type="arabicPeriod"/>
            </a:pPr>
            <a:r>
              <a:rPr lang="en-US" sz="2000" dirty="0" smtClean="0"/>
              <a:t>Semi-regenerative Fixed Bed Process :The name semi-regenerative comes from regeneration of the catalyst in the fixed bed reactors after shut down by burning off the carbon formed on the catalyst surface.</a:t>
            </a:r>
            <a:r>
              <a:rPr lang="en-US" sz="2000" b="1" i="1" dirty="0" smtClean="0"/>
              <a:t> (Low capital cost)</a:t>
            </a:r>
            <a:r>
              <a:rPr lang="en-US" sz="2000" dirty="0" smtClean="0"/>
              <a:t>. </a:t>
            </a:r>
          </a:p>
          <a:p>
            <a:pPr marL="457200" indent="-457200" algn="just" rtl="0">
              <a:buFont typeface="+mj-lt"/>
              <a:buAutoNum type="arabicPeriod"/>
            </a:pPr>
            <a:r>
              <a:rPr lang="en-US" sz="2000" dirty="0" smtClean="0"/>
              <a:t>Continuous Regenerative (moving bed) CCR </a:t>
            </a:r>
            <a:r>
              <a:rPr lang="en-US" sz="2000" dirty="0" err="1" smtClean="0"/>
              <a:t>Platforming</a:t>
            </a:r>
            <a:r>
              <a:rPr lang="en-US" sz="2000" dirty="0" smtClean="0"/>
              <a:t> :Catalyst can be regenerated continuously and maintained at a high activity . </a:t>
            </a:r>
            <a:r>
              <a:rPr lang="en-US" sz="2000" b="1" i="1" dirty="0" smtClean="0"/>
              <a:t>(Higher capital cost)</a:t>
            </a:r>
            <a:r>
              <a:rPr lang="en-US" sz="2000" dirty="0" smtClean="0"/>
              <a:t>. </a:t>
            </a:r>
          </a:p>
          <a:p>
            <a:pPr marL="457200" indent="-457200" algn="just" rtl="0">
              <a:buFont typeface="+mj-lt"/>
              <a:buAutoNum type="arabicPeriod"/>
            </a:pPr>
            <a:r>
              <a:rPr lang="en-US" sz="2000" dirty="0" smtClean="0"/>
              <a:t>Cyclic :compromise between the two extremes having a swing reactor for regeneration.</a:t>
            </a:r>
          </a:p>
          <a:p>
            <a:pPr algn="just" rtl="0">
              <a:buFont typeface="Wingdings" pitchFamily="2" charset="2"/>
              <a:buChar char="q"/>
            </a:pPr>
            <a:endParaRPr lang="en-US" sz="2400" dirty="0" smtClean="0"/>
          </a:p>
          <a:p>
            <a:pPr algn="just" rtl="0"/>
            <a:endParaRPr lang="en-US" sz="2400" dirty="0" smtClean="0"/>
          </a:p>
          <a:p>
            <a:pPr algn="l" rtl="0"/>
            <a:endParaRPr lang="en-US" sz="1600" dirty="0" smtClean="0"/>
          </a:p>
          <a:p>
            <a:pPr algn="l" rtl="0"/>
            <a:endParaRPr lang="en-US" sz="1600" u="sng" dirty="0" smtClean="0"/>
          </a:p>
          <a:p>
            <a:pPr algn="l" rtl="0"/>
            <a:r>
              <a:rPr lang="en-US" sz="1600" dirty="0" smtClean="0"/>
              <a:t>                     </a:t>
            </a:r>
          </a:p>
          <a:p>
            <a:pPr algn="l" rtl="0"/>
            <a:r>
              <a:rPr lang="en-US" sz="1600" dirty="0" smtClean="0"/>
              <a:t>                                        </a:t>
            </a:r>
          </a:p>
          <a:p>
            <a:pPr algn="l" rtl="0"/>
            <a:endParaRPr lang="en-US" sz="2000" dirty="0" smtClean="0"/>
          </a:p>
          <a:p>
            <a:pPr algn="l" rtl="0"/>
            <a:endParaRPr lang="en-US" sz="20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1669</TotalTime>
  <Words>1055</Words>
  <Application>Microsoft Office PowerPoint</Application>
  <PresentationFormat>On-screen Show (4:3)</PresentationFormat>
  <Paragraphs>187</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DR.Ahmed Saker 2o1O</cp:lastModifiedBy>
  <cp:revision>295</cp:revision>
  <dcterms:created xsi:type="dcterms:W3CDTF">2014-02-11T18:43:52Z</dcterms:created>
  <dcterms:modified xsi:type="dcterms:W3CDTF">2017-12-05T19:10:53Z</dcterms:modified>
</cp:coreProperties>
</file>