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0"/>
  </p:notesMasterIdLst>
  <p:sldIdLst>
    <p:sldId id="276" r:id="rId2"/>
    <p:sldId id="278" r:id="rId3"/>
    <p:sldId id="274"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706" autoAdjust="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8210B6E-6F40-4437-88D1-BE43F6982967}" type="datetimeFigureOut">
              <a:rPr lang="ar-IQ" smtClean="0"/>
              <a:t>17/03/1439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8623C21-B45C-4349-9BD5-92D877FA6C30}" type="slidenum">
              <a:rPr lang="ar-IQ" smtClean="0"/>
              <a:t>‹#›</a:t>
            </a:fld>
            <a:endParaRPr lang="ar-IQ"/>
          </a:p>
        </p:txBody>
      </p:sp>
    </p:spTree>
    <p:extLst>
      <p:ext uri="{BB962C8B-B14F-4D97-AF65-F5344CB8AC3E}">
        <p14:creationId xmlns:p14="http://schemas.microsoft.com/office/powerpoint/2010/main" val="325075810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IQ" dirty="0"/>
          </a:p>
        </p:txBody>
      </p:sp>
      <p:sp>
        <p:nvSpPr>
          <p:cNvPr id="4" name="Slide Number Placeholder 3"/>
          <p:cNvSpPr>
            <a:spLocks noGrp="1"/>
          </p:cNvSpPr>
          <p:nvPr>
            <p:ph type="sldNum" sz="quarter" idx="10"/>
          </p:nvPr>
        </p:nvSpPr>
        <p:spPr/>
        <p:txBody>
          <a:bodyPr/>
          <a:lstStyle/>
          <a:p>
            <a:fld id="{28623C21-B45C-4349-9BD5-92D877FA6C30}" type="slidenum">
              <a:rPr lang="ar-IQ" smtClean="0"/>
              <a:t>1</a:t>
            </a:fld>
            <a:endParaRPr lang="ar-IQ"/>
          </a:p>
        </p:txBody>
      </p:sp>
    </p:spTree>
    <p:extLst>
      <p:ext uri="{BB962C8B-B14F-4D97-AF65-F5344CB8AC3E}">
        <p14:creationId xmlns:p14="http://schemas.microsoft.com/office/powerpoint/2010/main" val="621252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EE1FA855-5981-47D8-A892-B5D4A04D2771}" type="slidenum">
              <a:rPr lang="ar-IQ" smtClean="0"/>
              <a:pPr/>
              <a:t>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6EDC6-72F0-472C-A3BE-979D5C03361B}" type="datetimeFigureOut">
              <a:rPr lang="ar-IQ" smtClean="0"/>
              <a:pPr/>
              <a:t>17/03/1439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85951A-AA53-4823-BEC6-1344C16E6A8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16EDC6-72F0-472C-A3BE-979D5C03361B}" type="datetimeFigureOut">
              <a:rPr lang="ar-IQ" smtClean="0"/>
              <a:pPr/>
              <a:t>17/03/1439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685951A-AA53-4823-BEC6-1344C16E6A8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5.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0" y="5572140"/>
            <a:ext cx="9144000" cy="1285860"/>
          </a:xfrm>
        </p:spPr>
        <p:txBody>
          <a:bodyPr>
            <a:normAutofit fontScale="62500" lnSpcReduction="20000"/>
          </a:bodyPr>
          <a:lstStyle/>
          <a:p>
            <a:pPr algn="ctr"/>
            <a:r>
              <a:rPr lang="en-US" b="1" dirty="0" smtClean="0"/>
              <a:t>Fourth </a:t>
            </a:r>
            <a:r>
              <a:rPr lang="en-US" b="1" dirty="0"/>
              <a:t>Year - Chemical Process Eng</a:t>
            </a:r>
            <a:r>
              <a:rPr lang="en-US" b="1" dirty="0" smtClean="0"/>
              <a:t>. Branch</a:t>
            </a:r>
          </a:p>
          <a:p>
            <a:pPr algn="ctr"/>
            <a:r>
              <a:rPr lang="en-US" b="1" dirty="0" smtClean="0"/>
              <a:t>Petroleum </a:t>
            </a:r>
            <a:r>
              <a:rPr lang="en-US" b="1" dirty="0"/>
              <a:t>Refinery Eng</a:t>
            </a:r>
            <a:r>
              <a:rPr lang="en-US" b="1" dirty="0" smtClean="0"/>
              <a:t>.</a:t>
            </a:r>
            <a:r>
              <a:rPr lang="en-US" b="1" dirty="0"/>
              <a:t> Lectures</a:t>
            </a:r>
            <a:endParaRPr lang="en-US" b="1" dirty="0" smtClean="0"/>
          </a:p>
          <a:p>
            <a:pPr algn="ctr"/>
            <a:r>
              <a:rPr lang="en-US" b="1" dirty="0" smtClean="0"/>
              <a:t>By</a:t>
            </a:r>
            <a:endParaRPr lang="en-US" b="1" dirty="0"/>
          </a:p>
          <a:p>
            <a:pPr algn="ctr"/>
            <a:r>
              <a:rPr lang="en-US" b="1" dirty="0"/>
              <a:t>Dr. </a:t>
            </a:r>
            <a:r>
              <a:rPr lang="en-US" b="1" dirty="0" smtClean="0"/>
              <a:t>Adnan A. Abdul </a:t>
            </a:r>
            <a:r>
              <a:rPr lang="en-US" b="1" dirty="0" err="1" smtClean="0"/>
              <a:t>Razak</a:t>
            </a:r>
            <a:endParaRPr lang="ar-IQ" dirty="0"/>
          </a:p>
        </p:txBody>
      </p:sp>
      <p:pic>
        <p:nvPicPr>
          <p:cNvPr id="1026" name="Picture 2"/>
          <p:cNvPicPr>
            <a:picLocks noChangeAspect="1" noChangeArrowheads="1"/>
          </p:cNvPicPr>
          <p:nvPr/>
        </p:nvPicPr>
        <p:blipFill>
          <a:blip r:embed="rId3"/>
          <a:srcRect/>
          <a:stretch>
            <a:fillRect/>
          </a:stretch>
        </p:blipFill>
        <p:spPr bwMode="auto">
          <a:xfrm>
            <a:off x="0" y="0"/>
            <a:ext cx="9144000" cy="5600700"/>
          </a:xfrm>
          <a:prstGeom prst="rect">
            <a:avLst/>
          </a:prstGeom>
          <a:noFill/>
          <a:ln w="9525">
            <a:noFill/>
            <a:miter lim="800000"/>
            <a:headEnd/>
            <a:tailEnd/>
          </a:ln>
          <a:effectLst/>
        </p:spPr>
      </p:pic>
    </p:spTree>
    <p:extLst>
      <p:ext uri="{BB962C8B-B14F-4D97-AF65-F5344CB8AC3E}">
        <p14:creationId xmlns:p14="http://schemas.microsoft.com/office/powerpoint/2010/main" val="1870630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24283"/>
            <a:ext cx="8640960" cy="400110"/>
          </a:xfrm>
          <a:prstGeom prst="rect">
            <a:avLst/>
          </a:prstGeom>
          <a:noFill/>
        </p:spPr>
        <p:txBody>
          <a:bodyPr wrap="square" rtlCol="1">
            <a:spAutoFit/>
          </a:bodyPr>
          <a:lstStyle/>
          <a:p>
            <a:pPr algn="l"/>
            <a:r>
              <a:rPr lang="ar-SA" sz="2000" dirty="0" smtClean="0"/>
              <a:t> </a:t>
            </a:r>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1" name="Rectangle 3"/>
          <p:cNvSpPr>
            <a:spLocks noChangeArrowheads="1"/>
          </p:cNvSpPr>
          <p:nvPr/>
        </p:nvSpPr>
        <p:spPr bwMode="auto">
          <a:xfrm>
            <a:off x="0" y="390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216024" y="218246"/>
            <a:ext cx="8820472" cy="7171194"/>
          </a:xfrm>
          <a:prstGeom prst="rect">
            <a:avLst/>
          </a:prstGeom>
          <a:noFill/>
        </p:spPr>
        <p:txBody>
          <a:bodyPr wrap="square" rtlCol="1">
            <a:spAutoFit/>
          </a:bodyPr>
          <a:lstStyle/>
          <a:p>
            <a:pPr algn="l"/>
            <a:r>
              <a:rPr lang="en-US" sz="2000" b="1" u="sng" dirty="0"/>
              <a:t>Example (2):</a:t>
            </a:r>
            <a:r>
              <a:rPr lang="en-US" sz="2000" b="1" dirty="0"/>
              <a:t>   </a:t>
            </a:r>
            <a:r>
              <a:rPr lang="en-US" sz="2000" dirty="0"/>
              <a:t>Repeat Example (1) use</a:t>
            </a:r>
            <a:r>
              <a:rPr lang="en-US" sz="2000" b="1" dirty="0"/>
              <a:t> </a:t>
            </a:r>
            <a:r>
              <a:rPr lang="en-US" sz="2000" dirty="0"/>
              <a:t>vapor blending indices (VPBI) method</a:t>
            </a:r>
            <a:r>
              <a:rPr lang="en-US" sz="2000" dirty="0" smtClean="0"/>
              <a:t>.</a:t>
            </a:r>
          </a:p>
          <a:p>
            <a:pPr algn="l"/>
            <a:endParaRPr lang="en-US" sz="2000" dirty="0" smtClean="0"/>
          </a:p>
          <a:p>
            <a:pPr algn="ctr"/>
            <a:endParaRPr lang="en-US" sz="2000" dirty="0" smtClean="0"/>
          </a:p>
          <a:p>
            <a:pPr algn="ctr"/>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r>
              <a:rPr lang="en-US" sz="2000" b="1" dirty="0"/>
              <a:t>Given :</a:t>
            </a:r>
            <a:r>
              <a:rPr lang="en-US" sz="2000" dirty="0"/>
              <a:t> VPBI of n- butane =138</a:t>
            </a:r>
          </a:p>
          <a:p>
            <a:pPr algn="l"/>
            <a:r>
              <a:rPr lang="en-US" sz="2000" dirty="0"/>
              <a:t>              For 10 psi RVP, (VPBI)</a:t>
            </a:r>
            <a:r>
              <a:rPr lang="en-US" sz="2000" baseline="-25000" dirty="0"/>
              <a:t>m</a:t>
            </a:r>
            <a:r>
              <a:rPr lang="en-US" sz="2000" dirty="0"/>
              <a:t> = 17.8    </a:t>
            </a:r>
          </a:p>
          <a:p>
            <a:pPr algn="l"/>
            <a:r>
              <a:rPr lang="en-US" sz="2000" b="1" u="sng" dirty="0"/>
              <a:t>Solution</a:t>
            </a:r>
            <a:r>
              <a:rPr lang="en-US" sz="2000" dirty="0"/>
              <a:t> </a:t>
            </a:r>
            <a:r>
              <a:rPr lang="en-US" sz="2000" dirty="0" smtClean="0"/>
              <a:t> </a:t>
            </a:r>
            <a:endParaRPr lang="en-US" sz="2000" dirty="0"/>
          </a:p>
          <a:p>
            <a:pPr algn="l"/>
            <a:r>
              <a:rPr lang="en-US" sz="2000" dirty="0"/>
              <a:t>17.8 (21000 + W) =174070 +138 W</a:t>
            </a:r>
          </a:p>
          <a:p>
            <a:pPr algn="l"/>
            <a:r>
              <a:rPr lang="en-US" sz="2000" dirty="0"/>
              <a:t>(138-17.8) W =373800-174070</a:t>
            </a:r>
          </a:p>
          <a:p>
            <a:pPr algn="l"/>
            <a:r>
              <a:rPr lang="en-US" sz="2000" dirty="0"/>
              <a:t>W= 1660 bbl n-butane required</a:t>
            </a:r>
          </a:p>
          <a:p>
            <a:pPr algn="l"/>
            <a:r>
              <a:rPr lang="en-US" sz="2000" dirty="0"/>
              <a:t>Total 10 psi RVP gasoline =21000 + 1660 = 22660 BPCD</a:t>
            </a:r>
          </a:p>
          <a:p>
            <a:pPr algn="l"/>
            <a:r>
              <a:rPr lang="en-US" sz="2000" dirty="0"/>
              <a:t>Although this differs slightly from the result in Example (1) </a:t>
            </a:r>
          </a:p>
          <a:p>
            <a:pPr algn="l"/>
            <a:endParaRPr lang="en-US" sz="2000" dirty="0" smtClean="0"/>
          </a:p>
          <a:p>
            <a:pPr algn="l"/>
            <a:endParaRPr lang="en-US" sz="2000" dirty="0"/>
          </a:p>
          <a:p>
            <a:pPr algn="l"/>
            <a:r>
              <a:rPr lang="en-US" sz="2000" dirty="0" smtClean="0"/>
              <a:t>  </a:t>
            </a:r>
            <a:endParaRPr lang="ar-IQ" sz="2000" dirty="0"/>
          </a:p>
        </p:txBody>
      </p:sp>
      <p:graphicFrame>
        <p:nvGraphicFramePr>
          <p:cNvPr id="14" name="Table 13"/>
          <p:cNvGraphicFramePr>
            <a:graphicFrameLocks noGrp="1"/>
          </p:cNvGraphicFramePr>
          <p:nvPr/>
        </p:nvGraphicFramePr>
        <p:xfrm>
          <a:off x="1187623" y="860717"/>
          <a:ext cx="6912770" cy="2856315"/>
        </p:xfrm>
        <a:graphic>
          <a:graphicData uri="http://schemas.openxmlformats.org/drawingml/2006/table">
            <a:tbl>
              <a:tblPr rtl="1" firstRow="1" bandRow="1">
                <a:tableStyleId>{5C22544A-7EE6-4342-B048-85BDC9FD1C3A}</a:tableStyleId>
              </a:tblPr>
              <a:tblGrid>
                <a:gridCol w="1382554"/>
                <a:gridCol w="1382554"/>
                <a:gridCol w="1382554"/>
                <a:gridCol w="1382554"/>
                <a:gridCol w="1382554"/>
              </a:tblGrid>
              <a:tr h="408045">
                <a:tc>
                  <a:txBody>
                    <a:bodyPr/>
                    <a:lstStyle/>
                    <a:p>
                      <a:pPr algn="ctr">
                        <a:spcAft>
                          <a:spcPts val="0"/>
                        </a:spcAft>
                      </a:pPr>
                      <a:r>
                        <a:rPr lang="en-US" sz="1300" dirty="0" err="1">
                          <a:latin typeface="Times New Roman"/>
                          <a:ea typeface="Times New Roman"/>
                          <a:cs typeface="Arial"/>
                        </a:rPr>
                        <a:t>Vol</a:t>
                      </a:r>
                      <a:r>
                        <a:rPr lang="en-US" sz="1300" dirty="0">
                          <a:latin typeface="Times New Roman"/>
                          <a:ea typeface="Times New Roman"/>
                          <a:cs typeface="Arial"/>
                        </a:rPr>
                        <a:t> x VPBI</a:t>
                      </a:r>
                    </a:p>
                  </a:txBody>
                  <a:tcPr marL="68580" marR="68580" marT="0" marB="0" anchor="ctr"/>
                </a:tc>
                <a:tc>
                  <a:txBody>
                    <a:bodyPr/>
                    <a:lstStyle/>
                    <a:p>
                      <a:pPr algn="ctr">
                        <a:spcAft>
                          <a:spcPts val="0"/>
                        </a:spcAft>
                      </a:pPr>
                      <a:r>
                        <a:rPr lang="en-US" sz="1300">
                          <a:latin typeface="Times New Roman"/>
                          <a:ea typeface="Times New Roman"/>
                          <a:cs typeface="Arial"/>
                        </a:rPr>
                        <a:t>VPBI</a:t>
                      </a:r>
                    </a:p>
                  </a:txBody>
                  <a:tcPr marL="68580" marR="68580" marT="0" marB="0" anchor="ctr"/>
                </a:tc>
                <a:tc>
                  <a:txBody>
                    <a:bodyPr/>
                    <a:lstStyle/>
                    <a:p>
                      <a:pPr algn="ctr">
                        <a:spcAft>
                          <a:spcPts val="0"/>
                        </a:spcAft>
                      </a:pPr>
                      <a:r>
                        <a:rPr lang="en-US" sz="1300">
                          <a:latin typeface="Times New Roman"/>
                          <a:ea typeface="Times New Roman"/>
                          <a:cs typeface="Arial"/>
                        </a:rPr>
                        <a:t>RVP</a:t>
                      </a:r>
                    </a:p>
                  </a:txBody>
                  <a:tcPr marL="68580" marR="68580" marT="0" marB="0" anchor="ctr"/>
                </a:tc>
                <a:tc>
                  <a:txBody>
                    <a:bodyPr/>
                    <a:lstStyle/>
                    <a:p>
                      <a:pPr algn="ctr">
                        <a:spcAft>
                          <a:spcPts val="0"/>
                        </a:spcAft>
                      </a:pPr>
                      <a:r>
                        <a:rPr lang="en-US" sz="1300">
                          <a:latin typeface="Times New Roman"/>
                          <a:ea typeface="Times New Roman"/>
                          <a:cs typeface="Arial"/>
                        </a:rPr>
                        <a:t>BPCD</a:t>
                      </a:r>
                    </a:p>
                  </a:txBody>
                  <a:tcPr marL="68580" marR="68580" marT="0" marB="0" anchor="ctr"/>
                </a:tc>
                <a:tc>
                  <a:txBody>
                    <a:bodyPr/>
                    <a:lstStyle/>
                    <a:p>
                      <a:pPr algn="ctr">
                        <a:spcAft>
                          <a:spcPts val="0"/>
                        </a:spcAft>
                      </a:pPr>
                      <a:r>
                        <a:rPr lang="en-US" sz="1300">
                          <a:latin typeface="Times New Roman"/>
                          <a:ea typeface="Times New Roman"/>
                          <a:cs typeface="Arial"/>
                        </a:rPr>
                        <a:t>Component</a:t>
                      </a:r>
                    </a:p>
                  </a:txBody>
                  <a:tcPr marL="68580" marR="68580" marT="0" marB="0" anchor="ctr"/>
                </a:tc>
              </a:tr>
              <a:tr h="408045">
                <a:tc>
                  <a:txBody>
                    <a:bodyPr/>
                    <a:lstStyle/>
                    <a:p>
                      <a:pPr algn="ctr">
                        <a:spcAft>
                          <a:spcPts val="0"/>
                        </a:spcAft>
                      </a:pPr>
                      <a:r>
                        <a:rPr lang="en-US" sz="1300" dirty="0">
                          <a:latin typeface="Times New Roman"/>
                          <a:ea typeface="Times New Roman"/>
                          <a:cs typeface="Arial"/>
                        </a:rPr>
                        <a:t>138 W</a:t>
                      </a:r>
                    </a:p>
                  </a:txBody>
                  <a:tcPr marL="68580" marR="68580" marT="0" marB="0" anchor="ctr"/>
                </a:tc>
                <a:tc>
                  <a:txBody>
                    <a:bodyPr/>
                    <a:lstStyle/>
                    <a:p>
                      <a:pPr algn="ctr">
                        <a:spcAft>
                          <a:spcPts val="0"/>
                        </a:spcAft>
                      </a:pPr>
                      <a:r>
                        <a:rPr lang="en-US" sz="1300">
                          <a:latin typeface="Times New Roman"/>
                          <a:ea typeface="Times New Roman"/>
                          <a:cs typeface="Arial"/>
                        </a:rPr>
                        <a:t>138</a:t>
                      </a:r>
                    </a:p>
                  </a:txBody>
                  <a:tcPr marL="68580" marR="68580" marT="0" marB="0" anchor="ctr"/>
                </a:tc>
                <a:tc>
                  <a:txBody>
                    <a:bodyPr/>
                    <a:lstStyle/>
                    <a:p>
                      <a:pPr algn="ctr">
                        <a:spcAft>
                          <a:spcPts val="0"/>
                        </a:spcAft>
                      </a:pPr>
                      <a:r>
                        <a:rPr lang="en-US" sz="1300">
                          <a:latin typeface="Times New Roman"/>
                          <a:ea typeface="Times New Roman"/>
                          <a:cs typeface="Arial"/>
                        </a:rPr>
                        <a:t>51.6</a:t>
                      </a:r>
                    </a:p>
                  </a:txBody>
                  <a:tcPr marL="68580" marR="68580" marT="0" marB="0" anchor="ctr"/>
                </a:tc>
                <a:tc>
                  <a:txBody>
                    <a:bodyPr/>
                    <a:lstStyle/>
                    <a:p>
                      <a:pPr algn="ctr">
                        <a:spcAft>
                          <a:spcPts val="0"/>
                        </a:spcAft>
                      </a:pPr>
                      <a:r>
                        <a:rPr lang="en-US" sz="1300">
                          <a:latin typeface="Times New Roman"/>
                          <a:ea typeface="Times New Roman"/>
                          <a:cs typeface="Arial"/>
                        </a:rPr>
                        <a:t>W</a:t>
                      </a:r>
                    </a:p>
                  </a:txBody>
                  <a:tcPr marL="68580" marR="68580" marT="0" marB="0" anchor="ctr"/>
                </a:tc>
                <a:tc>
                  <a:txBody>
                    <a:bodyPr/>
                    <a:lstStyle/>
                    <a:p>
                      <a:pPr algn="ctr">
                        <a:spcAft>
                          <a:spcPts val="0"/>
                        </a:spcAft>
                      </a:pPr>
                      <a:r>
                        <a:rPr lang="en-US" sz="1300">
                          <a:latin typeface="Times New Roman"/>
                          <a:ea typeface="Times New Roman"/>
                          <a:cs typeface="Arial"/>
                        </a:rPr>
                        <a:t>n-Butane</a:t>
                      </a:r>
                    </a:p>
                  </a:txBody>
                  <a:tcPr marL="68580" marR="68580" marT="0" marB="0" anchor="ctr"/>
                </a:tc>
              </a:tr>
              <a:tr h="408045">
                <a:tc>
                  <a:txBody>
                    <a:bodyPr/>
                    <a:lstStyle/>
                    <a:p>
                      <a:pPr algn="ctr">
                        <a:spcAft>
                          <a:spcPts val="0"/>
                        </a:spcAft>
                      </a:pPr>
                      <a:r>
                        <a:rPr lang="en-US" sz="1300">
                          <a:latin typeface="Times New Roman"/>
                          <a:ea typeface="Times New Roman"/>
                          <a:cs typeface="Arial"/>
                        </a:rPr>
                        <a:t>81200</a:t>
                      </a:r>
                    </a:p>
                  </a:txBody>
                  <a:tcPr marL="68580" marR="68580" marT="0" marB="0" anchor="ctr"/>
                </a:tc>
                <a:tc>
                  <a:txBody>
                    <a:bodyPr/>
                    <a:lstStyle/>
                    <a:p>
                      <a:pPr algn="ctr">
                        <a:spcAft>
                          <a:spcPts val="0"/>
                        </a:spcAft>
                      </a:pPr>
                      <a:r>
                        <a:rPr lang="en-US" sz="1300">
                          <a:latin typeface="Times New Roman"/>
                          <a:ea typeface="Times New Roman"/>
                          <a:cs typeface="Arial"/>
                        </a:rPr>
                        <a:t>20.3</a:t>
                      </a:r>
                    </a:p>
                  </a:txBody>
                  <a:tcPr marL="68580" marR="68580" marT="0" marB="0" anchor="ctr"/>
                </a:tc>
                <a:tc>
                  <a:txBody>
                    <a:bodyPr/>
                    <a:lstStyle/>
                    <a:p>
                      <a:pPr algn="ctr">
                        <a:spcAft>
                          <a:spcPts val="0"/>
                        </a:spcAft>
                      </a:pPr>
                      <a:r>
                        <a:rPr lang="en-US" sz="1300">
                          <a:latin typeface="Times New Roman"/>
                          <a:ea typeface="Times New Roman"/>
                          <a:cs typeface="Arial"/>
                        </a:rPr>
                        <a:t>11.1</a:t>
                      </a:r>
                    </a:p>
                  </a:txBody>
                  <a:tcPr marL="68580" marR="68580" marT="0" marB="0" anchor="ctr"/>
                </a:tc>
                <a:tc>
                  <a:txBody>
                    <a:bodyPr/>
                    <a:lstStyle/>
                    <a:p>
                      <a:pPr algn="ctr">
                        <a:spcAft>
                          <a:spcPts val="0"/>
                        </a:spcAft>
                      </a:pPr>
                      <a:r>
                        <a:rPr lang="en-US" sz="1300">
                          <a:latin typeface="Times New Roman"/>
                          <a:ea typeface="Times New Roman"/>
                          <a:cs typeface="Arial"/>
                        </a:rPr>
                        <a:t>4000</a:t>
                      </a:r>
                    </a:p>
                  </a:txBody>
                  <a:tcPr marL="68580" marR="68580" marT="0" marB="0" anchor="ctr"/>
                </a:tc>
                <a:tc>
                  <a:txBody>
                    <a:bodyPr/>
                    <a:lstStyle/>
                    <a:p>
                      <a:pPr algn="ctr">
                        <a:spcAft>
                          <a:spcPts val="0"/>
                        </a:spcAft>
                      </a:pPr>
                      <a:r>
                        <a:rPr lang="en-US" sz="1300">
                          <a:latin typeface="Times New Roman"/>
                          <a:ea typeface="Times New Roman"/>
                          <a:cs typeface="Arial"/>
                        </a:rPr>
                        <a:t>LSR gasoline</a:t>
                      </a:r>
                    </a:p>
                  </a:txBody>
                  <a:tcPr marL="68580" marR="68580" marT="0" marB="0" anchor="ctr"/>
                </a:tc>
              </a:tr>
              <a:tr h="408045">
                <a:tc>
                  <a:txBody>
                    <a:bodyPr/>
                    <a:lstStyle/>
                    <a:p>
                      <a:pPr algn="ctr">
                        <a:spcAft>
                          <a:spcPts val="0"/>
                        </a:spcAft>
                      </a:pPr>
                      <a:r>
                        <a:rPr lang="en-US" sz="1300" dirty="0">
                          <a:latin typeface="Times New Roman"/>
                          <a:ea typeface="Times New Roman"/>
                          <a:cs typeface="Arial"/>
                        </a:rPr>
                        <a:t>21720</a:t>
                      </a:r>
                    </a:p>
                  </a:txBody>
                  <a:tcPr marL="68580" marR="68580" marT="0" marB="0" anchor="ctr"/>
                </a:tc>
                <a:tc>
                  <a:txBody>
                    <a:bodyPr/>
                    <a:lstStyle/>
                    <a:p>
                      <a:pPr algn="ctr">
                        <a:spcAft>
                          <a:spcPts val="0"/>
                        </a:spcAft>
                      </a:pPr>
                      <a:r>
                        <a:rPr lang="en-US" sz="1300">
                          <a:latin typeface="Times New Roman"/>
                          <a:ea typeface="Times New Roman"/>
                          <a:cs typeface="Arial"/>
                        </a:rPr>
                        <a:t>3.62</a:t>
                      </a:r>
                    </a:p>
                  </a:txBody>
                  <a:tcPr marL="68580" marR="68580" marT="0" marB="0" anchor="ctr"/>
                </a:tc>
                <a:tc>
                  <a:txBody>
                    <a:bodyPr/>
                    <a:lstStyle/>
                    <a:p>
                      <a:pPr algn="ctr">
                        <a:spcAft>
                          <a:spcPts val="0"/>
                        </a:spcAft>
                      </a:pPr>
                      <a:r>
                        <a:rPr lang="en-US" sz="1300" dirty="0">
                          <a:latin typeface="Times New Roman"/>
                          <a:ea typeface="Times New Roman"/>
                          <a:cs typeface="Arial"/>
                        </a:rPr>
                        <a:t>2.8</a:t>
                      </a:r>
                    </a:p>
                  </a:txBody>
                  <a:tcPr marL="68580" marR="68580" marT="0" marB="0" anchor="ctr"/>
                </a:tc>
                <a:tc>
                  <a:txBody>
                    <a:bodyPr/>
                    <a:lstStyle/>
                    <a:p>
                      <a:pPr algn="ctr">
                        <a:spcAft>
                          <a:spcPts val="0"/>
                        </a:spcAft>
                      </a:pPr>
                      <a:r>
                        <a:rPr lang="en-US" sz="1300">
                          <a:latin typeface="Times New Roman"/>
                          <a:ea typeface="Times New Roman"/>
                          <a:cs typeface="Arial"/>
                        </a:rPr>
                        <a:t>6000</a:t>
                      </a:r>
                    </a:p>
                  </a:txBody>
                  <a:tcPr marL="68580" marR="68580" marT="0" marB="0" anchor="ctr"/>
                </a:tc>
                <a:tc>
                  <a:txBody>
                    <a:bodyPr/>
                    <a:lstStyle/>
                    <a:p>
                      <a:pPr algn="ctr">
                        <a:spcAft>
                          <a:spcPts val="0"/>
                        </a:spcAft>
                      </a:pPr>
                      <a:r>
                        <a:rPr lang="en-US" sz="1300" dirty="0">
                          <a:latin typeface="Times New Roman"/>
                          <a:ea typeface="Times New Roman"/>
                          <a:cs typeface="Arial"/>
                        </a:rPr>
                        <a:t>Reformat</a:t>
                      </a:r>
                    </a:p>
                  </a:txBody>
                  <a:tcPr marL="68580" marR="68580" marT="0" marB="0" anchor="ctr"/>
                </a:tc>
              </a:tr>
              <a:tr h="408045">
                <a:tc>
                  <a:txBody>
                    <a:bodyPr/>
                    <a:lstStyle/>
                    <a:p>
                      <a:pPr algn="ctr">
                        <a:spcAft>
                          <a:spcPts val="0"/>
                        </a:spcAft>
                      </a:pPr>
                      <a:r>
                        <a:rPr lang="en-US" sz="1300">
                          <a:latin typeface="Times New Roman"/>
                          <a:ea typeface="Times New Roman"/>
                          <a:cs typeface="Arial"/>
                        </a:rPr>
                        <a:t>20190</a:t>
                      </a:r>
                    </a:p>
                  </a:txBody>
                  <a:tcPr marL="68580" marR="68580" marT="0" marB="0" anchor="ctr"/>
                </a:tc>
                <a:tc>
                  <a:txBody>
                    <a:bodyPr/>
                    <a:lstStyle/>
                    <a:p>
                      <a:pPr algn="ctr">
                        <a:spcAft>
                          <a:spcPts val="0"/>
                        </a:spcAft>
                      </a:pPr>
                      <a:r>
                        <a:rPr lang="en-US" sz="1300">
                          <a:latin typeface="Times New Roman"/>
                          <a:ea typeface="Times New Roman"/>
                          <a:cs typeface="Arial"/>
                        </a:rPr>
                        <a:t>6.73</a:t>
                      </a:r>
                    </a:p>
                  </a:txBody>
                  <a:tcPr marL="68580" marR="68580" marT="0" marB="0" anchor="ctr"/>
                </a:tc>
                <a:tc>
                  <a:txBody>
                    <a:bodyPr/>
                    <a:lstStyle/>
                    <a:p>
                      <a:pPr algn="ctr">
                        <a:spcAft>
                          <a:spcPts val="0"/>
                        </a:spcAft>
                      </a:pPr>
                      <a:r>
                        <a:rPr lang="en-US" sz="1300">
                          <a:latin typeface="Times New Roman"/>
                          <a:ea typeface="Times New Roman"/>
                          <a:cs typeface="Arial"/>
                        </a:rPr>
                        <a:t>4.6</a:t>
                      </a:r>
                    </a:p>
                  </a:txBody>
                  <a:tcPr marL="68580" marR="68580" marT="0" marB="0" anchor="ctr"/>
                </a:tc>
                <a:tc>
                  <a:txBody>
                    <a:bodyPr/>
                    <a:lstStyle/>
                    <a:p>
                      <a:pPr algn="ctr">
                        <a:spcAft>
                          <a:spcPts val="0"/>
                        </a:spcAft>
                      </a:pPr>
                      <a:r>
                        <a:rPr lang="en-US" sz="1300">
                          <a:latin typeface="Times New Roman"/>
                          <a:ea typeface="Times New Roman"/>
                          <a:cs typeface="Arial"/>
                        </a:rPr>
                        <a:t>3000</a:t>
                      </a:r>
                    </a:p>
                  </a:txBody>
                  <a:tcPr marL="68580" marR="68580" marT="0" marB="0" anchor="ctr"/>
                </a:tc>
                <a:tc>
                  <a:txBody>
                    <a:bodyPr/>
                    <a:lstStyle/>
                    <a:p>
                      <a:pPr algn="ctr">
                        <a:spcAft>
                          <a:spcPts val="0"/>
                        </a:spcAft>
                      </a:pPr>
                      <a:r>
                        <a:rPr lang="en-US" sz="1300">
                          <a:latin typeface="Times New Roman"/>
                          <a:ea typeface="Times New Roman"/>
                          <a:cs typeface="Arial"/>
                        </a:rPr>
                        <a:t>Alkylate</a:t>
                      </a:r>
                    </a:p>
                  </a:txBody>
                  <a:tcPr marL="68580" marR="68580" marT="0" marB="0" anchor="ctr"/>
                </a:tc>
              </a:tr>
              <a:tr h="408045">
                <a:tc>
                  <a:txBody>
                    <a:bodyPr/>
                    <a:lstStyle/>
                    <a:p>
                      <a:pPr algn="ctr">
                        <a:spcAft>
                          <a:spcPts val="0"/>
                        </a:spcAft>
                      </a:pPr>
                      <a:r>
                        <a:rPr lang="en-US" sz="1300">
                          <a:latin typeface="Times New Roman"/>
                          <a:ea typeface="Times New Roman"/>
                          <a:cs typeface="Arial"/>
                        </a:rPr>
                        <a:t>50960</a:t>
                      </a:r>
                    </a:p>
                  </a:txBody>
                  <a:tcPr marL="68580" marR="68580" marT="0" marB="0" anchor="ctr"/>
                </a:tc>
                <a:tc>
                  <a:txBody>
                    <a:bodyPr/>
                    <a:lstStyle/>
                    <a:p>
                      <a:pPr algn="ctr">
                        <a:spcAft>
                          <a:spcPts val="0"/>
                        </a:spcAft>
                      </a:pPr>
                      <a:r>
                        <a:rPr lang="en-US" sz="1300">
                          <a:latin typeface="Times New Roman"/>
                          <a:ea typeface="Times New Roman"/>
                          <a:cs typeface="Arial"/>
                        </a:rPr>
                        <a:t>6.37</a:t>
                      </a:r>
                    </a:p>
                  </a:txBody>
                  <a:tcPr marL="68580" marR="68580" marT="0" marB="0" anchor="ctr"/>
                </a:tc>
                <a:tc>
                  <a:txBody>
                    <a:bodyPr/>
                    <a:lstStyle/>
                    <a:p>
                      <a:pPr algn="ctr">
                        <a:spcAft>
                          <a:spcPts val="0"/>
                        </a:spcAft>
                      </a:pPr>
                      <a:r>
                        <a:rPr lang="en-US" sz="1300">
                          <a:latin typeface="Times New Roman"/>
                          <a:ea typeface="Times New Roman"/>
                          <a:cs typeface="Arial"/>
                        </a:rPr>
                        <a:t>4.4</a:t>
                      </a:r>
                    </a:p>
                  </a:txBody>
                  <a:tcPr marL="68580" marR="68580" marT="0" marB="0" anchor="ctr"/>
                </a:tc>
                <a:tc>
                  <a:txBody>
                    <a:bodyPr/>
                    <a:lstStyle/>
                    <a:p>
                      <a:pPr algn="ctr">
                        <a:spcAft>
                          <a:spcPts val="0"/>
                        </a:spcAft>
                      </a:pPr>
                      <a:r>
                        <a:rPr lang="en-US" sz="1300">
                          <a:latin typeface="Times New Roman"/>
                          <a:ea typeface="Times New Roman"/>
                          <a:cs typeface="Arial"/>
                        </a:rPr>
                        <a:t>8000</a:t>
                      </a:r>
                    </a:p>
                  </a:txBody>
                  <a:tcPr marL="68580" marR="68580" marT="0" marB="0" anchor="ctr"/>
                </a:tc>
                <a:tc>
                  <a:txBody>
                    <a:bodyPr/>
                    <a:lstStyle/>
                    <a:p>
                      <a:pPr algn="ctr">
                        <a:spcAft>
                          <a:spcPts val="0"/>
                        </a:spcAft>
                      </a:pPr>
                      <a:r>
                        <a:rPr lang="en-US" sz="1300">
                          <a:latin typeface="Times New Roman"/>
                          <a:ea typeface="Times New Roman"/>
                          <a:cs typeface="Arial"/>
                        </a:rPr>
                        <a:t>FCC gasoline</a:t>
                      </a:r>
                    </a:p>
                  </a:txBody>
                  <a:tcPr marL="68580" marR="68580" marT="0" marB="0" anchor="ctr"/>
                </a:tc>
              </a:tr>
              <a:tr h="408045">
                <a:tc>
                  <a:txBody>
                    <a:bodyPr/>
                    <a:lstStyle/>
                    <a:p>
                      <a:pPr algn="ctr">
                        <a:spcAft>
                          <a:spcPts val="0"/>
                        </a:spcAft>
                      </a:pPr>
                      <a:r>
                        <a:rPr lang="en-US" sz="1300" dirty="0">
                          <a:latin typeface="Times New Roman"/>
                          <a:ea typeface="Times New Roman"/>
                          <a:cs typeface="Arial"/>
                        </a:rPr>
                        <a:t>174070 + 138 W  </a:t>
                      </a:r>
                    </a:p>
                  </a:txBody>
                  <a:tcPr marL="68580" marR="68580" marT="0" marB="0" anchor="ctr"/>
                </a:tc>
                <a:tc>
                  <a:txBody>
                    <a:bodyPr/>
                    <a:lstStyle/>
                    <a:p>
                      <a:pPr algn="ctr">
                        <a:spcAft>
                          <a:spcPts val="0"/>
                        </a:spcAft>
                      </a:pPr>
                      <a:endParaRPr lang="en-US" sz="1300" dirty="0">
                        <a:latin typeface="Times New Roman"/>
                        <a:ea typeface="Times New Roman"/>
                        <a:cs typeface="Arial"/>
                      </a:endParaRPr>
                    </a:p>
                  </a:txBody>
                  <a:tcPr marL="68580" marR="68580" marT="0" marB="0" anchor="ctr"/>
                </a:tc>
                <a:tc>
                  <a:txBody>
                    <a:bodyPr/>
                    <a:lstStyle/>
                    <a:p>
                      <a:pPr algn="ctr">
                        <a:spcAft>
                          <a:spcPts val="0"/>
                        </a:spcAft>
                      </a:pP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 New Roman"/>
                          <a:ea typeface="Times New Roman"/>
                          <a:cs typeface="Arial"/>
                        </a:rPr>
                        <a:t>21000 + W</a:t>
                      </a:r>
                    </a:p>
                  </a:txBody>
                  <a:tcPr marL="68580" marR="68580" marT="0" marB="0" anchor="ctr"/>
                </a:tc>
                <a:tc>
                  <a:txBody>
                    <a:bodyPr/>
                    <a:lstStyle/>
                    <a:p>
                      <a:pPr algn="ctr">
                        <a:spcAft>
                          <a:spcPts val="0"/>
                        </a:spcAft>
                      </a:pPr>
                      <a:r>
                        <a:rPr lang="en-US" sz="1300" b="1" dirty="0">
                          <a:latin typeface="Times New Roman"/>
                          <a:ea typeface="Times New Roman"/>
                          <a:cs typeface="Arial"/>
                        </a:rPr>
                        <a:t>Total</a:t>
                      </a:r>
                      <a:endParaRPr lang="en-US" sz="1300" dirty="0">
                        <a:latin typeface="Times New Roman"/>
                        <a:ea typeface="Times New Roman"/>
                        <a:cs typeface="Arial"/>
                      </a:endParaRPr>
                    </a:p>
                  </a:txBody>
                  <a:tcPr marL="68580" marR="68580" marT="0" marB="0" anchor="ctr"/>
                </a:tc>
              </a:tr>
            </a:tbl>
          </a:graphicData>
        </a:graphic>
      </p:graphicFrame>
    </p:spTree>
  </p:cSld>
  <p:clrMapOvr>
    <a:masterClrMapping/>
  </p:clrMapOvr>
  <p:transition>
    <p:diamon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24283"/>
            <a:ext cx="8640960" cy="400110"/>
          </a:xfrm>
          <a:prstGeom prst="rect">
            <a:avLst/>
          </a:prstGeom>
          <a:noFill/>
        </p:spPr>
        <p:txBody>
          <a:bodyPr wrap="square" rtlCol="1">
            <a:spAutoFit/>
          </a:bodyPr>
          <a:lstStyle/>
          <a:p>
            <a:pPr algn="l"/>
            <a:r>
              <a:rPr lang="ar-SA" sz="2000" dirty="0" smtClean="0"/>
              <a:t> </a:t>
            </a:r>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1" name="Rectangle 3"/>
          <p:cNvSpPr>
            <a:spLocks noChangeArrowheads="1"/>
          </p:cNvSpPr>
          <p:nvPr/>
        </p:nvSpPr>
        <p:spPr bwMode="auto">
          <a:xfrm>
            <a:off x="0" y="390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216024" y="218246"/>
            <a:ext cx="8820472" cy="6801862"/>
          </a:xfrm>
          <a:prstGeom prst="rect">
            <a:avLst/>
          </a:prstGeom>
          <a:noFill/>
        </p:spPr>
        <p:txBody>
          <a:bodyPr wrap="square" rtlCol="1">
            <a:spAutoFit/>
          </a:bodyPr>
          <a:lstStyle/>
          <a:p>
            <a:pPr algn="l"/>
            <a:r>
              <a:rPr lang="en-US" sz="2000" b="1" u="sng" dirty="0"/>
              <a:t>Example (3):</a:t>
            </a:r>
            <a:r>
              <a:rPr lang="en-US" sz="2000" b="1" dirty="0"/>
              <a:t>  </a:t>
            </a:r>
            <a:r>
              <a:rPr lang="en-US" sz="2000" dirty="0"/>
              <a:t>Consider the following gasoline blending streams are available from the various units. It is desired to produce a 50-50 split of premium and regular gasoline having 91 and 87 posted octane numbers respectively, with both having an RVP= to 10.2 psi . calculate the quantity of n- butane required to give the desired vapor pressure.</a:t>
            </a:r>
          </a:p>
          <a:p>
            <a:pPr algn="l"/>
            <a:endParaRPr lang="en-US" sz="2000" dirty="0" smtClean="0"/>
          </a:p>
          <a:p>
            <a:pPr algn="ctr"/>
            <a:endParaRPr lang="en-US" sz="2000" dirty="0" smtClean="0"/>
          </a:p>
          <a:p>
            <a:pPr algn="ctr"/>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r>
              <a:rPr lang="en-US" sz="2000" b="1" dirty="0"/>
              <a:t>Given :</a:t>
            </a:r>
            <a:r>
              <a:rPr lang="en-US" sz="2000" dirty="0"/>
              <a:t> VPBI of n- butane =138</a:t>
            </a:r>
          </a:p>
          <a:p>
            <a:pPr algn="l"/>
            <a:r>
              <a:rPr lang="en-US" sz="2000" dirty="0"/>
              <a:t>             For 10.2 psi RVP, (VPBI)</a:t>
            </a:r>
            <a:r>
              <a:rPr lang="en-US" sz="2000" baseline="-25000" dirty="0"/>
              <a:t>m</a:t>
            </a:r>
            <a:r>
              <a:rPr lang="en-US" sz="2000" dirty="0"/>
              <a:t> = 18.2    </a:t>
            </a:r>
          </a:p>
          <a:p>
            <a:pPr algn="l"/>
            <a:r>
              <a:rPr lang="en-US" sz="2000" b="1" u="sng" dirty="0"/>
              <a:t>Solution</a:t>
            </a:r>
            <a:endParaRPr lang="en-US" sz="2000" dirty="0"/>
          </a:p>
          <a:p>
            <a:pPr algn="l"/>
            <a:r>
              <a:rPr lang="en-US" sz="2000" dirty="0"/>
              <a:t>Starting with the given flow for all of the above streams and calculating the amount of n-butane to add to fix the </a:t>
            </a:r>
            <a:r>
              <a:rPr lang="en-US" sz="2000" dirty="0" smtClean="0"/>
              <a:t>RVP.</a:t>
            </a:r>
            <a:endParaRPr lang="en-US" sz="2000" dirty="0"/>
          </a:p>
          <a:p>
            <a:pPr algn="l"/>
            <a:endParaRPr lang="en-US" sz="2000" dirty="0" smtClean="0"/>
          </a:p>
          <a:p>
            <a:pPr algn="l"/>
            <a:endParaRPr lang="en-US" sz="2000" dirty="0"/>
          </a:p>
          <a:p>
            <a:pPr algn="l"/>
            <a:r>
              <a:rPr lang="en-US" sz="2000" dirty="0" smtClean="0"/>
              <a:t>  </a:t>
            </a:r>
            <a:endParaRPr lang="ar-IQ" sz="2000" dirty="0"/>
          </a:p>
        </p:txBody>
      </p:sp>
      <p:graphicFrame>
        <p:nvGraphicFramePr>
          <p:cNvPr id="14" name="Table 13"/>
          <p:cNvGraphicFramePr>
            <a:graphicFrameLocks noGrp="1"/>
          </p:cNvGraphicFramePr>
          <p:nvPr/>
        </p:nvGraphicFramePr>
        <p:xfrm>
          <a:off x="1403648" y="1844825"/>
          <a:ext cx="6336705" cy="2559504"/>
        </p:xfrm>
        <a:graphic>
          <a:graphicData uri="http://schemas.openxmlformats.org/drawingml/2006/table">
            <a:tbl>
              <a:tblPr rtl="1" firstRow="1" bandRow="1">
                <a:tableStyleId>{5C22544A-7EE6-4342-B048-85BDC9FD1C3A}</a:tableStyleId>
              </a:tblPr>
              <a:tblGrid>
                <a:gridCol w="1267341"/>
                <a:gridCol w="1267341"/>
                <a:gridCol w="1267341"/>
                <a:gridCol w="1267341"/>
                <a:gridCol w="1267341"/>
              </a:tblGrid>
              <a:tr h="313392">
                <a:tc>
                  <a:txBody>
                    <a:bodyPr/>
                    <a:lstStyle/>
                    <a:p>
                      <a:pPr algn="ctr">
                        <a:spcAft>
                          <a:spcPts val="0"/>
                        </a:spcAft>
                      </a:pPr>
                      <a:r>
                        <a:rPr lang="en-US" sz="1200" dirty="0">
                          <a:latin typeface="TimesNewRomanPSMT"/>
                          <a:ea typeface="Times New Roman"/>
                          <a:cs typeface="TimesNewRomanPSMT"/>
                        </a:rPr>
                        <a:t>VPBI</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RON</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MON</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Volume</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Component</a:t>
                      </a:r>
                      <a:endParaRPr lang="en-US" sz="1200">
                        <a:latin typeface="Times New Roman"/>
                        <a:ea typeface="Times New Roman"/>
                        <a:cs typeface="Arial"/>
                      </a:endParaRPr>
                    </a:p>
                  </a:txBody>
                  <a:tcPr marL="68580" marR="68580" marT="0" marB="0" anchor="ctr"/>
                </a:tc>
              </a:tr>
              <a:tr h="313392">
                <a:tc>
                  <a:txBody>
                    <a:bodyPr/>
                    <a:lstStyle/>
                    <a:p>
                      <a:pPr algn="ctr">
                        <a:spcAft>
                          <a:spcPts val="0"/>
                        </a:spcAft>
                      </a:pPr>
                      <a:r>
                        <a:rPr lang="en-US" sz="1200">
                          <a:latin typeface="TimesNewRomanPSMT"/>
                          <a:ea typeface="Times New Roman"/>
                          <a:cs typeface="TimesNewRomanPSMT"/>
                        </a:rPr>
                        <a:t>25.9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83</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81.1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5735</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Isomerate</a:t>
                      </a:r>
                      <a:endParaRPr lang="en-US" sz="1200">
                        <a:latin typeface="Times New Roman"/>
                        <a:ea typeface="Times New Roman"/>
                        <a:cs typeface="Arial"/>
                      </a:endParaRPr>
                    </a:p>
                  </a:txBody>
                  <a:tcPr marL="68580" marR="68580" marT="0" marB="0" anchor="ctr"/>
                </a:tc>
              </a:tr>
              <a:tr h="313392">
                <a:tc>
                  <a:txBody>
                    <a:bodyPr/>
                    <a:lstStyle/>
                    <a:p>
                      <a:pPr algn="ctr">
                        <a:spcAft>
                          <a:spcPts val="0"/>
                        </a:spcAft>
                      </a:pPr>
                      <a:r>
                        <a:rPr lang="en-US" sz="1200">
                          <a:latin typeface="TimesNewRomanPSMT"/>
                          <a:ea typeface="Times New Roman"/>
                          <a:cs typeface="TimesNewRomanPSMT"/>
                        </a:rPr>
                        <a:t>2.7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98.5</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86.9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14749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Reformat</a:t>
                      </a:r>
                      <a:endParaRPr lang="en-US" sz="1200">
                        <a:latin typeface="Times New Roman"/>
                        <a:ea typeface="Times New Roman"/>
                        <a:cs typeface="Arial"/>
                      </a:endParaRPr>
                    </a:p>
                  </a:txBody>
                  <a:tcPr marL="68580" marR="68580" marT="0" marB="0" anchor="ctr"/>
                </a:tc>
              </a:tr>
              <a:tr h="313392">
                <a:tc>
                  <a:txBody>
                    <a:bodyPr/>
                    <a:lstStyle/>
                    <a:p>
                      <a:pPr algn="ctr">
                        <a:spcAft>
                          <a:spcPts val="0"/>
                        </a:spcAft>
                      </a:pPr>
                      <a:r>
                        <a:rPr lang="en-US" sz="1200">
                          <a:latin typeface="TimesNewRomanPSMT"/>
                          <a:ea typeface="Times New Roman"/>
                          <a:cs typeface="TimesNewRomanPSMT"/>
                        </a:rPr>
                        <a:t>6.4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92.3</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76.8</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20117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FCC gasoline</a:t>
                      </a:r>
                      <a:endParaRPr lang="en-US" sz="1200">
                        <a:latin typeface="Times New Roman"/>
                        <a:ea typeface="Times New Roman"/>
                        <a:cs typeface="Arial"/>
                      </a:endParaRPr>
                    </a:p>
                  </a:txBody>
                  <a:tcPr marL="68580" marR="68580" marT="0" marB="0" anchor="ctr"/>
                </a:tc>
              </a:tr>
              <a:tr h="326534">
                <a:tc>
                  <a:txBody>
                    <a:bodyPr/>
                    <a:lstStyle/>
                    <a:p>
                      <a:pPr algn="ctr">
                        <a:spcAft>
                          <a:spcPts val="0"/>
                        </a:spcAft>
                      </a:pPr>
                      <a:r>
                        <a:rPr lang="en-US" sz="1200">
                          <a:latin typeface="TimesNewRomanPSMT"/>
                          <a:ea typeface="Times New Roman"/>
                          <a:cs typeface="TimesNewRomanPSMT"/>
                        </a:rPr>
                        <a:t>24.4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82.8</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82.4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814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Light hydrocrackate</a:t>
                      </a:r>
                      <a:endParaRPr lang="en-US" sz="1200">
                        <a:latin typeface="Times New Roman"/>
                        <a:ea typeface="Times New Roman"/>
                        <a:cs typeface="Arial"/>
                      </a:endParaRPr>
                    </a:p>
                  </a:txBody>
                  <a:tcPr marL="68580" marR="68580" marT="0" marB="0" anchor="ctr"/>
                </a:tc>
              </a:tr>
              <a:tr h="313392">
                <a:tc>
                  <a:txBody>
                    <a:bodyPr/>
                    <a:lstStyle/>
                    <a:p>
                      <a:pPr algn="ctr">
                        <a:spcAft>
                          <a:spcPts val="0"/>
                        </a:spcAft>
                      </a:pPr>
                      <a:r>
                        <a:rPr lang="en-US" sz="1200">
                          <a:latin typeface="TimesNewRomanPSMT"/>
                          <a:ea typeface="Times New Roman"/>
                          <a:cs typeface="TimesNewRomanPSMT"/>
                        </a:rPr>
                        <a:t>6.7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97.3</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95.9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4117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Alkylate</a:t>
                      </a:r>
                      <a:endParaRPr lang="en-US" sz="1200">
                        <a:latin typeface="Times New Roman"/>
                        <a:ea typeface="Times New Roman"/>
                        <a:cs typeface="Arial"/>
                      </a:endParaRPr>
                    </a:p>
                  </a:txBody>
                  <a:tcPr marL="68580" marR="68580" marT="0" marB="0" anchor="ctr"/>
                </a:tc>
              </a:tr>
              <a:tr h="313392">
                <a:tc>
                  <a:txBody>
                    <a:bodyPr/>
                    <a:lstStyle/>
                    <a:p>
                      <a:pPr algn="ctr">
                        <a:spcAft>
                          <a:spcPts val="0"/>
                        </a:spcAft>
                      </a:pPr>
                      <a:r>
                        <a:rPr lang="en-US" sz="1200">
                          <a:latin typeface="TimesNewRomanPSMT"/>
                          <a:ea typeface="Times New Roman"/>
                          <a:cs typeface="TimesNewRomanPSMT"/>
                        </a:rPr>
                        <a:t>14.9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96.9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2071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Polymer</a:t>
                      </a:r>
                      <a:endParaRPr lang="en-US" sz="1200">
                        <a:latin typeface="Times New Roman"/>
                        <a:ea typeface="Times New Roman"/>
                        <a:cs typeface="Arial"/>
                      </a:endParaRPr>
                    </a:p>
                  </a:txBody>
                  <a:tcPr marL="68580" marR="68580" marT="0" marB="0" anchor="ctr"/>
                </a:tc>
              </a:tr>
              <a:tr h="313392">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47603</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b="1" dirty="0">
                          <a:latin typeface="TimesNewRomanPSMT"/>
                          <a:ea typeface="Times New Roman"/>
                          <a:cs typeface="TimesNewRomanPSMT"/>
                        </a:rPr>
                        <a:t>Total</a:t>
                      </a:r>
                      <a:endParaRPr lang="en-US" sz="1200" dirty="0">
                        <a:latin typeface="Times New Roman"/>
                        <a:ea typeface="Times New Roman"/>
                        <a:cs typeface="Arial"/>
                      </a:endParaRPr>
                    </a:p>
                  </a:txBody>
                  <a:tcPr marL="68580" marR="68580" marT="0" marB="0" anchor="ctr"/>
                </a:tc>
              </a:tr>
            </a:tbl>
          </a:graphicData>
        </a:graphic>
      </p:graphicFrame>
    </p:spTree>
  </p:cSld>
  <p:clrMapOvr>
    <a:masterClrMapping/>
  </p:clrMapOvr>
  <p:transition>
    <p:diamon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1" name="Rectangle 3"/>
          <p:cNvSpPr>
            <a:spLocks noChangeArrowheads="1"/>
          </p:cNvSpPr>
          <p:nvPr/>
        </p:nvSpPr>
        <p:spPr bwMode="auto">
          <a:xfrm>
            <a:off x="0" y="390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216024" y="81200"/>
            <a:ext cx="8820472" cy="5940088"/>
          </a:xfrm>
          <a:prstGeom prst="rect">
            <a:avLst/>
          </a:prstGeom>
          <a:noFill/>
        </p:spPr>
        <p:txBody>
          <a:bodyPr wrap="square" rtlCol="1">
            <a:spAutoFit/>
          </a:bodyPr>
          <a:lstStyle/>
          <a:p>
            <a:pPr algn="l"/>
            <a:r>
              <a:rPr lang="ar-SA" sz="2000" b="1" u="sng" dirty="0" smtClean="0"/>
              <a:t> </a:t>
            </a:r>
            <a:endParaRPr lang="en-US" sz="2000" dirty="0"/>
          </a:p>
          <a:p>
            <a:pPr algn="l"/>
            <a:endParaRPr lang="en-US" sz="2000" dirty="0" smtClean="0"/>
          </a:p>
          <a:p>
            <a:pPr algn="ctr"/>
            <a:endParaRPr lang="en-US" sz="2000" dirty="0" smtClean="0"/>
          </a:p>
          <a:p>
            <a:pPr algn="ctr"/>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r>
              <a:rPr lang="ar-SA" sz="2000" b="1" dirty="0" smtClean="0"/>
              <a:t> </a:t>
            </a:r>
            <a:r>
              <a:rPr lang="ar-SA" sz="2000" dirty="0" smtClean="0"/>
              <a:t> </a:t>
            </a:r>
            <a:endParaRPr lang="en-US" sz="2000" dirty="0"/>
          </a:p>
          <a:p>
            <a:pPr algn="l"/>
            <a:endParaRPr lang="en-US" sz="2000" dirty="0" smtClean="0"/>
          </a:p>
          <a:p>
            <a:pPr algn="l"/>
            <a:endParaRPr lang="en-US" sz="2000" dirty="0"/>
          </a:p>
          <a:p>
            <a:pPr algn="l"/>
            <a:r>
              <a:rPr lang="en-US" sz="2000" dirty="0" smtClean="0"/>
              <a:t>  </a:t>
            </a:r>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ar-IQ" sz="2000" dirty="0"/>
          </a:p>
        </p:txBody>
      </p:sp>
      <p:graphicFrame>
        <p:nvGraphicFramePr>
          <p:cNvPr id="14" name="Table 13"/>
          <p:cNvGraphicFramePr>
            <a:graphicFrameLocks noGrp="1"/>
          </p:cNvGraphicFramePr>
          <p:nvPr/>
        </p:nvGraphicFramePr>
        <p:xfrm>
          <a:off x="1331640" y="296458"/>
          <a:ext cx="6336705" cy="2916518"/>
        </p:xfrm>
        <a:graphic>
          <a:graphicData uri="http://schemas.openxmlformats.org/drawingml/2006/table">
            <a:tbl>
              <a:tblPr rtl="1" firstRow="1" bandRow="1">
                <a:tableStyleId>{5C22544A-7EE6-4342-B048-85BDC9FD1C3A}</a:tableStyleId>
              </a:tblPr>
              <a:tblGrid>
                <a:gridCol w="1267341"/>
                <a:gridCol w="1267341"/>
                <a:gridCol w="1267341"/>
                <a:gridCol w="1267341"/>
                <a:gridCol w="1267341"/>
              </a:tblGrid>
              <a:tr h="313392">
                <a:tc>
                  <a:txBody>
                    <a:bodyPr/>
                    <a:lstStyle/>
                    <a:p>
                      <a:pPr algn="ctr">
                        <a:spcAft>
                          <a:spcPts val="0"/>
                        </a:spcAft>
                      </a:pPr>
                      <a:r>
                        <a:rPr lang="en-US" sz="1300" dirty="0" err="1">
                          <a:latin typeface="TimesNewRomanPSMT"/>
                          <a:ea typeface="Times New Roman"/>
                          <a:cs typeface="TimesNewRomanPSMT"/>
                        </a:rPr>
                        <a:t>Vol</a:t>
                      </a:r>
                      <a:r>
                        <a:rPr lang="en-US" sz="1300" dirty="0">
                          <a:latin typeface="TimesNewRomanPSMT"/>
                          <a:ea typeface="Times New Roman"/>
                          <a:cs typeface="TimesNewRomanPSMT"/>
                        </a:rPr>
                        <a:t> (VPBI)</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VPBI</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RVP</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Vol.</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Component</a:t>
                      </a:r>
                      <a:endParaRPr lang="en-US" sz="1300">
                        <a:latin typeface="Times New Roman"/>
                        <a:ea typeface="Times New Roman"/>
                        <a:cs typeface="Arial"/>
                      </a:endParaRPr>
                    </a:p>
                  </a:txBody>
                  <a:tcPr marL="68580" marR="68580" marT="0" marB="0" anchor="ctr"/>
                </a:tc>
              </a:tr>
              <a:tr h="313392">
                <a:tc>
                  <a:txBody>
                    <a:bodyPr/>
                    <a:lstStyle/>
                    <a:p>
                      <a:pPr algn="ctr">
                        <a:spcAft>
                          <a:spcPts val="0"/>
                        </a:spcAft>
                      </a:pPr>
                      <a:r>
                        <a:rPr lang="en-US" sz="1300" dirty="0">
                          <a:latin typeface="TimesNewRomanPSMT"/>
                          <a:ea typeface="Times New Roman"/>
                          <a:cs typeface="TimesNewRomanPSMT"/>
                        </a:rPr>
                        <a:t>138 W</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138</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51.6</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W</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n- butane</a:t>
                      </a:r>
                      <a:endParaRPr lang="en-US" sz="1300">
                        <a:latin typeface="Times New Roman"/>
                        <a:ea typeface="Times New Roman"/>
                        <a:cs typeface="Arial"/>
                      </a:endParaRPr>
                    </a:p>
                  </a:txBody>
                  <a:tcPr marL="68580" marR="68580" marT="0" marB="0" anchor="ctr"/>
                </a:tc>
              </a:tr>
              <a:tr h="313392">
                <a:tc>
                  <a:txBody>
                    <a:bodyPr/>
                    <a:lstStyle/>
                    <a:p>
                      <a:pPr algn="ctr">
                        <a:spcAft>
                          <a:spcPts val="0"/>
                        </a:spcAft>
                      </a:pPr>
                      <a:r>
                        <a:rPr lang="en-US" sz="1300">
                          <a:latin typeface="TimesNewRomanPSMT"/>
                          <a:ea typeface="Times New Roman"/>
                          <a:cs typeface="TimesNewRomanPSMT"/>
                        </a:rPr>
                        <a:t>148395</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25.9</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13.5</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5735</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Isomerate</a:t>
                      </a:r>
                      <a:endParaRPr lang="en-US" sz="1300">
                        <a:latin typeface="Times New Roman"/>
                        <a:ea typeface="Times New Roman"/>
                        <a:cs typeface="Arial"/>
                      </a:endParaRPr>
                    </a:p>
                  </a:txBody>
                  <a:tcPr marL="68580" marR="68580" marT="0" marB="0" anchor="ctr"/>
                </a:tc>
              </a:tr>
              <a:tr h="313392">
                <a:tc>
                  <a:txBody>
                    <a:bodyPr/>
                    <a:lstStyle/>
                    <a:p>
                      <a:pPr algn="ctr">
                        <a:spcAft>
                          <a:spcPts val="0"/>
                        </a:spcAft>
                      </a:pPr>
                      <a:r>
                        <a:rPr lang="en-US" sz="1300">
                          <a:latin typeface="TimesNewRomanPSMT"/>
                          <a:ea typeface="Times New Roman"/>
                          <a:cs typeface="TimesNewRomanPSMT"/>
                        </a:rPr>
                        <a:t>39517</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2.7</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2.2</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14749</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Reformate</a:t>
                      </a:r>
                      <a:endParaRPr lang="en-US" sz="1300">
                        <a:latin typeface="Times New Roman"/>
                        <a:ea typeface="Times New Roman"/>
                        <a:cs typeface="Arial"/>
                      </a:endParaRPr>
                    </a:p>
                  </a:txBody>
                  <a:tcPr marL="68580" marR="68580" marT="0" marB="0" anchor="ctr"/>
                </a:tc>
              </a:tr>
              <a:tr h="326534">
                <a:tc>
                  <a:txBody>
                    <a:bodyPr/>
                    <a:lstStyle/>
                    <a:p>
                      <a:pPr algn="ctr">
                        <a:spcAft>
                          <a:spcPts val="0"/>
                        </a:spcAft>
                      </a:pPr>
                      <a:r>
                        <a:rPr lang="en-US" sz="1300">
                          <a:latin typeface="TimesNewRomanPSMT"/>
                          <a:ea typeface="Times New Roman"/>
                          <a:cs typeface="TimesNewRomanPSMT"/>
                        </a:rPr>
                        <a:t>128199</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6.4</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4.4</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20117</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FCC gasoline</a:t>
                      </a:r>
                      <a:endParaRPr lang="en-US" sz="1300">
                        <a:latin typeface="Times New Roman"/>
                        <a:ea typeface="Times New Roman"/>
                        <a:cs typeface="Arial"/>
                      </a:endParaRPr>
                    </a:p>
                  </a:txBody>
                  <a:tcPr marL="68580" marR="68580" marT="0" marB="0" anchor="ctr"/>
                </a:tc>
              </a:tr>
              <a:tr h="313392">
                <a:tc>
                  <a:txBody>
                    <a:bodyPr/>
                    <a:lstStyle/>
                    <a:p>
                      <a:pPr algn="ctr">
                        <a:spcAft>
                          <a:spcPts val="0"/>
                        </a:spcAft>
                      </a:pPr>
                      <a:r>
                        <a:rPr lang="en-US" sz="1300">
                          <a:latin typeface="TimesNewRomanPSMT"/>
                          <a:ea typeface="Times New Roman"/>
                          <a:cs typeface="TimesNewRomanPSMT"/>
                        </a:rPr>
                        <a:t>19895</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24.4</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12.9</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814</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Light hydrocrackate</a:t>
                      </a:r>
                      <a:endParaRPr lang="en-US" sz="1300">
                        <a:latin typeface="Times New Roman"/>
                        <a:ea typeface="Times New Roman"/>
                        <a:cs typeface="Arial"/>
                      </a:endParaRPr>
                    </a:p>
                  </a:txBody>
                  <a:tcPr marL="68580" marR="68580" marT="0" marB="0" anchor="ctr"/>
                </a:tc>
              </a:tr>
              <a:tr h="313392">
                <a:tc>
                  <a:txBody>
                    <a:bodyPr/>
                    <a:lstStyle/>
                    <a:p>
                      <a:pPr algn="ctr">
                        <a:spcAft>
                          <a:spcPts val="0"/>
                        </a:spcAft>
                      </a:pPr>
                      <a:r>
                        <a:rPr lang="en-US" sz="1300">
                          <a:latin typeface="TimesNewRomanPSMT"/>
                          <a:ea typeface="Times New Roman"/>
                          <a:cs typeface="TimesNewRomanPSMT"/>
                        </a:rPr>
                        <a:t>27732</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6.7</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4.6</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4117</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Alkylate</a:t>
                      </a:r>
                      <a:endParaRPr lang="en-US" sz="1300">
                        <a:latin typeface="Times New Roman"/>
                        <a:ea typeface="Times New Roman"/>
                        <a:cs typeface="Arial"/>
                      </a:endParaRPr>
                    </a:p>
                  </a:txBody>
                  <a:tcPr marL="68580" marR="68580" marT="0" marB="0" anchor="ctr"/>
                </a:tc>
              </a:tr>
              <a:tr h="313392">
                <a:tc>
                  <a:txBody>
                    <a:bodyPr/>
                    <a:lstStyle/>
                    <a:p>
                      <a:pPr algn="ctr">
                        <a:spcAft>
                          <a:spcPts val="0"/>
                        </a:spcAft>
                      </a:pPr>
                      <a:r>
                        <a:rPr lang="en-US" sz="1300">
                          <a:latin typeface="TimesNewRomanPSMT"/>
                          <a:ea typeface="Times New Roman"/>
                          <a:cs typeface="TimesNewRomanPSMT"/>
                        </a:rPr>
                        <a:t>30950</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14.9</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8.7</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2071</a:t>
                      </a:r>
                      <a:endParaRPr lang="en-US" sz="1300">
                        <a:latin typeface="Times New Roman"/>
                        <a:ea typeface="Times New Roman"/>
                        <a:cs typeface="Arial"/>
                      </a:endParaRPr>
                    </a:p>
                  </a:txBody>
                  <a:tcPr marL="68580" marR="68580" marT="0" marB="0" anchor="ctr"/>
                </a:tc>
                <a:tc>
                  <a:txBody>
                    <a:bodyPr/>
                    <a:lstStyle/>
                    <a:p>
                      <a:pPr algn="ctr">
                        <a:spcAft>
                          <a:spcPts val="0"/>
                        </a:spcAft>
                      </a:pPr>
                      <a:r>
                        <a:rPr lang="en-US" sz="1300">
                          <a:latin typeface="TimesNewRomanPSMT"/>
                          <a:ea typeface="Times New Roman"/>
                          <a:cs typeface="TimesNewRomanPSMT"/>
                        </a:rPr>
                        <a:t>Polymer</a:t>
                      </a:r>
                      <a:endParaRPr lang="en-US" sz="1300">
                        <a:latin typeface="Times New Roman"/>
                        <a:ea typeface="Times New Roman"/>
                        <a:cs typeface="Arial"/>
                      </a:endParaRPr>
                    </a:p>
                  </a:txBody>
                  <a:tcPr marL="68580" marR="68580" marT="0" marB="0" anchor="ctr"/>
                </a:tc>
              </a:tr>
              <a:tr h="313392">
                <a:tc>
                  <a:txBody>
                    <a:bodyPr/>
                    <a:lstStyle/>
                    <a:p>
                      <a:pPr algn="ctr">
                        <a:spcAft>
                          <a:spcPts val="0"/>
                        </a:spcAft>
                      </a:pPr>
                      <a:r>
                        <a:rPr lang="en-US" sz="1300" dirty="0">
                          <a:latin typeface="TimesNewRomanPSMT"/>
                          <a:ea typeface="Times New Roman"/>
                          <a:cs typeface="TimesNewRomanPSMT"/>
                        </a:rPr>
                        <a:t>394688+138W</a:t>
                      </a:r>
                      <a:endParaRPr lang="en-US" sz="1300" dirty="0">
                        <a:latin typeface="Times New Roman"/>
                        <a:ea typeface="Times New Roman"/>
                        <a:cs typeface="Arial"/>
                      </a:endParaRPr>
                    </a:p>
                  </a:txBody>
                  <a:tcPr marL="68580" marR="68580" marT="0" marB="0" anchor="ctr"/>
                </a:tc>
                <a:tc>
                  <a:txBody>
                    <a:bodyPr/>
                    <a:lstStyle/>
                    <a:p>
                      <a:pPr algn="ctr">
                        <a:spcAft>
                          <a:spcPts val="0"/>
                        </a:spcAft>
                      </a:pPr>
                      <a:endParaRPr lang="en-US" sz="1300" dirty="0">
                        <a:latin typeface="TimesNewRomanPSMT"/>
                        <a:ea typeface="Times New Roman"/>
                        <a:cs typeface="TimesNewRomanPSMT"/>
                      </a:endParaRPr>
                    </a:p>
                  </a:txBody>
                  <a:tcPr marL="68580" marR="68580" marT="0" marB="0" anchor="ctr"/>
                </a:tc>
                <a:tc>
                  <a:txBody>
                    <a:bodyPr/>
                    <a:lstStyle/>
                    <a:p>
                      <a:pPr algn="ctr">
                        <a:spcAft>
                          <a:spcPts val="0"/>
                        </a:spcAft>
                      </a:pPr>
                      <a:endParaRPr lang="en-US" sz="1300" dirty="0">
                        <a:latin typeface="TimesNewRomanPSMT"/>
                        <a:ea typeface="Times New Roman"/>
                        <a:cs typeface="TimesNewRomanPSMT"/>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47603 +W </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b="1" dirty="0">
                          <a:latin typeface="TimesNewRomanPSMT"/>
                          <a:ea typeface="Times New Roman"/>
                          <a:cs typeface="TimesNewRomanPSMT"/>
                        </a:rPr>
                        <a:t>Total</a:t>
                      </a:r>
                      <a:endParaRPr lang="en-US" sz="1300" dirty="0">
                        <a:latin typeface="Times New Roman"/>
                        <a:ea typeface="Times New Roman"/>
                        <a:cs typeface="Arial"/>
                      </a:endParaRPr>
                    </a:p>
                  </a:txBody>
                  <a:tcPr marL="68580" marR="68580" marT="0" marB="0" anchor="ctr"/>
                </a:tc>
              </a:tr>
            </a:tbl>
          </a:graphicData>
        </a:graphic>
      </p:graphicFrame>
      <p:sp>
        <p:nvSpPr>
          <p:cNvPr id="19458" name="Rectangle 2"/>
          <p:cNvSpPr>
            <a:spLocks noChangeArrowheads="1"/>
          </p:cNvSpPr>
          <p:nvPr/>
        </p:nvSpPr>
        <p:spPr bwMode="auto">
          <a:xfrm>
            <a:off x="179512" y="3421449"/>
            <a:ext cx="8709307" cy="101566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NewRomanPSMT" charset="0"/>
              </a:rPr>
              <a:t>18.2 (47603 + W )= 394688 + 138 W</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NewRomanPSMT" charset="0"/>
              </a:rPr>
              <a:t>W = 3937 bbl n- butane</a:t>
            </a:r>
            <a:endParaRPr kumimoji="0" lang="en-US" sz="2000"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ea typeface="Times New Roman" pitchFamily="18" charset="0"/>
                <a:cs typeface="TimesNewRomanPSMT" charset="0"/>
              </a:rPr>
              <a:t>The total volume of 10.2 psi RVP premium gasoline = 47603 + 3937 = 51540 BPCD</a:t>
            </a:r>
            <a:endParaRPr kumimoji="0" lang="en-US" sz="2000" b="0" i="0" u="none" strike="noStrike" cap="none" normalizeH="0" baseline="0" dirty="0" smtClean="0">
              <a:ln>
                <a:noFill/>
              </a:ln>
              <a:solidFill>
                <a:schemeClr val="tx1"/>
              </a:solidFill>
              <a:effectLst/>
              <a:cs typeface="Arial" pitchFamily="34" charset="0"/>
            </a:endParaRPr>
          </a:p>
        </p:txBody>
      </p:sp>
    </p:spTree>
  </p:cSld>
  <p:clrMapOvr>
    <a:masterClrMapping/>
  </p:clrMapOvr>
  <p:transition>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56" y="188640"/>
            <a:ext cx="8641024" cy="7509748"/>
          </a:xfrm>
          <a:prstGeom prst="rect">
            <a:avLst/>
          </a:prstGeom>
        </p:spPr>
        <p:txBody>
          <a:bodyPr wrap="square">
            <a:spAutoFit/>
          </a:bodyPr>
          <a:lstStyle/>
          <a:p>
            <a:pPr algn="l"/>
            <a:r>
              <a:rPr lang="en-US" sz="2000" b="1" dirty="0" smtClean="0"/>
              <a:t>      Octane </a:t>
            </a:r>
            <a:r>
              <a:rPr lang="en-US" sz="2000" b="1" dirty="0"/>
              <a:t>calculations for pool </a:t>
            </a:r>
            <a:r>
              <a:rPr lang="en-US" sz="2000" b="1" dirty="0" smtClean="0"/>
              <a:t>Gasoline</a:t>
            </a:r>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pPr algn="l"/>
            <a:endParaRPr lang="en-US" b="1" dirty="0" smtClean="0"/>
          </a:p>
          <a:p>
            <a:pPr algn="l"/>
            <a:r>
              <a:rPr lang="en-US" sz="2000" dirty="0" smtClean="0"/>
              <a:t>Pool </a:t>
            </a:r>
            <a:r>
              <a:rPr lang="en-US" sz="2000" dirty="0"/>
              <a:t>octane [ (∑  MON + ∑ RON ) / 2 )] = 88.38 PON</a:t>
            </a:r>
          </a:p>
          <a:p>
            <a:pPr algn="l"/>
            <a:r>
              <a:rPr lang="en-US" sz="2000" dirty="0"/>
              <a:t>This is not acceptable, as the octane requirement for pool gasoline is 89 PON.</a:t>
            </a:r>
          </a:p>
          <a:p>
            <a:pPr algn="l"/>
            <a:r>
              <a:rPr lang="en-US" sz="2000" dirty="0"/>
              <a:t>There are several ways of correcting this. Among the possibilities are :</a:t>
            </a:r>
          </a:p>
          <a:p>
            <a:pPr lvl="0" algn="l"/>
            <a:r>
              <a:rPr lang="en-US" sz="2000" dirty="0"/>
              <a:t>Increase severity of reforming to produce a 98.8 to 100 RON clear reformate.</a:t>
            </a:r>
          </a:p>
          <a:p>
            <a:pPr algn="l"/>
            <a:r>
              <a:rPr lang="en-US" sz="2000" dirty="0"/>
              <a:t>Use an octane blending agent, such as MTBE ( methyl tertiary butyl ether ) and ETBE (  ethyl tertiary butyl ether </a:t>
            </a:r>
            <a:r>
              <a:rPr lang="en-US" sz="2000" dirty="0" smtClean="0"/>
              <a:t>).</a:t>
            </a:r>
            <a:endParaRPr lang="en-US" sz="2000" b="1" dirty="0"/>
          </a:p>
          <a:p>
            <a:endParaRPr lang="en-US" b="1" dirty="0" smtClean="0"/>
          </a:p>
          <a:p>
            <a:endParaRPr lang="en-US" b="1" dirty="0"/>
          </a:p>
          <a:p>
            <a:endParaRPr lang="en-US" b="1" dirty="0" smtClean="0"/>
          </a:p>
          <a:p>
            <a:endParaRPr lang="en-US" b="1" dirty="0"/>
          </a:p>
          <a:p>
            <a:endParaRPr lang="en-US" b="1" dirty="0" smtClean="0"/>
          </a:p>
          <a:p>
            <a:endParaRPr lang="ar-IQ" dirty="0"/>
          </a:p>
        </p:txBody>
      </p:sp>
      <p:graphicFrame>
        <p:nvGraphicFramePr>
          <p:cNvPr id="3" name="Table 2"/>
          <p:cNvGraphicFramePr>
            <a:graphicFrameLocks noGrp="1"/>
          </p:cNvGraphicFramePr>
          <p:nvPr/>
        </p:nvGraphicFramePr>
        <p:xfrm>
          <a:off x="755574" y="692696"/>
          <a:ext cx="7704858" cy="2990048"/>
        </p:xfrm>
        <a:graphic>
          <a:graphicData uri="http://schemas.openxmlformats.org/drawingml/2006/table">
            <a:tbl>
              <a:tblPr rtl="1" firstRow="1" bandRow="1">
                <a:tableStyleId>{5C22544A-7EE6-4342-B048-85BDC9FD1C3A}</a:tableStyleId>
              </a:tblPr>
              <a:tblGrid>
                <a:gridCol w="1100694"/>
                <a:gridCol w="1100694"/>
                <a:gridCol w="1100694"/>
                <a:gridCol w="1100694"/>
                <a:gridCol w="1100694"/>
                <a:gridCol w="1100694"/>
                <a:gridCol w="1100694"/>
              </a:tblGrid>
              <a:tr h="328036">
                <a:tc>
                  <a:txBody>
                    <a:bodyPr/>
                    <a:lstStyle/>
                    <a:p>
                      <a:pPr algn="ctr">
                        <a:spcAft>
                          <a:spcPts val="0"/>
                        </a:spcAft>
                      </a:pPr>
                      <a:r>
                        <a:rPr lang="en-US" sz="1200" dirty="0">
                          <a:latin typeface="Times New Roman"/>
                          <a:ea typeface="Times New Roman"/>
                          <a:cs typeface="Arial"/>
                        </a:rPr>
                        <a:t>∑</a:t>
                      </a:r>
                      <a:r>
                        <a:rPr lang="en-US" sz="1200" dirty="0">
                          <a:latin typeface="TimesNewRomanPSMT"/>
                          <a:ea typeface="Times New Roman"/>
                          <a:cs typeface="TimesNewRomanPSMT"/>
                        </a:rPr>
                        <a:t> RON</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RON</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 New Roman"/>
                          <a:ea typeface="Times New Roman"/>
                          <a:cs typeface="Arial"/>
                        </a:rPr>
                        <a:t>∑</a:t>
                      </a:r>
                      <a:r>
                        <a:rPr lang="en-US" sz="1200">
                          <a:latin typeface="TimesNewRomanPSMT"/>
                          <a:ea typeface="Times New Roman"/>
                          <a:cs typeface="TimesNewRomanPSMT"/>
                        </a:rPr>
                        <a:t> MON</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MON</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Vol. fract.</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Volume</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Component</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dirty="0">
                          <a:latin typeface="TimesNewRomanPSMT"/>
                          <a:ea typeface="Times New Roman"/>
                          <a:cs typeface="TimesNewRomanPSMT"/>
                        </a:rPr>
                        <a:t>7.12</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93.0</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7.05</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92.0</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0.077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3937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n- butane</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a:latin typeface="TimesNewRomanPSMT"/>
                          <a:ea typeface="Times New Roman"/>
                          <a:cs typeface="TimesNewRomanPSMT"/>
                        </a:rPr>
                        <a:t>9.23</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83.0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9.02</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81.1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0.111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5735</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Isomerate</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a:latin typeface="TimesNewRomanPSMT"/>
                          <a:ea typeface="Times New Roman"/>
                          <a:cs typeface="TimesNewRomanPSMT"/>
                        </a:rPr>
                        <a:t>28.18</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98.5</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24.85</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86.9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0.286</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14749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Reformate</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a:latin typeface="TimesNewRomanPSMT"/>
                          <a:ea typeface="Times New Roman"/>
                          <a:cs typeface="TimesNewRomanPSMT"/>
                        </a:rPr>
                        <a:t>36.02</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92.3</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29.97</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76.8</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0.390</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20117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FCC gasoline</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a:latin typeface="TimesNewRomanPSMT"/>
                          <a:ea typeface="Times New Roman"/>
                          <a:cs typeface="TimesNewRomanPSMT"/>
                        </a:rPr>
                        <a:t>1.31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82.8</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1.30</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82.4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0.016</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814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Light hydrocrackate</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a:latin typeface="TimesNewRomanPSMT"/>
                          <a:ea typeface="Times New Roman"/>
                          <a:cs typeface="TimesNewRomanPSMT"/>
                        </a:rPr>
                        <a:t>7.77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97.3</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7.66</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95.9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0.080</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4117</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Alkylate</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a:latin typeface="TimesNewRomanPSMT"/>
                          <a:ea typeface="Times New Roman"/>
                          <a:cs typeface="TimesNewRomanPSMT"/>
                        </a:rPr>
                        <a:t>3.89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96.9</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3.38</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84.0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0.040</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2071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Polymer</a:t>
                      </a:r>
                      <a:endParaRPr lang="en-US" sz="1200">
                        <a:latin typeface="Times New Roman"/>
                        <a:ea typeface="Times New Roman"/>
                        <a:cs typeface="Arial"/>
                      </a:endParaRPr>
                    </a:p>
                  </a:txBody>
                  <a:tcPr marL="68580" marR="68580" marT="0" marB="0" anchor="ctr"/>
                </a:tc>
              </a:tr>
              <a:tr h="328036">
                <a:tc>
                  <a:txBody>
                    <a:bodyPr/>
                    <a:lstStyle/>
                    <a:p>
                      <a:pPr algn="ctr">
                        <a:spcAft>
                          <a:spcPts val="0"/>
                        </a:spcAft>
                      </a:pPr>
                      <a:r>
                        <a:rPr lang="en-US" sz="1200" dirty="0">
                          <a:latin typeface="TimesNewRomanPSMT"/>
                          <a:ea typeface="Times New Roman"/>
                          <a:cs typeface="TimesNewRomanPSMT"/>
                        </a:rPr>
                        <a:t>95.53</a:t>
                      </a:r>
                      <a:endParaRPr lang="en-US" sz="1200" dirty="0">
                        <a:latin typeface="Times New Roman"/>
                        <a:ea typeface="Times New Roman"/>
                        <a:cs typeface="Arial"/>
                      </a:endParaRPr>
                    </a:p>
                  </a:txBody>
                  <a:tcPr marL="68580" marR="68580" marT="0" marB="0" anchor="ctr"/>
                </a:tc>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83.23</a:t>
                      </a:r>
                      <a:endParaRPr lang="en-US" sz="1200" dirty="0">
                        <a:latin typeface="Times New Roman"/>
                        <a:ea typeface="Times New Roman"/>
                        <a:cs typeface="Arial"/>
                      </a:endParaRPr>
                    </a:p>
                  </a:txBody>
                  <a:tcPr marL="68580" marR="68580" marT="0" marB="0" anchor="ctr"/>
                </a:tc>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1.000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51540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b="1" dirty="0">
                          <a:latin typeface="TimesNewRomanPSMT"/>
                          <a:ea typeface="Times New Roman"/>
                          <a:cs typeface="TimesNewRomanPSMT"/>
                        </a:rPr>
                        <a:t>Total</a:t>
                      </a:r>
                      <a:endParaRPr lang="en-US" sz="1200" dirty="0">
                        <a:latin typeface="Times New Roman"/>
                        <a:ea typeface="Times New Roman"/>
                        <a:cs typeface="Arial"/>
                      </a:endParaRPr>
                    </a:p>
                  </a:txBody>
                  <a:tcPr marL="68580" marR="68580" marT="0" marB="0" anchor="ctr"/>
                </a:tc>
              </a:tr>
            </a:tbl>
          </a:graphicData>
        </a:graphic>
      </p:graphicFrame>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56" y="188640"/>
            <a:ext cx="8641024" cy="6801862"/>
          </a:xfrm>
          <a:prstGeom prst="rect">
            <a:avLst/>
          </a:prstGeom>
        </p:spPr>
        <p:txBody>
          <a:bodyPr wrap="square">
            <a:spAutoFit/>
          </a:bodyPr>
          <a:lstStyle/>
          <a:p>
            <a:pPr algn="l"/>
            <a:r>
              <a:rPr lang="en-US" sz="2000" dirty="0"/>
              <a:t>Recalculating pool gasoline RVP and PON after adding sufficient MTBE to increase the PON to 89.0 gives the following .</a:t>
            </a:r>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pPr algn="l"/>
            <a:r>
              <a:rPr lang="en-US" b="1" dirty="0" smtClean="0"/>
              <a:t> </a:t>
            </a:r>
            <a:endParaRPr lang="en-US" sz="2000" b="1" dirty="0"/>
          </a:p>
          <a:p>
            <a:pPr algn="l"/>
            <a:r>
              <a:rPr lang="en-US" dirty="0"/>
              <a:t>49195 +W=18.2 (419520+138W)</a:t>
            </a:r>
          </a:p>
          <a:p>
            <a:pPr algn="l"/>
            <a:r>
              <a:rPr lang="en-US" dirty="0"/>
              <a:t>119.8W=895349-419520=475829</a:t>
            </a:r>
          </a:p>
          <a:p>
            <a:pPr algn="l"/>
            <a:r>
              <a:rPr lang="en-US" dirty="0"/>
              <a:t>W=3984 bbl</a:t>
            </a:r>
          </a:p>
          <a:p>
            <a:pPr algn="l"/>
            <a:r>
              <a:rPr lang="en-US" dirty="0"/>
              <a:t>Total pool 10.2 RVP, 89.0 PON gasoline= 53179 BPCD</a:t>
            </a:r>
            <a:endParaRPr lang="en-US" b="1" dirty="0" smtClean="0"/>
          </a:p>
          <a:p>
            <a:endParaRPr lang="en-US" b="1" dirty="0"/>
          </a:p>
          <a:p>
            <a:endParaRPr lang="en-US" b="1" dirty="0" smtClean="0"/>
          </a:p>
          <a:p>
            <a:endParaRPr lang="en-US" b="1" dirty="0"/>
          </a:p>
          <a:p>
            <a:endParaRPr lang="en-US" b="1" dirty="0" smtClean="0"/>
          </a:p>
          <a:p>
            <a:endParaRPr lang="ar-IQ" dirty="0"/>
          </a:p>
        </p:txBody>
      </p:sp>
      <p:graphicFrame>
        <p:nvGraphicFramePr>
          <p:cNvPr id="3" name="Table 2"/>
          <p:cNvGraphicFramePr>
            <a:graphicFrameLocks noGrp="1"/>
          </p:cNvGraphicFramePr>
          <p:nvPr/>
        </p:nvGraphicFramePr>
        <p:xfrm>
          <a:off x="1187623" y="980728"/>
          <a:ext cx="7056785" cy="3023124"/>
        </p:xfrm>
        <a:graphic>
          <a:graphicData uri="http://schemas.openxmlformats.org/drawingml/2006/table">
            <a:tbl>
              <a:tblPr rtl="1" firstRow="1" bandRow="1">
                <a:tableStyleId>{5C22544A-7EE6-4342-B048-85BDC9FD1C3A}</a:tableStyleId>
              </a:tblPr>
              <a:tblGrid>
                <a:gridCol w="1411357"/>
                <a:gridCol w="1411357"/>
                <a:gridCol w="1411357"/>
                <a:gridCol w="1411357"/>
                <a:gridCol w="1411357"/>
              </a:tblGrid>
              <a:tr h="291876">
                <a:tc>
                  <a:txBody>
                    <a:bodyPr/>
                    <a:lstStyle/>
                    <a:p>
                      <a:pPr algn="ctr">
                        <a:spcAft>
                          <a:spcPts val="0"/>
                        </a:spcAft>
                      </a:pPr>
                      <a:r>
                        <a:rPr lang="en-US" sz="1300" dirty="0" err="1">
                          <a:latin typeface="TimesNewRomanPSMT"/>
                          <a:ea typeface="Times New Roman"/>
                          <a:cs typeface="TimesNewRomanPSMT"/>
                        </a:rPr>
                        <a:t>Vol</a:t>
                      </a:r>
                      <a:r>
                        <a:rPr lang="en-US" sz="1300" dirty="0">
                          <a:latin typeface="TimesNewRomanPSMT"/>
                          <a:ea typeface="Times New Roman"/>
                          <a:cs typeface="TimesNewRomanPSMT"/>
                        </a:rPr>
                        <a:t> (VPBI)</a:t>
                      </a:r>
                      <a:endParaRPr lang="en-US" sz="1300" dirty="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VPBI</a:t>
                      </a:r>
                      <a:endParaRPr lang="en-US" sz="1300">
                        <a:latin typeface="Times New Roman"/>
                        <a:ea typeface="Times New Roman"/>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RVP</a:t>
                      </a:r>
                      <a:endParaRPr lang="en-US" sz="1300" dirty="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Vol.</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 Component</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a:latin typeface="TimesNewRomanPSMT"/>
                          <a:ea typeface="Times New Roman"/>
                          <a:cs typeface="TimesNewRomanPSMT"/>
                        </a:rPr>
                        <a:t>138 W</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138</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51.6</a:t>
                      </a:r>
                      <a:endParaRPr lang="en-US" sz="1300">
                        <a:latin typeface="Times New Roman"/>
                        <a:ea typeface="Times New Roman"/>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W</a:t>
                      </a:r>
                      <a:endParaRPr lang="en-US" sz="1300" dirty="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n- butane</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a:latin typeface="TimesNewRomanPSMT"/>
                          <a:ea typeface="Times New Roman"/>
                          <a:cs typeface="TimesNewRomanPSMT"/>
                        </a:rPr>
                        <a:t>148395</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25.9</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13.5</a:t>
                      </a:r>
                      <a:endParaRPr lang="en-US" sz="1300">
                        <a:latin typeface="Times New Roman"/>
                        <a:ea typeface="Times New Roman"/>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5735</a:t>
                      </a:r>
                      <a:endParaRPr lang="en-US" sz="1300" dirty="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Isomerate</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a:latin typeface="TimesNewRomanPSMT"/>
                          <a:ea typeface="Times New Roman"/>
                          <a:cs typeface="TimesNewRomanPSMT"/>
                        </a:rPr>
                        <a:t>39517</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2.7</a:t>
                      </a:r>
                      <a:endParaRPr lang="en-US" sz="1300">
                        <a:latin typeface="Times New Roman"/>
                        <a:ea typeface="Times New Roman"/>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2.2</a:t>
                      </a:r>
                      <a:endParaRPr lang="en-US" sz="1300" dirty="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14749</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Reformate</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a:latin typeface="TimesNewRomanPSMT"/>
                          <a:ea typeface="Times New Roman"/>
                          <a:cs typeface="TimesNewRomanPSMT"/>
                        </a:rPr>
                        <a:t>128199</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6.4</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4.4</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20117</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FCC gasoline</a:t>
                      </a:r>
                      <a:endParaRPr lang="en-US" sz="1300">
                        <a:latin typeface="Times New Roman"/>
                        <a:ea typeface="Times New Roman"/>
                      </a:endParaRPr>
                    </a:p>
                  </a:txBody>
                  <a:tcPr marL="68580" marR="68580" marT="0" marB="0" anchor="ctr"/>
                </a:tc>
              </a:tr>
              <a:tr h="325442">
                <a:tc>
                  <a:txBody>
                    <a:bodyPr/>
                    <a:lstStyle/>
                    <a:p>
                      <a:pPr algn="ctr">
                        <a:spcAft>
                          <a:spcPts val="0"/>
                        </a:spcAft>
                      </a:pPr>
                      <a:r>
                        <a:rPr lang="en-US" sz="1300">
                          <a:latin typeface="TimesNewRomanPSMT"/>
                          <a:ea typeface="Times New Roman"/>
                          <a:cs typeface="TimesNewRomanPSMT"/>
                        </a:rPr>
                        <a:t>19895</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24.4</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12.9</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814</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Light hydrocrackate</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a:latin typeface="TimesNewRomanPSMT"/>
                          <a:ea typeface="Times New Roman"/>
                          <a:cs typeface="TimesNewRomanPSMT"/>
                        </a:rPr>
                        <a:t>27732</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6.7</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4.6</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4117</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Alkylate</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a:latin typeface="TimesNewRomanPSMT"/>
                          <a:ea typeface="Times New Roman"/>
                          <a:cs typeface="TimesNewRomanPSMT"/>
                        </a:rPr>
                        <a:t>30950</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14.9</a:t>
                      </a:r>
                      <a:endParaRPr lang="en-US" sz="1300">
                        <a:latin typeface="Times New Roman"/>
                        <a:ea typeface="Times New Roman"/>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8.7</a:t>
                      </a:r>
                      <a:endParaRPr lang="en-US" sz="1300" dirty="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2071</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Polymer</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a:latin typeface="TimesNewRomanPSMT"/>
                          <a:ea typeface="Times New Roman"/>
                          <a:cs typeface="TimesNewRomanPSMT"/>
                        </a:rPr>
                        <a:t>24832</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15.6</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9.0</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1593</a:t>
                      </a:r>
                      <a:endParaRPr lang="en-US" sz="1300">
                        <a:latin typeface="Times New Roman"/>
                        <a:ea typeface="Times New Roman"/>
                      </a:endParaRPr>
                    </a:p>
                  </a:txBody>
                  <a:tcPr marL="68580" marR="68580" marT="0" marB="0" anchor="ctr"/>
                </a:tc>
                <a:tc>
                  <a:txBody>
                    <a:bodyPr/>
                    <a:lstStyle/>
                    <a:p>
                      <a:pPr algn="ctr">
                        <a:spcAft>
                          <a:spcPts val="0"/>
                        </a:spcAft>
                      </a:pPr>
                      <a:r>
                        <a:rPr lang="en-US" sz="1300">
                          <a:latin typeface="TimesNewRomanPSMT"/>
                          <a:ea typeface="Times New Roman"/>
                          <a:cs typeface="TimesNewRomanPSMT"/>
                        </a:rPr>
                        <a:t>MTBE</a:t>
                      </a:r>
                      <a:endParaRPr lang="en-US" sz="1300">
                        <a:latin typeface="Times New Roman"/>
                        <a:ea typeface="Times New Roman"/>
                      </a:endParaRPr>
                    </a:p>
                  </a:txBody>
                  <a:tcPr marL="68580" marR="68580" marT="0" marB="0" anchor="ctr"/>
                </a:tc>
              </a:tr>
              <a:tr h="291876">
                <a:tc>
                  <a:txBody>
                    <a:bodyPr/>
                    <a:lstStyle/>
                    <a:p>
                      <a:pPr algn="ctr">
                        <a:spcAft>
                          <a:spcPts val="0"/>
                        </a:spcAft>
                      </a:pPr>
                      <a:r>
                        <a:rPr lang="en-US" sz="1300" dirty="0">
                          <a:latin typeface="TimesNewRomanPSMT"/>
                          <a:ea typeface="Times New Roman"/>
                          <a:cs typeface="TimesNewRomanPSMT"/>
                        </a:rPr>
                        <a:t>419520+138W</a:t>
                      </a:r>
                      <a:endParaRPr lang="en-US" sz="1300" dirty="0">
                        <a:latin typeface="Times New Roman"/>
                        <a:ea typeface="Times New Roman"/>
                      </a:endParaRPr>
                    </a:p>
                  </a:txBody>
                  <a:tcPr marL="68580" marR="68580" marT="0" marB="0" anchor="ctr"/>
                </a:tc>
                <a:tc>
                  <a:txBody>
                    <a:bodyPr/>
                    <a:lstStyle/>
                    <a:p>
                      <a:pPr algn="ctr">
                        <a:spcAft>
                          <a:spcPts val="0"/>
                        </a:spcAft>
                      </a:pPr>
                      <a:endParaRPr lang="en-US" sz="1300" dirty="0">
                        <a:latin typeface="TimesNewRomanPSMT"/>
                        <a:ea typeface="Times New Roman"/>
                        <a:cs typeface="TimesNewRomanPSMT"/>
                      </a:endParaRPr>
                    </a:p>
                  </a:txBody>
                  <a:tcPr marL="68580" marR="68580" marT="0" marB="0" anchor="ctr"/>
                </a:tc>
                <a:tc>
                  <a:txBody>
                    <a:bodyPr/>
                    <a:lstStyle/>
                    <a:p>
                      <a:pPr algn="ctr">
                        <a:spcAft>
                          <a:spcPts val="0"/>
                        </a:spcAft>
                      </a:pPr>
                      <a:endParaRPr lang="en-US" sz="1300" dirty="0">
                        <a:latin typeface="TimesNewRomanPSMT"/>
                        <a:ea typeface="Times New Roman"/>
                        <a:cs typeface="TimesNewRomanPSMT"/>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49195 +W </a:t>
                      </a:r>
                      <a:endParaRPr lang="en-US" sz="1300" dirty="0">
                        <a:latin typeface="Times New Roman"/>
                        <a:ea typeface="Times New Roman"/>
                      </a:endParaRPr>
                    </a:p>
                  </a:txBody>
                  <a:tcPr marL="68580" marR="68580" marT="0" marB="0" anchor="ctr"/>
                </a:tc>
                <a:tc>
                  <a:txBody>
                    <a:bodyPr/>
                    <a:lstStyle/>
                    <a:p>
                      <a:pPr algn="ctr">
                        <a:spcAft>
                          <a:spcPts val="0"/>
                        </a:spcAft>
                      </a:pPr>
                      <a:r>
                        <a:rPr lang="en-US" sz="1300" b="1" dirty="0">
                          <a:latin typeface="TimesNewRomanPSMT"/>
                          <a:ea typeface="Times New Roman"/>
                          <a:cs typeface="TimesNewRomanPSMT"/>
                        </a:rPr>
                        <a:t>Total</a:t>
                      </a:r>
                      <a:endParaRPr lang="en-US" sz="1300" dirty="0">
                        <a:latin typeface="Times New Roman"/>
                        <a:ea typeface="Times New Roman"/>
                      </a:endParaRPr>
                    </a:p>
                  </a:txBody>
                  <a:tcPr marL="68580" marR="68580" marT="0" marB="0" anchor="ctr"/>
                </a:tc>
              </a:tr>
            </a:tbl>
          </a:graphicData>
        </a:graphic>
      </p:graphicFrame>
    </p:spTree>
  </p:cSld>
  <p:clrMapOvr>
    <a:masterClrMapping/>
  </p:clrMapOvr>
  <p:transition>
    <p:diamon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56" y="492338"/>
            <a:ext cx="8641024" cy="9941183"/>
          </a:xfrm>
          <a:prstGeom prst="rect">
            <a:avLst/>
          </a:prstGeom>
        </p:spPr>
        <p:txBody>
          <a:bodyPr wrap="square">
            <a:spAutoFit/>
          </a:bodyPr>
          <a:lstStyle/>
          <a:p>
            <a:pPr algn="l"/>
            <a:r>
              <a:rPr lang="en-US" sz="2000" b="1" u="sng" dirty="0" smtClean="0"/>
              <a:t>Other properties:</a:t>
            </a:r>
          </a:p>
          <a:p>
            <a:pPr algn="l"/>
            <a:endParaRPr lang="en-US" sz="2000" dirty="0" smtClean="0"/>
          </a:p>
          <a:p>
            <a:pPr algn="l"/>
            <a:r>
              <a:rPr lang="en-US" sz="2000" dirty="0" smtClean="0"/>
              <a:t>Several </a:t>
            </a:r>
            <a:r>
              <a:rPr lang="en-US" sz="2000" dirty="0"/>
              <a:t>other properties of blend pools (viscosities, aniline point, pour points, </a:t>
            </a:r>
            <a:r>
              <a:rPr lang="en-US" sz="2000" dirty="0" smtClean="0"/>
              <a:t>flash points</a:t>
            </a:r>
            <a:r>
              <a:rPr lang="en-US" sz="2000" dirty="0"/>
              <a:t>) can be estimated using a technique similar to that of the Chevron Method </a:t>
            </a:r>
            <a:r>
              <a:rPr lang="en-US" sz="2000" dirty="0" smtClean="0"/>
              <a:t>for RVP</a:t>
            </a:r>
            <a:r>
              <a:rPr lang="en-US" sz="2000" dirty="0"/>
              <a:t>, that </a:t>
            </a:r>
            <a:r>
              <a:rPr lang="en-US" sz="2000" dirty="0" smtClean="0"/>
              <a:t>is:</a:t>
            </a:r>
          </a:p>
          <a:p>
            <a:pPr algn="l"/>
            <a:endParaRPr lang="en-US" sz="2000" dirty="0"/>
          </a:p>
          <a:p>
            <a:pPr algn="l"/>
            <a:endParaRPr lang="en-US" sz="2000" dirty="0"/>
          </a:p>
          <a:p>
            <a:pPr algn="l"/>
            <a:endParaRPr lang="en-US" b="1" dirty="0"/>
          </a:p>
          <a:p>
            <a:endParaRPr lang="en-US" b="1" dirty="0" smtClean="0"/>
          </a:p>
          <a:p>
            <a:pPr algn="l"/>
            <a:r>
              <a:rPr lang="en-US" sz="2000" dirty="0"/>
              <a:t>where </a:t>
            </a:r>
            <a:r>
              <a:rPr lang="en-US" sz="2000" dirty="0" smtClean="0"/>
              <a:t> </a:t>
            </a:r>
            <a:r>
              <a:rPr lang="en-US" sz="2000" i="1" dirty="0" smtClean="0"/>
              <a:t>v</a:t>
            </a:r>
            <a:r>
              <a:rPr lang="en-US" sz="2000" i="1" baseline="-25000" dirty="0" smtClean="0"/>
              <a:t>i</a:t>
            </a:r>
            <a:r>
              <a:rPr lang="en-US" sz="2000" i="1" dirty="0" smtClean="0"/>
              <a:t>  </a:t>
            </a:r>
            <a:r>
              <a:rPr lang="en-US" sz="2000" dirty="0" smtClean="0"/>
              <a:t>is </a:t>
            </a:r>
            <a:r>
              <a:rPr lang="en-US" sz="2000" dirty="0"/>
              <a:t>the volume fraction of blending stream </a:t>
            </a:r>
            <a:r>
              <a:rPr lang="en-US" sz="2000" i="1" dirty="0" err="1"/>
              <a:t>i</a:t>
            </a:r>
            <a:r>
              <a:rPr lang="en-US" sz="2000" i="1" dirty="0"/>
              <a:t> </a:t>
            </a:r>
            <a:r>
              <a:rPr lang="en-US" sz="2000" dirty="0"/>
              <a:t>as above, and </a:t>
            </a:r>
            <a:r>
              <a:rPr lang="en-US" sz="2000" i="1" dirty="0"/>
              <a:t>P</a:t>
            </a:r>
            <a:r>
              <a:rPr lang="en-US" sz="2000" i="1" baseline="-25000" dirty="0"/>
              <a:t>t</a:t>
            </a:r>
            <a:r>
              <a:rPr lang="en-US" sz="2000" i="1" dirty="0"/>
              <a:t> </a:t>
            </a:r>
            <a:r>
              <a:rPr lang="en-US" sz="2000" dirty="0"/>
              <a:t>as well as </a:t>
            </a:r>
            <a:r>
              <a:rPr lang="en-US" sz="2000" i="1" dirty="0"/>
              <a:t>P</a:t>
            </a:r>
            <a:r>
              <a:rPr lang="en-US" sz="2000" i="1" baseline="-25000" dirty="0"/>
              <a:t>i</a:t>
            </a:r>
            <a:r>
              <a:rPr lang="en-US" sz="2000" i="1" dirty="0"/>
              <a:t> </a:t>
            </a:r>
            <a:r>
              <a:rPr lang="en-US" sz="2000" dirty="0" smtClean="0"/>
              <a:t>are the </a:t>
            </a:r>
            <a:r>
              <a:rPr lang="en-US" sz="2000" dirty="0"/>
              <a:t>“blending” properties of the product and the blending streams, respectively. </a:t>
            </a:r>
            <a:r>
              <a:rPr lang="en-US" sz="2000" dirty="0" smtClean="0"/>
              <a:t>The blending </a:t>
            </a:r>
            <a:r>
              <a:rPr lang="en-US" sz="2000" dirty="0"/>
              <a:t>properties are, of course, compiled in tables much in the same way as in the </a:t>
            </a:r>
            <a:r>
              <a:rPr lang="en-US" sz="2000" dirty="0" smtClean="0"/>
              <a:t>case of </a:t>
            </a:r>
            <a:r>
              <a:rPr lang="en-US" sz="2000" dirty="0"/>
              <a:t>RVP. These additional properties are important for Diesel blending. </a:t>
            </a:r>
            <a:r>
              <a:rPr lang="en-US" sz="2000" dirty="0" smtClean="0"/>
              <a:t>Finally, properties </a:t>
            </a:r>
            <a:r>
              <a:rPr lang="en-US" sz="2000" dirty="0"/>
              <a:t>like sulfur or nitrogen content are monitored and blended linearly </a:t>
            </a:r>
            <a:r>
              <a:rPr lang="en-US" sz="2000" dirty="0" smtClean="0"/>
              <a:t>with </a:t>
            </a:r>
            <a:r>
              <a:rPr lang="en-US" sz="2000" dirty="0"/>
              <a:t>percentages.</a:t>
            </a:r>
          </a:p>
          <a:p>
            <a:pPr algn="l"/>
            <a:endParaRPr lang="en-US" sz="2000" dirty="0"/>
          </a:p>
          <a:p>
            <a:pPr algn="l"/>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pPr algn="l"/>
            <a:r>
              <a:rPr lang="en-US" b="1" dirty="0" smtClean="0"/>
              <a:t> </a:t>
            </a:r>
            <a:endParaRPr lang="en-US" sz="2000" b="1" dirty="0"/>
          </a:p>
          <a:p>
            <a:pPr algn="l"/>
            <a:r>
              <a:rPr lang="ar-IQ" dirty="0" smtClean="0"/>
              <a:t> </a:t>
            </a:r>
            <a:endParaRPr lang="en-US" dirty="0"/>
          </a:p>
          <a:p>
            <a:pPr algn="l"/>
            <a:r>
              <a:rPr lang="en-US" dirty="0" smtClean="0"/>
              <a:t> </a:t>
            </a:r>
            <a:endParaRPr lang="en-US" b="1" dirty="0" smtClean="0"/>
          </a:p>
          <a:p>
            <a:endParaRPr lang="en-US" b="1" dirty="0"/>
          </a:p>
          <a:p>
            <a:endParaRPr lang="en-US" b="1" dirty="0" smtClean="0"/>
          </a:p>
          <a:p>
            <a:endParaRPr lang="en-US" b="1" dirty="0"/>
          </a:p>
          <a:p>
            <a:endParaRPr lang="en-US" b="1" dirty="0" smtClean="0"/>
          </a:p>
          <a:p>
            <a:endParaRPr lang="ar-IQ"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aphicFrame>
        <p:nvGraphicFramePr>
          <p:cNvPr id="23553" name="Object 1"/>
          <p:cNvGraphicFramePr>
            <a:graphicFrameLocks noChangeAspect="1"/>
          </p:cNvGraphicFramePr>
          <p:nvPr/>
        </p:nvGraphicFramePr>
        <p:xfrm>
          <a:off x="467544" y="2121148"/>
          <a:ext cx="2520280" cy="803796"/>
        </p:xfrm>
        <a:graphic>
          <a:graphicData uri="http://schemas.openxmlformats.org/presentationml/2006/ole">
            <mc:AlternateContent xmlns:mc="http://schemas.openxmlformats.org/markup-compatibility/2006">
              <mc:Choice xmlns:v="urn:schemas-microsoft-com:vml" Requires="v">
                <p:oleObj spid="_x0000_s23557" name="Equation" r:id="rId3" imgW="901440" imgH="495000" progId="Equation.3">
                  <p:embed/>
                </p:oleObj>
              </mc:Choice>
              <mc:Fallback>
                <p:oleObj name="Equation" r:id="rId3" imgW="901440" imgH="4950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121148"/>
                        <a:ext cx="2520280" cy="8037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5" name="Rectangle 3"/>
          <p:cNvSpPr>
            <a:spLocks noChangeArrowheads="1"/>
          </p:cNvSpPr>
          <p:nvPr/>
        </p:nvSpPr>
        <p:spPr bwMode="auto">
          <a:xfrm>
            <a:off x="0" y="419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Box 6"/>
          <p:cNvSpPr txBox="1"/>
          <p:nvPr/>
        </p:nvSpPr>
        <p:spPr>
          <a:xfrm>
            <a:off x="2843808" y="2348880"/>
            <a:ext cx="4464496" cy="400110"/>
          </a:xfrm>
          <a:prstGeom prst="rect">
            <a:avLst/>
          </a:prstGeom>
          <a:noFill/>
        </p:spPr>
        <p:txBody>
          <a:bodyPr wrap="square" rtlCol="1">
            <a:spAutoFit/>
          </a:bodyPr>
          <a:lstStyle/>
          <a:p>
            <a:pPr algn="l"/>
            <a:r>
              <a:rPr lang="en-US" sz="2000" dirty="0" smtClean="0"/>
              <a:t>   ………………………………..  6</a:t>
            </a:r>
            <a:endParaRPr lang="ar-IQ" sz="2000" dirty="0"/>
          </a:p>
        </p:txBody>
      </p:sp>
    </p:spTree>
  </p:cSld>
  <p:clrMapOvr>
    <a:masterClrMapping/>
  </p:clrMapOvr>
  <p:transition>
    <p:diamon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56" y="188640"/>
            <a:ext cx="8641024" cy="6247864"/>
          </a:xfrm>
          <a:prstGeom prst="rect">
            <a:avLst/>
          </a:prstGeom>
        </p:spPr>
        <p:txBody>
          <a:bodyPr wrap="square">
            <a:spAutoFit/>
          </a:bodyPr>
          <a:lstStyle/>
          <a:p>
            <a:pPr algn="l"/>
            <a:r>
              <a:rPr lang="ar-SA" sz="2000" b="1" u="sng" dirty="0" smtClean="0"/>
              <a:t> </a:t>
            </a:r>
            <a:r>
              <a:rPr lang="en-US" sz="2000" b="1" u="sng" dirty="0"/>
              <a:t>Home work (1) </a:t>
            </a:r>
            <a:r>
              <a:rPr lang="en-US" sz="2000" b="1" u="sng" dirty="0" smtClean="0"/>
              <a:t>:</a:t>
            </a:r>
          </a:p>
          <a:p>
            <a:pPr algn="l"/>
            <a:r>
              <a:rPr lang="en-US" sz="2000" dirty="0"/>
              <a:t>Using the value from the following table, calculate  the number of barrels of n- butane that have to be added to a mixture of 1250 barrels of HSR gasoline, 750 barrels of LSR gasoline, and 620 barrels of C</a:t>
            </a:r>
            <a:r>
              <a:rPr lang="en-US" sz="2000" baseline="-25000" dirty="0"/>
              <a:t>5</a:t>
            </a:r>
            <a:r>
              <a:rPr lang="en-US" sz="2000" dirty="0"/>
              <a:t> FCC gasoline to produce a 9.0 psi Reid vapor pressure . What are the research and motor octane number of the blend</a:t>
            </a:r>
            <a:r>
              <a:rPr lang="en-US" sz="2000" dirty="0" smtClean="0"/>
              <a:t>?</a:t>
            </a:r>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b="1" dirty="0" smtClean="0"/>
          </a:p>
          <a:p>
            <a:pPr algn="l"/>
            <a:endParaRPr lang="en-US" sz="2000" b="1" dirty="0"/>
          </a:p>
          <a:p>
            <a:pPr algn="l"/>
            <a:endParaRPr lang="en-US" sz="2000" b="1" dirty="0" smtClean="0"/>
          </a:p>
          <a:p>
            <a:pPr algn="l"/>
            <a:endParaRPr lang="en-US" sz="2000" b="1" dirty="0" smtClean="0"/>
          </a:p>
          <a:p>
            <a:pPr algn="l" rtl="0"/>
            <a:r>
              <a:rPr lang="en-US" sz="2000" b="1" dirty="0" smtClean="0"/>
              <a:t>Given </a:t>
            </a:r>
            <a:r>
              <a:rPr lang="en-US" sz="2000" b="1" dirty="0"/>
              <a:t>:</a:t>
            </a:r>
            <a:r>
              <a:rPr lang="en-US" sz="2000" dirty="0"/>
              <a:t> </a:t>
            </a:r>
            <a:r>
              <a:rPr lang="en-US" sz="2000" dirty="0" smtClean="0"/>
              <a:t>VPBI of n- butane =138 , MON=92.0 , RON=93</a:t>
            </a:r>
          </a:p>
          <a:p>
            <a:pPr algn="l"/>
            <a:r>
              <a:rPr lang="en-US" sz="2000" dirty="0" smtClean="0"/>
              <a:t>              For 8 psi RVP, (VPBI)</a:t>
            </a:r>
            <a:r>
              <a:rPr lang="en-US" sz="2000" baseline="-25000" dirty="0" smtClean="0"/>
              <a:t>m</a:t>
            </a:r>
            <a:r>
              <a:rPr lang="en-US" sz="2000" dirty="0" smtClean="0"/>
              <a:t> = 13.4</a:t>
            </a:r>
          </a:p>
          <a:p>
            <a:pPr algn="l"/>
            <a:endParaRPr lang="ar-IQ" sz="2000"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3555" name="Rectangle 3"/>
          <p:cNvSpPr>
            <a:spLocks noChangeArrowheads="1"/>
          </p:cNvSpPr>
          <p:nvPr/>
        </p:nvSpPr>
        <p:spPr bwMode="auto">
          <a:xfrm>
            <a:off x="0" y="419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nvGraphicFramePr>
        <p:xfrm>
          <a:off x="899593" y="2276872"/>
          <a:ext cx="7488834" cy="2664297"/>
        </p:xfrm>
        <a:graphic>
          <a:graphicData uri="http://schemas.openxmlformats.org/drawingml/2006/table">
            <a:tbl>
              <a:tblPr rtl="1" firstRow="1" bandRow="1">
                <a:tableStyleId>{5C22544A-7EE6-4342-B048-85BDC9FD1C3A}</a:tableStyleId>
              </a:tblPr>
              <a:tblGrid>
                <a:gridCol w="1263000"/>
                <a:gridCol w="1263000"/>
                <a:gridCol w="1263000"/>
                <a:gridCol w="1263000"/>
                <a:gridCol w="1263000"/>
                <a:gridCol w="1173834"/>
              </a:tblGrid>
              <a:tr h="613188">
                <a:tc>
                  <a:txBody>
                    <a:bodyPr/>
                    <a:lstStyle/>
                    <a:p>
                      <a:pPr algn="ctr">
                        <a:spcAft>
                          <a:spcPts val="0"/>
                        </a:spcAft>
                      </a:pPr>
                      <a:r>
                        <a:rPr lang="en-US" sz="1400" dirty="0">
                          <a:latin typeface="TimesNewRomanPSMT"/>
                          <a:ea typeface="Times New Roman"/>
                          <a:cs typeface="TimesNewRomanPSMT"/>
                        </a:rPr>
                        <a:t>VPBI</a:t>
                      </a:r>
                      <a:endParaRPr lang="en-US" sz="1400" dirty="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RVP</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RON</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MON</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Volume</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Component</a:t>
                      </a:r>
                      <a:endParaRPr lang="en-US" sz="1400">
                        <a:latin typeface="Times New Roman"/>
                        <a:ea typeface="Times New Roman"/>
                      </a:endParaRPr>
                    </a:p>
                  </a:txBody>
                  <a:tcPr marL="68580" marR="68580" marT="0" marB="0" anchor="ctr"/>
                </a:tc>
              </a:tr>
              <a:tr h="683703">
                <a:tc>
                  <a:txBody>
                    <a:bodyPr/>
                    <a:lstStyle/>
                    <a:p>
                      <a:pPr algn="ctr">
                        <a:spcAft>
                          <a:spcPts val="0"/>
                        </a:spcAft>
                      </a:pPr>
                      <a:r>
                        <a:rPr lang="en-US" sz="1400">
                          <a:latin typeface="TimesNewRomanPSMT"/>
                          <a:ea typeface="Times New Roman"/>
                          <a:cs typeface="TimesNewRomanPSMT"/>
                        </a:rPr>
                        <a:t>1.0</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1.0</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62.3</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58.7</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1250</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HSR gasoline</a:t>
                      </a:r>
                      <a:endParaRPr lang="en-US" sz="1400">
                        <a:latin typeface="Times New Roman"/>
                        <a:ea typeface="Times New Roman"/>
                      </a:endParaRPr>
                    </a:p>
                  </a:txBody>
                  <a:tcPr marL="68580" marR="68580" marT="0" marB="0" anchor="ctr"/>
                </a:tc>
              </a:tr>
              <a:tr h="683703">
                <a:tc>
                  <a:txBody>
                    <a:bodyPr/>
                    <a:lstStyle/>
                    <a:p>
                      <a:pPr algn="ctr">
                        <a:spcAft>
                          <a:spcPts val="0"/>
                        </a:spcAft>
                      </a:pPr>
                      <a:r>
                        <a:rPr lang="en-US" sz="1400">
                          <a:latin typeface="TimesNewRomanPSMT"/>
                          <a:ea typeface="Times New Roman"/>
                          <a:cs typeface="TimesNewRomanPSMT"/>
                        </a:rPr>
                        <a:t>20.3</a:t>
                      </a:r>
                      <a:endParaRPr lang="en-US" sz="1400">
                        <a:latin typeface="Times New Roman"/>
                        <a:ea typeface="Times New Roman"/>
                      </a:endParaRPr>
                    </a:p>
                  </a:txBody>
                  <a:tcPr marL="68580" marR="68580" marT="0" marB="0" anchor="ctr"/>
                </a:tc>
                <a:tc>
                  <a:txBody>
                    <a:bodyPr/>
                    <a:lstStyle/>
                    <a:p>
                      <a:pPr algn="ctr">
                        <a:spcAft>
                          <a:spcPts val="0"/>
                        </a:spcAft>
                      </a:pPr>
                      <a:r>
                        <a:rPr lang="en-US" sz="1400" dirty="0">
                          <a:latin typeface="TimesNewRomanPSMT"/>
                          <a:ea typeface="Times New Roman"/>
                          <a:cs typeface="TimesNewRomanPSMT"/>
                        </a:rPr>
                        <a:t>11.1</a:t>
                      </a:r>
                      <a:endParaRPr lang="en-US" sz="1400" dirty="0">
                        <a:latin typeface="Times New Roman"/>
                        <a:ea typeface="Times New Roman"/>
                      </a:endParaRPr>
                    </a:p>
                  </a:txBody>
                  <a:tcPr marL="68580" marR="68580" marT="0" marB="0" anchor="ctr"/>
                </a:tc>
                <a:tc>
                  <a:txBody>
                    <a:bodyPr/>
                    <a:lstStyle/>
                    <a:p>
                      <a:pPr algn="ctr">
                        <a:spcAft>
                          <a:spcPts val="0"/>
                        </a:spcAft>
                      </a:pPr>
                      <a:r>
                        <a:rPr lang="en-US" sz="1400" dirty="0">
                          <a:latin typeface="TimesNewRomanPSMT"/>
                          <a:ea typeface="Times New Roman"/>
                          <a:cs typeface="TimesNewRomanPSMT"/>
                        </a:rPr>
                        <a:t>66.40</a:t>
                      </a:r>
                      <a:endParaRPr lang="en-US" sz="1400" dirty="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61.6</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750</a:t>
                      </a:r>
                      <a:endParaRPr lang="en-US" sz="1400">
                        <a:latin typeface="Times New Roman"/>
                        <a:ea typeface="Times New Roman"/>
                      </a:endParaRPr>
                    </a:p>
                  </a:txBody>
                  <a:tcPr marL="68580" marR="68580" marT="0" marB="0" anchor="ctr"/>
                </a:tc>
                <a:tc>
                  <a:txBody>
                    <a:bodyPr/>
                    <a:lstStyle/>
                    <a:p>
                      <a:pPr algn="ctr">
                        <a:spcAft>
                          <a:spcPts val="0"/>
                        </a:spcAft>
                      </a:pPr>
                      <a:r>
                        <a:rPr lang="en-US" sz="1400">
                          <a:latin typeface="TimesNewRomanPSMT"/>
                          <a:ea typeface="Times New Roman"/>
                          <a:cs typeface="TimesNewRomanPSMT"/>
                        </a:rPr>
                        <a:t>LSR gasoline</a:t>
                      </a:r>
                      <a:endParaRPr lang="en-US" sz="1400">
                        <a:latin typeface="Times New Roman"/>
                        <a:ea typeface="Times New Roman"/>
                      </a:endParaRPr>
                    </a:p>
                  </a:txBody>
                  <a:tcPr marL="68580" marR="68580" marT="0" marB="0" anchor="ctr"/>
                </a:tc>
              </a:tr>
              <a:tr h="683703">
                <a:tc>
                  <a:txBody>
                    <a:bodyPr/>
                    <a:lstStyle/>
                    <a:p>
                      <a:pPr algn="ctr">
                        <a:spcAft>
                          <a:spcPts val="0"/>
                        </a:spcAft>
                      </a:pPr>
                      <a:r>
                        <a:rPr lang="en-US" sz="1400" dirty="0">
                          <a:latin typeface="TimesNewRomanPSMT"/>
                          <a:ea typeface="Times New Roman"/>
                          <a:cs typeface="TimesNewRomanPSMT"/>
                        </a:rPr>
                        <a:t>6.4</a:t>
                      </a:r>
                      <a:endParaRPr lang="en-US" sz="1400" dirty="0">
                        <a:latin typeface="Times New Roman"/>
                        <a:ea typeface="Times New Roman"/>
                      </a:endParaRPr>
                    </a:p>
                  </a:txBody>
                  <a:tcPr marL="68580" marR="68580" marT="0" marB="0" anchor="ctr"/>
                </a:tc>
                <a:tc>
                  <a:txBody>
                    <a:bodyPr/>
                    <a:lstStyle/>
                    <a:p>
                      <a:pPr algn="ctr">
                        <a:spcAft>
                          <a:spcPts val="0"/>
                        </a:spcAft>
                      </a:pPr>
                      <a:r>
                        <a:rPr lang="en-US" sz="1400" dirty="0">
                          <a:latin typeface="TimesNewRomanPSMT"/>
                          <a:ea typeface="Times New Roman"/>
                          <a:cs typeface="TimesNewRomanPSMT"/>
                        </a:rPr>
                        <a:t>4.4</a:t>
                      </a:r>
                      <a:endParaRPr lang="en-US" sz="1400" dirty="0">
                        <a:latin typeface="Times New Roman"/>
                        <a:ea typeface="Times New Roman"/>
                      </a:endParaRPr>
                    </a:p>
                  </a:txBody>
                  <a:tcPr marL="68580" marR="68580" marT="0" marB="0" anchor="ctr"/>
                </a:tc>
                <a:tc>
                  <a:txBody>
                    <a:bodyPr/>
                    <a:lstStyle/>
                    <a:p>
                      <a:pPr algn="ctr">
                        <a:spcAft>
                          <a:spcPts val="0"/>
                        </a:spcAft>
                      </a:pPr>
                      <a:r>
                        <a:rPr lang="en-US" sz="1400" dirty="0">
                          <a:latin typeface="TimesNewRomanPSMT"/>
                          <a:ea typeface="Times New Roman"/>
                          <a:cs typeface="TimesNewRomanPSMT"/>
                        </a:rPr>
                        <a:t>92.1</a:t>
                      </a:r>
                      <a:endParaRPr lang="en-US" sz="1400" dirty="0">
                        <a:latin typeface="Times New Roman"/>
                        <a:ea typeface="Times New Roman"/>
                      </a:endParaRPr>
                    </a:p>
                  </a:txBody>
                  <a:tcPr marL="68580" marR="68580" marT="0" marB="0" anchor="ctr"/>
                </a:tc>
                <a:tc>
                  <a:txBody>
                    <a:bodyPr/>
                    <a:lstStyle/>
                    <a:p>
                      <a:pPr algn="ctr">
                        <a:spcAft>
                          <a:spcPts val="0"/>
                        </a:spcAft>
                      </a:pPr>
                      <a:r>
                        <a:rPr lang="en-US" sz="1400" dirty="0">
                          <a:latin typeface="TimesNewRomanPSMT"/>
                          <a:ea typeface="Times New Roman"/>
                          <a:cs typeface="TimesNewRomanPSMT"/>
                        </a:rPr>
                        <a:t>77.1</a:t>
                      </a:r>
                      <a:endParaRPr lang="en-US" sz="1400" dirty="0">
                        <a:latin typeface="Times New Roman"/>
                        <a:ea typeface="Times New Roman"/>
                      </a:endParaRPr>
                    </a:p>
                  </a:txBody>
                  <a:tcPr marL="68580" marR="68580" marT="0" marB="0" anchor="ctr"/>
                </a:tc>
                <a:tc>
                  <a:txBody>
                    <a:bodyPr/>
                    <a:lstStyle/>
                    <a:p>
                      <a:pPr algn="ctr">
                        <a:spcAft>
                          <a:spcPts val="0"/>
                        </a:spcAft>
                      </a:pPr>
                      <a:r>
                        <a:rPr lang="en-US" sz="1400" dirty="0">
                          <a:latin typeface="TimesNewRomanPSMT"/>
                          <a:ea typeface="Times New Roman"/>
                          <a:cs typeface="TimesNewRomanPSMT"/>
                        </a:rPr>
                        <a:t>620</a:t>
                      </a:r>
                      <a:endParaRPr lang="en-US" sz="1400" dirty="0">
                        <a:latin typeface="Times New Roman"/>
                        <a:ea typeface="Times New Roman"/>
                      </a:endParaRPr>
                    </a:p>
                  </a:txBody>
                  <a:tcPr marL="68580" marR="68580" marT="0" marB="0" anchor="ctr"/>
                </a:tc>
                <a:tc>
                  <a:txBody>
                    <a:bodyPr/>
                    <a:lstStyle/>
                    <a:p>
                      <a:pPr algn="ctr">
                        <a:spcAft>
                          <a:spcPts val="0"/>
                        </a:spcAft>
                      </a:pPr>
                      <a:r>
                        <a:rPr lang="en-US" sz="1400" dirty="0">
                          <a:latin typeface="TimesNewRomanPSMT"/>
                          <a:ea typeface="Times New Roman"/>
                          <a:cs typeface="TimesNewRomanPSMT"/>
                        </a:rPr>
                        <a:t>C</a:t>
                      </a:r>
                      <a:r>
                        <a:rPr lang="en-US" sz="1400" baseline="-25000" dirty="0">
                          <a:latin typeface="TimesNewRomanPSMT"/>
                          <a:ea typeface="Times New Roman"/>
                          <a:cs typeface="TimesNewRomanPSMT"/>
                        </a:rPr>
                        <a:t>5</a:t>
                      </a:r>
                      <a:r>
                        <a:rPr lang="en-US" sz="1400" dirty="0">
                          <a:latin typeface="TimesNewRomanPSMT"/>
                          <a:ea typeface="Times New Roman"/>
                          <a:cs typeface="TimesNewRomanPSMT"/>
                        </a:rPr>
                        <a:t> FCC gasoline</a:t>
                      </a:r>
                      <a:endParaRPr lang="en-US" sz="1400" dirty="0">
                        <a:latin typeface="Times New Roman"/>
                        <a:ea typeface="Times New Roman"/>
                      </a:endParaRPr>
                    </a:p>
                  </a:txBody>
                  <a:tcPr marL="68580" marR="68580" marT="0" marB="0" anchor="ctr"/>
                </a:tc>
              </a:tr>
            </a:tbl>
          </a:graphicData>
        </a:graphic>
      </p:graphicFrame>
    </p:spTree>
  </p:cSld>
  <p:clrMapOvr>
    <a:masterClrMapping/>
  </p:clrMapOvr>
  <p:transition>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56" y="188640"/>
            <a:ext cx="8641024" cy="6555641"/>
          </a:xfrm>
          <a:prstGeom prst="rect">
            <a:avLst/>
          </a:prstGeom>
        </p:spPr>
        <p:txBody>
          <a:bodyPr wrap="square">
            <a:spAutoFit/>
          </a:bodyPr>
          <a:lstStyle/>
          <a:p>
            <a:pPr algn="l"/>
            <a:r>
              <a:rPr lang="ar-SA" sz="2000" b="1" u="sng" dirty="0" smtClean="0"/>
              <a:t> </a:t>
            </a:r>
            <a:r>
              <a:rPr lang="en-US" sz="2000" b="1" u="sng" dirty="0"/>
              <a:t>Home work (2) :</a:t>
            </a:r>
            <a:endParaRPr lang="en-US" sz="2000" dirty="0"/>
          </a:p>
          <a:p>
            <a:pPr algn="l"/>
            <a:r>
              <a:rPr lang="en-US" sz="2000" dirty="0"/>
              <a:t>Calculate the octane number of the final blend and amount of n- butane needed for producing a 9.5 psi RVP gasoline from 5100 BPSD of LSR gasoline, 3000 BPSD light hydrocrackate,4250 BPSD </a:t>
            </a:r>
            <a:r>
              <a:rPr lang="en-US" sz="2000" dirty="0" err="1"/>
              <a:t>alkylate</a:t>
            </a:r>
            <a:r>
              <a:rPr lang="en-US" sz="2000" dirty="0"/>
              <a:t>, 10280 BPSD heavy </a:t>
            </a:r>
            <a:r>
              <a:rPr lang="en-US" sz="2000" dirty="0" err="1"/>
              <a:t>hydrocrackate</a:t>
            </a:r>
            <a:r>
              <a:rPr lang="en-US" sz="2000" dirty="0"/>
              <a:t>, 14500 BPSD </a:t>
            </a:r>
            <a:r>
              <a:rPr lang="en-US" sz="2000" dirty="0" smtClean="0"/>
              <a:t>C</a:t>
            </a:r>
            <a:r>
              <a:rPr lang="en-US" sz="2000" baseline="-25000" dirty="0" smtClean="0"/>
              <a:t>5</a:t>
            </a:r>
            <a:r>
              <a:rPr lang="en-US" sz="2000" dirty="0" smtClean="0"/>
              <a:t> </a:t>
            </a:r>
            <a:r>
              <a:rPr lang="en-US" sz="2000" dirty="0"/>
              <a:t>FCC gasoline,14200 BPSD of 96 RON reformat, and 2500 BPSD of polymer gasoline.</a:t>
            </a:r>
          </a:p>
          <a:p>
            <a:pPr algn="l"/>
            <a:r>
              <a:rPr lang="ar-SA" sz="2000" dirty="0" smtClean="0"/>
              <a:t> </a:t>
            </a:r>
            <a:endParaRPr lang="en-US" sz="2000" dirty="0" smtClean="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r>
              <a:rPr lang="en-US" sz="2000" b="1" dirty="0" smtClean="0"/>
              <a:t> </a:t>
            </a:r>
            <a:endParaRPr lang="en-US" sz="2000" dirty="0" smtClean="0"/>
          </a:p>
          <a:p>
            <a:pPr algn="l"/>
            <a:r>
              <a:rPr lang="ar-SA" sz="2000" dirty="0" smtClean="0"/>
              <a:t> </a:t>
            </a:r>
            <a:endParaRPr lang="en-US" sz="2000" dirty="0" smtClean="0"/>
          </a:p>
          <a:p>
            <a:pPr algn="l"/>
            <a:endParaRPr lang="en-US" sz="2000" b="1" dirty="0"/>
          </a:p>
          <a:p>
            <a:pPr algn="l"/>
            <a:endParaRPr lang="en-US" sz="2000" b="1" dirty="0" smtClean="0"/>
          </a:p>
          <a:p>
            <a:pPr algn="l"/>
            <a:r>
              <a:rPr lang="en-US" sz="2000" b="1" dirty="0" smtClean="0"/>
              <a:t>Given :</a:t>
            </a:r>
            <a:r>
              <a:rPr lang="en-US" sz="2000" dirty="0" smtClean="0"/>
              <a:t> VPBI of n- butane =138</a:t>
            </a:r>
          </a:p>
          <a:p>
            <a:pPr algn="l"/>
            <a:r>
              <a:rPr lang="en-US" sz="2000" dirty="0" smtClean="0"/>
              <a:t>             For 9.5 psi RVP, (VPBI)</a:t>
            </a:r>
            <a:r>
              <a:rPr lang="en-US" sz="2000" baseline="-25000" dirty="0" smtClean="0"/>
              <a:t>m</a:t>
            </a:r>
            <a:r>
              <a:rPr lang="en-US" sz="2000" dirty="0" smtClean="0"/>
              <a:t> = 17.6</a:t>
            </a:r>
          </a:p>
          <a:p>
            <a:pPr algn="l"/>
            <a:endParaRPr lang="ar-IQ" sz="2000" dirty="0"/>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3555" name="Rectangle 3"/>
          <p:cNvSpPr>
            <a:spLocks noChangeArrowheads="1"/>
          </p:cNvSpPr>
          <p:nvPr/>
        </p:nvSpPr>
        <p:spPr bwMode="auto">
          <a:xfrm>
            <a:off x="0" y="419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8" name="Table 7"/>
          <p:cNvGraphicFramePr>
            <a:graphicFrameLocks noGrp="1"/>
          </p:cNvGraphicFramePr>
          <p:nvPr/>
        </p:nvGraphicFramePr>
        <p:xfrm>
          <a:off x="683566" y="2234944"/>
          <a:ext cx="7992891" cy="3210280"/>
        </p:xfrm>
        <a:graphic>
          <a:graphicData uri="http://schemas.openxmlformats.org/drawingml/2006/table">
            <a:tbl>
              <a:tblPr rtl="1" firstRow="1" bandRow="1">
                <a:tableStyleId>{5C22544A-7EE6-4342-B048-85BDC9FD1C3A}</a:tableStyleId>
              </a:tblPr>
              <a:tblGrid>
                <a:gridCol w="1348010"/>
                <a:gridCol w="1348010"/>
                <a:gridCol w="1348010"/>
                <a:gridCol w="1348010"/>
                <a:gridCol w="1348010"/>
                <a:gridCol w="1252841"/>
              </a:tblGrid>
              <a:tr h="364598">
                <a:tc>
                  <a:txBody>
                    <a:bodyPr/>
                    <a:lstStyle/>
                    <a:p>
                      <a:pPr algn="ctr">
                        <a:spcAft>
                          <a:spcPts val="0"/>
                        </a:spcAft>
                      </a:pPr>
                      <a:r>
                        <a:rPr lang="en-US" sz="1200" dirty="0">
                          <a:latin typeface="TimesNewRomanPSMT"/>
                          <a:ea typeface="Times New Roman"/>
                          <a:cs typeface="TimesNewRomanPSMT"/>
                        </a:rPr>
                        <a:t>VPBI</a:t>
                      </a:r>
                      <a:endParaRPr lang="en-US" sz="1200" dirty="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RVP</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RON</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MON</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Volume</a:t>
                      </a:r>
                      <a:endParaRPr lang="en-US" sz="120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Component</a:t>
                      </a:r>
                      <a:endParaRPr lang="en-US" sz="1200" dirty="0">
                        <a:latin typeface="Times New Roman"/>
                        <a:ea typeface="Times New Roman"/>
                      </a:endParaRPr>
                    </a:p>
                  </a:txBody>
                  <a:tcPr marL="68580" marR="68580" marT="0" marB="0" anchor="ctr"/>
                </a:tc>
              </a:tr>
              <a:tr h="406526">
                <a:tc>
                  <a:txBody>
                    <a:bodyPr/>
                    <a:lstStyle/>
                    <a:p>
                      <a:pPr algn="ctr">
                        <a:spcAft>
                          <a:spcPts val="0"/>
                        </a:spcAft>
                      </a:pPr>
                      <a:r>
                        <a:rPr lang="en-US" sz="1200">
                          <a:latin typeface="TimesNewRomanPSMT"/>
                          <a:ea typeface="Times New Roman"/>
                          <a:cs typeface="TimesNewRomanPSMT"/>
                        </a:rPr>
                        <a:t>20.3</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11.1</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66.4</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61.6</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5100</a:t>
                      </a:r>
                      <a:endParaRPr lang="en-US" sz="120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LSR gasoline</a:t>
                      </a:r>
                      <a:endParaRPr lang="en-US" sz="1200" dirty="0">
                        <a:latin typeface="Times New Roman"/>
                        <a:ea typeface="Times New Roman"/>
                      </a:endParaRPr>
                    </a:p>
                  </a:txBody>
                  <a:tcPr marL="68580" marR="68580" marT="0" marB="0" anchor="ctr"/>
                </a:tc>
              </a:tr>
              <a:tr h="406526">
                <a:tc>
                  <a:txBody>
                    <a:bodyPr/>
                    <a:lstStyle/>
                    <a:p>
                      <a:pPr algn="ctr">
                        <a:spcAft>
                          <a:spcPts val="0"/>
                        </a:spcAft>
                      </a:pPr>
                      <a:r>
                        <a:rPr lang="en-US" sz="1200">
                          <a:latin typeface="TimesNewRomanPSMT"/>
                          <a:ea typeface="Times New Roman"/>
                          <a:cs typeface="TimesNewRomanPSMT"/>
                        </a:rPr>
                        <a:t>24.4</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12.9</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82.8</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82.4</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3000</a:t>
                      </a:r>
                      <a:endParaRPr lang="en-US" sz="120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light </a:t>
                      </a:r>
                      <a:r>
                        <a:rPr lang="en-US" sz="1200" dirty="0" err="1">
                          <a:latin typeface="TimesNewRomanPSMT"/>
                          <a:ea typeface="Times New Roman"/>
                          <a:cs typeface="TimesNewRomanPSMT"/>
                        </a:rPr>
                        <a:t>hydrocrackate</a:t>
                      </a:r>
                      <a:endParaRPr lang="en-US" sz="1200" dirty="0">
                        <a:latin typeface="Times New Roman"/>
                        <a:ea typeface="Times New Roman"/>
                      </a:endParaRPr>
                    </a:p>
                  </a:txBody>
                  <a:tcPr marL="68580" marR="68580" marT="0" marB="0" anchor="ctr"/>
                </a:tc>
              </a:tr>
              <a:tr h="406526">
                <a:tc>
                  <a:txBody>
                    <a:bodyPr/>
                    <a:lstStyle/>
                    <a:p>
                      <a:pPr algn="ctr">
                        <a:spcAft>
                          <a:spcPts val="0"/>
                        </a:spcAft>
                      </a:pPr>
                      <a:r>
                        <a:rPr lang="en-US" sz="1200">
                          <a:latin typeface="TimesNewRomanPSMT"/>
                          <a:ea typeface="Times New Roman"/>
                          <a:cs typeface="TimesNewRomanPSMT"/>
                        </a:rPr>
                        <a:t>6.7</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4.6</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97.3</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95.9</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4250</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alkylate</a:t>
                      </a:r>
                      <a:endParaRPr lang="en-US" sz="1200">
                        <a:latin typeface="Times New Roman"/>
                        <a:ea typeface="Times New Roman"/>
                      </a:endParaRPr>
                    </a:p>
                  </a:txBody>
                  <a:tcPr marL="68580" marR="68580" marT="0" marB="0" anchor="ctr"/>
                </a:tc>
              </a:tr>
              <a:tr h="406526">
                <a:tc>
                  <a:txBody>
                    <a:bodyPr/>
                    <a:lstStyle/>
                    <a:p>
                      <a:pPr algn="ctr">
                        <a:spcAft>
                          <a:spcPts val="0"/>
                        </a:spcAft>
                      </a:pPr>
                      <a:r>
                        <a:rPr lang="en-US" sz="1200">
                          <a:latin typeface="TimesNewRomanPSMT"/>
                          <a:ea typeface="Times New Roman"/>
                          <a:cs typeface="TimesNewRomanPSMT"/>
                        </a:rPr>
                        <a:t>1.24</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1.1</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67.6</a:t>
                      </a:r>
                      <a:endParaRPr lang="en-US" sz="120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67.3</a:t>
                      </a:r>
                      <a:endParaRPr lang="en-US" sz="1200" dirty="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10280</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heavy hydrocrackate</a:t>
                      </a:r>
                      <a:endParaRPr lang="en-US" sz="1200">
                        <a:latin typeface="Times New Roman"/>
                        <a:ea typeface="Times New Roman"/>
                      </a:endParaRPr>
                    </a:p>
                  </a:txBody>
                  <a:tcPr marL="68580" marR="68580" marT="0" marB="0" anchor="ctr"/>
                </a:tc>
              </a:tr>
              <a:tr h="406526">
                <a:tc>
                  <a:txBody>
                    <a:bodyPr/>
                    <a:lstStyle/>
                    <a:p>
                      <a:pPr algn="ctr">
                        <a:spcAft>
                          <a:spcPts val="0"/>
                        </a:spcAft>
                      </a:pPr>
                      <a:r>
                        <a:rPr lang="en-US" sz="1200">
                          <a:latin typeface="TimesNewRomanPSMT"/>
                          <a:ea typeface="Times New Roman"/>
                          <a:cs typeface="TimesNewRomanPSMT"/>
                        </a:rPr>
                        <a:t>6.4</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4.4</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92.1</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77.1</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14500</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C</a:t>
                      </a:r>
                      <a:r>
                        <a:rPr lang="en-US" sz="1200" baseline="-25000">
                          <a:latin typeface="TimesNewRomanPSMT"/>
                          <a:ea typeface="Times New Roman"/>
                          <a:cs typeface="TimesNewRomanPSMT"/>
                        </a:rPr>
                        <a:t>5</a:t>
                      </a:r>
                      <a:r>
                        <a:rPr lang="en-US" sz="1200">
                          <a:latin typeface="TimesNewRomanPSMT"/>
                          <a:ea typeface="Times New Roman"/>
                          <a:cs typeface="TimesNewRomanPSMT"/>
                        </a:rPr>
                        <a:t> FCC gasoline</a:t>
                      </a:r>
                      <a:endParaRPr lang="en-US" sz="1200">
                        <a:latin typeface="Times New Roman"/>
                        <a:ea typeface="Times New Roman"/>
                      </a:endParaRPr>
                    </a:p>
                  </a:txBody>
                  <a:tcPr marL="68580" marR="68580" marT="0" marB="0" anchor="ctr"/>
                </a:tc>
              </a:tr>
              <a:tr h="406526">
                <a:tc>
                  <a:txBody>
                    <a:bodyPr/>
                    <a:lstStyle/>
                    <a:p>
                      <a:pPr algn="ctr">
                        <a:spcAft>
                          <a:spcPts val="0"/>
                        </a:spcAft>
                      </a:pPr>
                      <a:r>
                        <a:rPr lang="en-US" sz="1200">
                          <a:latin typeface="TimesNewRomanPSMT"/>
                          <a:ea typeface="Times New Roman"/>
                          <a:cs typeface="TimesNewRomanPSMT"/>
                        </a:rPr>
                        <a:t>2.7</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2.2</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98.0</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86.5</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14500</a:t>
                      </a:r>
                      <a:endParaRPr lang="en-US" sz="1200">
                        <a:latin typeface="Times New Roman"/>
                        <a:ea typeface="Times New Roman"/>
                      </a:endParaRPr>
                    </a:p>
                  </a:txBody>
                  <a:tcPr marL="68580" marR="68580" marT="0" marB="0" anchor="ctr"/>
                </a:tc>
                <a:tc>
                  <a:txBody>
                    <a:bodyPr/>
                    <a:lstStyle/>
                    <a:p>
                      <a:pPr algn="ctr">
                        <a:spcAft>
                          <a:spcPts val="0"/>
                        </a:spcAft>
                      </a:pPr>
                      <a:r>
                        <a:rPr lang="en-US" sz="1200">
                          <a:latin typeface="TimesNewRomanPSMT"/>
                          <a:ea typeface="Times New Roman"/>
                          <a:cs typeface="TimesNewRomanPSMT"/>
                        </a:rPr>
                        <a:t>Reformate  RON 96</a:t>
                      </a:r>
                      <a:endParaRPr lang="en-US" sz="1200">
                        <a:latin typeface="Times New Roman"/>
                        <a:ea typeface="Times New Roman"/>
                      </a:endParaRPr>
                    </a:p>
                  </a:txBody>
                  <a:tcPr marL="68580" marR="68580" marT="0" marB="0" anchor="ctr"/>
                </a:tc>
              </a:tr>
              <a:tr h="406526">
                <a:tc>
                  <a:txBody>
                    <a:bodyPr/>
                    <a:lstStyle/>
                    <a:p>
                      <a:pPr algn="ctr">
                        <a:spcAft>
                          <a:spcPts val="0"/>
                        </a:spcAft>
                      </a:pPr>
                      <a:r>
                        <a:rPr lang="en-US" sz="1200" dirty="0">
                          <a:latin typeface="TimesNewRomanPSMT"/>
                          <a:ea typeface="Times New Roman"/>
                          <a:cs typeface="TimesNewRomanPSMT"/>
                        </a:rPr>
                        <a:t>14.9</a:t>
                      </a:r>
                      <a:endParaRPr lang="en-US" sz="1200" dirty="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8.7</a:t>
                      </a:r>
                      <a:endParaRPr lang="en-US" sz="1200" dirty="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96.9</a:t>
                      </a:r>
                      <a:endParaRPr lang="en-US" sz="1200" dirty="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84</a:t>
                      </a:r>
                      <a:endParaRPr lang="en-US" sz="1200" dirty="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2500</a:t>
                      </a:r>
                      <a:endParaRPr lang="en-US" sz="1200" dirty="0">
                        <a:latin typeface="Times New Roman"/>
                        <a:ea typeface="Times New Roman"/>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Polymer </a:t>
                      </a:r>
                      <a:endParaRPr lang="en-US" sz="1200" dirty="0">
                        <a:latin typeface="Times New Roman"/>
                        <a:ea typeface="Times New Roman"/>
                      </a:endParaRPr>
                    </a:p>
                  </a:txBody>
                  <a:tcPr marL="68580" marR="68580" marT="0" marB="0" anchor="ctr"/>
                </a:tc>
              </a:tr>
            </a:tbl>
          </a:graphicData>
        </a:graphic>
      </p:graphicFrame>
    </p:spTree>
  </p:cSld>
  <p:clrMapOvr>
    <a:masterClrMapping/>
  </p:clrMapOvr>
  <p:transition>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0"/>
            <a:ext cx="91440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l" fontAlgn="base">
              <a:spcBef>
                <a:spcPct val="0"/>
              </a:spcBef>
              <a:spcAft>
                <a:spcPct val="0"/>
              </a:spcAft>
            </a:pPr>
            <a:r>
              <a:rPr lang="en-US" sz="2000" u="sng" dirty="0" smtClean="0">
                <a:latin typeface="Calibri" pitchFamily="34" charset="0"/>
                <a:ea typeface="Calibri" pitchFamily="34" charset="0"/>
                <a:cs typeface="Arial" pitchFamily="34" charset="0"/>
              </a:rPr>
              <a:t>Home work (3) </a:t>
            </a:r>
            <a:r>
              <a:rPr lang="en-US" sz="2000" dirty="0" smtClean="0">
                <a:latin typeface="Calibri" pitchFamily="34" charset="0"/>
                <a:ea typeface="Calibri" pitchFamily="34" charset="0"/>
                <a:cs typeface="Arial" pitchFamily="34" charset="0"/>
              </a:rPr>
              <a:t>: A </a:t>
            </a:r>
            <a:r>
              <a:rPr kumimoji="0" lang="en-US" sz="20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regular gasoline is to be blended using the components listed in the table below. The target (ON) specification is 90. Using the information provided, determine the volume of Reformate required meeting the blending specification.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nvGraphicFramePr>
        <p:xfrm>
          <a:off x="2214546" y="1857364"/>
          <a:ext cx="4329430" cy="1100201"/>
        </p:xfrm>
        <a:graphic>
          <a:graphicData uri="http://schemas.openxmlformats.org/drawingml/2006/table">
            <a:tbl>
              <a:tblPr rtl="1"/>
              <a:tblGrid>
                <a:gridCol w="1082040"/>
                <a:gridCol w="961390"/>
                <a:gridCol w="1203325"/>
                <a:gridCol w="1082675"/>
              </a:tblGrid>
              <a:tr h="0">
                <a:tc>
                  <a:txBody>
                    <a:bodyPr/>
                    <a:lstStyle/>
                    <a:p>
                      <a:pPr algn="ctr" rtl="0">
                        <a:lnSpc>
                          <a:spcPct val="115000"/>
                        </a:lnSpc>
                        <a:spcAft>
                          <a:spcPts val="0"/>
                        </a:spcAft>
                      </a:pPr>
                      <a:r>
                        <a:rPr lang="en-US" sz="1100">
                          <a:latin typeface="Calibri"/>
                          <a:ea typeface="Calibri"/>
                          <a:cs typeface="Arial"/>
                        </a:rPr>
                        <a:t>MON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latin typeface="Calibri"/>
                          <a:ea typeface="Calibri"/>
                          <a:cs typeface="Arial"/>
                        </a:rPr>
                        <a:t>RON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latin typeface="Calibri"/>
                          <a:ea typeface="Calibri"/>
                          <a:cs typeface="Arial"/>
                        </a:rPr>
                        <a:t>Volume (barrels)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latin typeface="Calibri"/>
                          <a:ea typeface="Calibri"/>
                          <a:cs typeface="Arial"/>
                        </a:rPr>
                        <a:t>Component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0">
                        <a:lnSpc>
                          <a:spcPct val="115000"/>
                        </a:lnSpc>
                        <a:spcAft>
                          <a:spcPts val="0"/>
                        </a:spcAft>
                      </a:pPr>
                      <a:r>
                        <a:rPr lang="en-US" sz="1100">
                          <a:latin typeface="Calibri"/>
                          <a:ea typeface="Calibri"/>
                          <a:cs typeface="Arial"/>
                        </a:rPr>
                        <a:t>82.4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latin typeface="Calibri"/>
                          <a:ea typeface="Calibri"/>
                          <a:cs typeface="Arial"/>
                        </a:rPr>
                        <a:t>82.8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dirty="0" smtClean="0">
                          <a:latin typeface="Calibri"/>
                          <a:ea typeface="Calibri"/>
                          <a:cs typeface="Arial"/>
                        </a:rPr>
                        <a:t>3000</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100">
                          <a:latin typeface="Calibri"/>
                          <a:ea typeface="Calibri"/>
                          <a:cs typeface="Arial"/>
                        </a:rPr>
                        <a:t>Hydrocracate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0">
                        <a:lnSpc>
                          <a:spcPct val="115000"/>
                        </a:lnSpc>
                        <a:spcAft>
                          <a:spcPts val="0"/>
                        </a:spcAft>
                      </a:pPr>
                      <a:r>
                        <a:rPr lang="en-US" sz="1100">
                          <a:latin typeface="Calibri"/>
                          <a:ea typeface="Calibri"/>
                          <a:cs typeface="Arial"/>
                        </a:rPr>
                        <a:t>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latin typeface="Calibri"/>
                          <a:ea typeface="Calibri"/>
                          <a:cs typeface="Arial"/>
                        </a:rPr>
                        <a:t>89.7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100" dirty="0" smtClean="0">
                          <a:latin typeface="Calibri"/>
                          <a:ea typeface="Calibri"/>
                          <a:cs typeface="Arial"/>
                        </a:rPr>
                        <a:t>1000</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100">
                          <a:latin typeface="Calibri"/>
                          <a:ea typeface="Calibri"/>
                          <a:cs typeface="Arial"/>
                        </a:rPr>
                        <a:t>Alkylate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0">
                        <a:lnSpc>
                          <a:spcPct val="115000"/>
                        </a:lnSpc>
                        <a:spcAft>
                          <a:spcPts val="0"/>
                        </a:spcAft>
                      </a:pPr>
                      <a:r>
                        <a:rPr lang="en-US" sz="1100">
                          <a:latin typeface="Calibri"/>
                          <a:ea typeface="Calibri"/>
                          <a:cs typeface="Arial"/>
                        </a:rPr>
                        <a:t>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latin typeface="Calibri"/>
                          <a:ea typeface="Calibri"/>
                          <a:cs typeface="Arial"/>
                        </a:rPr>
                        <a:t>98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IQ" sz="1100">
                          <a:latin typeface="Calibri"/>
                          <a:ea typeface="Calibri"/>
                          <a:cs typeface="Arial"/>
                        </a:rPr>
                        <a:t>-------</a:t>
                      </a:r>
                      <a:endParaRPr lang="en-US" sz="11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100">
                          <a:latin typeface="Calibri"/>
                          <a:ea typeface="Calibri"/>
                          <a:cs typeface="Arial"/>
                        </a:rPr>
                        <a:t>Reformate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0">
                        <a:lnSpc>
                          <a:spcPct val="115000"/>
                        </a:lnSpc>
                        <a:spcAft>
                          <a:spcPts val="0"/>
                        </a:spcAft>
                      </a:pPr>
                      <a:r>
                        <a:rPr lang="en-US" sz="1100">
                          <a:latin typeface="Calibri"/>
                          <a:ea typeface="Calibri"/>
                          <a:cs typeface="Arial"/>
                        </a:rPr>
                        <a:t>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100">
                          <a:latin typeface="Calibri"/>
                          <a:ea typeface="Calibri"/>
                          <a:cs typeface="Arial"/>
                        </a:rPr>
                        <a:t>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100" dirty="0" smtClean="0">
                          <a:latin typeface="Calibri"/>
                          <a:ea typeface="Calibri"/>
                          <a:cs typeface="Arial"/>
                        </a:rPr>
                        <a:t>1000</a:t>
                      </a:r>
                      <a:endParaRPr lang="en-US" sz="11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a:lnSpc>
                          <a:spcPct val="115000"/>
                        </a:lnSpc>
                        <a:spcAft>
                          <a:spcPts val="0"/>
                        </a:spcAft>
                      </a:pPr>
                      <a:r>
                        <a:rPr lang="en-US" sz="1100" dirty="0">
                          <a:latin typeface="Calibri"/>
                          <a:ea typeface="Calibri"/>
                          <a:cs typeface="Arial"/>
                        </a:rPr>
                        <a:t>Straight run naphtha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ar-IQ" dirty="0"/>
          </a:p>
        </p:txBody>
      </p:sp>
      <p:sp>
        <p:nvSpPr>
          <p:cNvPr id="3" name="Subtitle 2"/>
          <p:cNvSpPr>
            <a:spLocks noGrp="1"/>
          </p:cNvSpPr>
          <p:nvPr>
            <p:ph type="subTitle" idx="1"/>
          </p:nvPr>
        </p:nvSpPr>
        <p:spPr>
          <a:xfrm>
            <a:off x="2928926" y="5534004"/>
            <a:ext cx="4357718" cy="1323996"/>
          </a:xfrm>
        </p:spPr>
        <p:txBody>
          <a:bodyPr>
            <a:normAutofit/>
          </a:bodyPr>
          <a:lstStyle/>
          <a:p>
            <a:pPr algn="ctr"/>
            <a:r>
              <a:rPr lang="en-US">
                <a:solidFill>
                  <a:schemeClr val="tx2">
                    <a:lumMod val="75000"/>
                  </a:schemeClr>
                </a:solidFill>
              </a:rPr>
              <a:t>Lect</a:t>
            </a:r>
            <a:r>
              <a:rPr lang="en-US" smtClean="0">
                <a:solidFill>
                  <a:schemeClr val="tx2">
                    <a:lumMod val="75000"/>
                  </a:schemeClr>
                </a:solidFill>
              </a:rPr>
              <a:t>./9</a:t>
            </a:r>
            <a:endParaRPr lang="en-US" dirty="0" smtClean="0">
              <a:solidFill>
                <a:schemeClr val="tx2">
                  <a:lumMod val="75000"/>
                </a:schemeClr>
              </a:solidFill>
            </a:endParaRPr>
          </a:p>
          <a:p>
            <a:r>
              <a:rPr lang="en-US" dirty="0" smtClean="0"/>
              <a:t>Product Blending</a:t>
            </a:r>
            <a:endParaRPr lang="ar-IQ" dirty="0"/>
          </a:p>
        </p:txBody>
      </p:sp>
      <p:pic>
        <p:nvPicPr>
          <p:cNvPr id="1026" name="Picture 2"/>
          <p:cNvPicPr>
            <a:picLocks noChangeAspect="1" noChangeArrowheads="1"/>
          </p:cNvPicPr>
          <p:nvPr/>
        </p:nvPicPr>
        <p:blipFill>
          <a:blip r:embed="rId3"/>
          <a:srcRect/>
          <a:stretch>
            <a:fillRect/>
          </a:stretch>
        </p:blipFill>
        <p:spPr bwMode="auto">
          <a:xfrm>
            <a:off x="0" y="0"/>
            <a:ext cx="9144000" cy="5000636"/>
          </a:xfrm>
          <a:prstGeom prst="rect">
            <a:avLst/>
          </a:prstGeom>
          <a:noFill/>
          <a:ln w="9525">
            <a:noFill/>
            <a:miter lim="800000"/>
            <a:headEnd/>
            <a:tailEnd/>
          </a:ln>
          <a:effectLst/>
        </p:spPr>
      </p:pic>
      <p:pic>
        <p:nvPicPr>
          <p:cNvPr id="4" name="Picture 2"/>
          <p:cNvPicPr>
            <a:picLocks noChangeAspect="1" noChangeArrowheads="1"/>
          </p:cNvPicPr>
          <p:nvPr/>
        </p:nvPicPr>
        <p:blipFill>
          <a:blip r:embed="rId4"/>
          <a:srcRect/>
          <a:stretch>
            <a:fillRect/>
          </a:stretch>
        </p:blipFill>
        <p:spPr bwMode="auto">
          <a:xfrm>
            <a:off x="0" y="4867275"/>
            <a:ext cx="1619250" cy="1990725"/>
          </a:xfrm>
          <a:prstGeom prst="rect">
            <a:avLst/>
          </a:prstGeom>
          <a:noFill/>
          <a:ln w="9525">
            <a:noFill/>
            <a:miter lim="800000"/>
            <a:headEnd/>
            <a:tailEnd/>
          </a:ln>
          <a:effectLst/>
        </p:spPr>
      </p:pic>
    </p:spTree>
    <p:extLst>
      <p:ext uri="{BB962C8B-B14F-4D97-AF65-F5344CB8AC3E}">
        <p14:creationId xmlns:p14="http://schemas.microsoft.com/office/powerpoint/2010/main" val="352195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752" y="44624"/>
            <a:ext cx="4176464" cy="648071"/>
          </a:xfrm>
          <a:ln>
            <a:noFill/>
          </a:ln>
        </p:spPr>
        <p:style>
          <a:lnRef idx="1">
            <a:schemeClr val="accent1"/>
          </a:lnRef>
          <a:fillRef idx="3">
            <a:schemeClr val="accent1"/>
          </a:fillRef>
          <a:effectRef idx="2">
            <a:schemeClr val="accent1"/>
          </a:effectRef>
          <a:fontRef idx="minor">
            <a:schemeClr val="lt1"/>
          </a:fontRef>
        </p:style>
        <p:txBody>
          <a:bodyPr>
            <a:normAutofit fontScale="90000"/>
          </a:bodyPr>
          <a:lstStyle/>
          <a:p>
            <a:r>
              <a:rPr lang="en-US" dirty="0"/>
              <a:t>Product Blending</a:t>
            </a:r>
          </a:p>
        </p:txBody>
      </p:sp>
      <p:sp>
        <p:nvSpPr>
          <p:cNvPr id="5" name="TextBox 4"/>
          <p:cNvSpPr txBox="1"/>
          <p:nvPr/>
        </p:nvSpPr>
        <p:spPr>
          <a:xfrm>
            <a:off x="323528" y="768181"/>
            <a:ext cx="8496944" cy="6370975"/>
          </a:xfrm>
          <a:prstGeom prst="rect">
            <a:avLst/>
          </a:prstGeom>
          <a:noFill/>
        </p:spPr>
        <p:txBody>
          <a:bodyPr wrap="square" rtlCol="1">
            <a:spAutoFit/>
          </a:bodyPr>
          <a:lstStyle/>
          <a:p>
            <a:pPr algn="just" rtl="0">
              <a:buFont typeface="Wingdings" pitchFamily="2" charset="2"/>
              <a:buChar char="v"/>
            </a:pPr>
            <a:r>
              <a:rPr lang="en-US" sz="2000" dirty="0" smtClean="0">
                <a:solidFill>
                  <a:schemeClr val="tx1"/>
                </a:solidFill>
              </a:rPr>
              <a:t> Blending purpose is to allocate the available blending components in such a way to meet product demands and specification at the least cost. We now review how the properties of mixtures are estimated based on the properties of the components.</a:t>
            </a:r>
            <a:endParaRPr lang="en-US" sz="2000" b="1" u="sng" dirty="0" smtClean="0"/>
          </a:p>
          <a:p>
            <a:pPr algn="l"/>
            <a:r>
              <a:rPr lang="en-US" sz="2400" b="1" dirty="0" smtClean="0"/>
              <a:t>Octane Blending: </a:t>
            </a:r>
          </a:p>
          <a:p>
            <a:pPr algn="l"/>
            <a:r>
              <a:rPr lang="en-US" sz="2000" dirty="0" smtClean="0"/>
              <a:t>True </a:t>
            </a:r>
            <a:r>
              <a:rPr lang="en-US" sz="2000" dirty="0"/>
              <a:t>octane numbers do not blend linearly. It is therefore necessary to use especial “blending” octane numbers to obtain linear expressions. The blending is performed on a volumetric average </a:t>
            </a:r>
            <a:r>
              <a:rPr lang="en-US" sz="2000" dirty="0" smtClean="0"/>
              <a:t>basis.</a:t>
            </a:r>
            <a:endParaRPr lang="en-US" sz="2000" dirty="0"/>
          </a:p>
          <a:p>
            <a:pPr algn="l"/>
            <a:r>
              <a:rPr lang="en-US" sz="2000" dirty="0"/>
              <a:t>The formula used for calculation is</a:t>
            </a:r>
            <a:r>
              <a:rPr lang="en-US" sz="2000" dirty="0" smtClean="0"/>
              <a:t>:</a:t>
            </a:r>
          </a:p>
          <a:p>
            <a:pPr algn="l"/>
            <a:endParaRPr lang="en-US" sz="2000" dirty="0"/>
          </a:p>
          <a:p>
            <a:pPr algn="l"/>
            <a:endParaRPr lang="en-US" sz="2000" dirty="0" smtClean="0"/>
          </a:p>
          <a:p>
            <a:pPr algn="l"/>
            <a:endParaRPr lang="en-US" sz="2000" dirty="0" smtClean="0"/>
          </a:p>
          <a:p>
            <a:pPr algn="l"/>
            <a:endParaRPr lang="en-US" sz="2000" dirty="0" smtClean="0"/>
          </a:p>
          <a:p>
            <a:pPr algn="l"/>
            <a:r>
              <a:rPr lang="en-US" sz="2000" dirty="0" smtClean="0"/>
              <a:t>where </a:t>
            </a:r>
            <a:endParaRPr lang="en-US" sz="2000" dirty="0"/>
          </a:p>
          <a:p>
            <a:pPr algn="l"/>
            <a:r>
              <a:rPr lang="en-US" sz="2000" dirty="0"/>
              <a:t>B</a:t>
            </a:r>
            <a:r>
              <a:rPr lang="en-US" sz="2000" baseline="-25000" dirty="0"/>
              <a:t>t</a:t>
            </a:r>
            <a:r>
              <a:rPr lang="en-US" sz="2000" i="1" baseline="-25000" dirty="0"/>
              <a:t> </a:t>
            </a:r>
            <a:r>
              <a:rPr lang="en-US" sz="2000" i="1" dirty="0"/>
              <a:t>   </a:t>
            </a:r>
            <a:r>
              <a:rPr lang="en-US" sz="2000" dirty="0"/>
              <a:t>= total amount of blended gasoline </a:t>
            </a:r>
            <a:r>
              <a:rPr lang="en-US" sz="2000" i="1" dirty="0"/>
              <a:t>, bbl</a:t>
            </a:r>
            <a:endParaRPr lang="en-US" sz="2000" dirty="0"/>
          </a:p>
          <a:p>
            <a:pPr algn="l"/>
            <a:r>
              <a:rPr lang="en-US" sz="2000" i="1" dirty="0" err="1"/>
              <a:t>ON</a:t>
            </a:r>
            <a:r>
              <a:rPr lang="en-US" sz="2000" i="1" baseline="-25000" dirty="0" err="1"/>
              <a:t>t</a:t>
            </a:r>
            <a:r>
              <a:rPr lang="en-US" sz="2000" i="1" dirty="0"/>
              <a:t>  </a:t>
            </a:r>
            <a:r>
              <a:rPr lang="en-US" sz="2000" dirty="0"/>
              <a:t>= desired octane of blend </a:t>
            </a:r>
          </a:p>
          <a:p>
            <a:pPr algn="l"/>
            <a:r>
              <a:rPr lang="en-US" sz="2000" dirty="0"/>
              <a:t>B</a:t>
            </a:r>
            <a:r>
              <a:rPr lang="en-US" sz="2000" baseline="-25000" dirty="0"/>
              <a:t>i</a:t>
            </a:r>
            <a:r>
              <a:rPr lang="en-US" sz="2000" dirty="0"/>
              <a:t>  = bbl of component </a:t>
            </a:r>
            <a:r>
              <a:rPr lang="en-US" sz="2000" dirty="0" err="1"/>
              <a:t>i</a:t>
            </a:r>
            <a:endParaRPr lang="en-US" sz="2000" dirty="0"/>
          </a:p>
          <a:p>
            <a:pPr algn="l"/>
            <a:r>
              <a:rPr lang="en-US" sz="2000" dirty="0" err="1"/>
              <a:t>ON</a:t>
            </a:r>
            <a:r>
              <a:rPr lang="en-US" sz="2000" baseline="-25000" dirty="0" err="1"/>
              <a:t>i</a:t>
            </a:r>
            <a:r>
              <a:rPr lang="en-US" sz="2000" i="1" dirty="0"/>
              <a:t> </a:t>
            </a:r>
            <a:r>
              <a:rPr lang="en-US" sz="2000" dirty="0"/>
              <a:t>= blending octane number of component </a:t>
            </a:r>
            <a:r>
              <a:rPr lang="en-US" sz="2000" dirty="0" err="1"/>
              <a:t>i</a:t>
            </a:r>
            <a:r>
              <a:rPr lang="en-US" sz="2000" dirty="0"/>
              <a:t>.</a:t>
            </a:r>
          </a:p>
          <a:p>
            <a:pPr algn="l"/>
            <a:endParaRPr lang="en-US" sz="2000" dirty="0"/>
          </a:p>
          <a:p>
            <a:pPr algn="l" rtl="0"/>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aphicFrame>
        <p:nvGraphicFramePr>
          <p:cNvPr id="11266" name="Object 2"/>
          <p:cNvGraphicFramePr>
            <a:graphicFrameLocks noChangeAspect="1"/>
          </p:cNvGraphicFramePr>
          <p:nvPr/>
        </p:nvGraphicFramePr>
        <p:xfrm>
          <a:off x="539552" y="3789040"/>
          <a:ext cx="3096344" cy="864096"/>
        </p:xfrm>
        <a:graphic>
          <a:graphicData uri="http://schemas.openxmlformats.org/presentationml/2006/ole">
            <mc:AlternateContent xmlns:mc="http://schemas.openxmlformats.org/markup-compatibility/2006">
              <mc:Choice xmlns:v="urn:schemas-microsoft-com:vml" Requires="v">
                <p:oleObj spid="_x0000_s36870" name="Equation" r:id="rId3" imgW="1549080" imgH="520560" progId="Equation.3">
                  <p:embed/>
                </p:oleObj>
              </mc:Choice>
              <mc:Fallback>
                <p:oleObj name="Equation" r:id="rId3" imgW="1549080" imgH="52056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3789040"/>
                        <a:ext cx="3096344" cy="8640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TextBox 8"/>
          <p:cNvSpPr txBox="1"/>
          <p:nvPr/>
        </p:nvSpPr>
        <p:spPr>
          <a:xfrm>
            <a:off x="3563888" y="4022488"/>
            <a:ext cx="4464496" cy="400110"/>
          </a:xfrm>
          <a:prstGeom prst="rect">
            <a:avLst/>
          </a:prstGeom>
          <a:noFill/>
        </p:spPr>
        <p:txBody>
          <a:bodyPr wrap="square" rtlCol="1">
            <a:spAutoFit/>
          </a:bodyPr>
          <a:lstStyle/>
          <a:p>
            <a:pPr algn="l"/>
            <a:r>
              <a:rPr lang="en-US" sz="2000" dirty="0" smtClean="0"/>
              <a:t>………………………………..      1</a:t>
            </a:r>
            <a:endParaRPr lang="ar-IQ" sz="2000" dirty="0"/>
          </a:p>
        </p:txBody>
      </p:sp>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280962"/>
            <a:ext cx="8496944" cy="7540526"/>
          </a:xfrm>
          <a:prstGeom prst="rect">
            <a:avLst/>
          </a:prstGeom>
          <a:noFill/>
        </p:spPr>
        <p:txBody>
          <a:bodyPr wrap="square" rtlCol="1">
            <a:spAutoFit/>
          </a:bodyPr>
          <a:lstStyle/>
          <a:p>
            <a:pPr algn="l"/>
            <a:r>
              <a:rPr lang="en-US" sz="2000" dirty="0"/>
              <a:t>contributing to product t</a:t>
            </a:r>
            <a:r>
              <a:rPr lang="en-US" sz="2000" i="1" dirty="0"/>
              <a:t> </a:t>
            </a:r>
            <a:r>
              <a:rPr lang="en-US" sz="2000" dirty="0"/>
              <a:t>and blending octane numbers, respectively. The practice </a:t>
            </a:r>
            <a:r>
              <a:rPr lang="en-US" sz="2000" dirty="0" smtClean="0"/>
              <a:t>has been to use the following expression for the “blending” octane number:</a:t>
            </a:r>
          </a:p>
          <a:p>
            <a:pPr algn="l"/>
            <a:endParaRPr lang="en-US" sz="2000" dirty="0"/>
          </a:p>
          <a:p>
            <a:pPr algn="l"/>
            <a:endParaRPr lang="en-US" sz="2000" dirty="0"/>
          </a:p>
          <a:p>
            <a:pPr algn="l"/>
            <a:endParaRPr lang="en-US" sz="2000" dirty="0" smtClean="0"/>
          </a:p>
          <a:p>
            <a:pPr algn="l"/>
            <a:r>
              <a:rPr lang="en-US" sz="2000" dirty="0" smtClean="0"/>
              <a:t>where </a:t>
            </a:r>
            <a:r>
              <a:rPr lang="en-US" sz="2000" dirty="0"/>
              <a:t>MON and RON are the motor and research octane numbers, respectively. </a:t>
            </a:r>
            <a:r>
              <a:rPr lang="en-US" sz="2000" dirty="0" smtClean="0"/>
              <a:t>Note that </a:t>
            </a:r>
            <a:r>
              <a:rPr lang="en-US" sz="2000" dirty="0"/>
              <a:t>the true octane number is the one obtained using a CFR test engine. For </a:t>
            </a:r>
            <a:r>
              <a:rPr lang="en-US" sz="2000" dirty="0" smtClean="0"/>
              <a:t>example, consider </a:t>
            </a:r>
            <a:r>
              <a:rPr lang="en-US" sz="2000" dirty="0"/>
              <a:t>a 30% </a:t>
            </a:r>
            <a:r>
              <a:rPr lang="en-US" sz="2000" dirty="0" err="1"/>
              <a:t>isomerate</a:t>
            </a:r>
            <a:r>
              <a:rPr lang="en-US" sz="2000" dirty="0"/>
              <a:t> and 70% reformate blend. </a:t>
            </a:r>
            <a:r>
              <a:rPr lang="en-US" sz="2000" dirty="0" err="1"/>
              <a:t>Isomerate</a:t>
            </a:r>
            <a:r>
              <a:rPr lang="en-US" sz="2000" dirty="0"/>
              <a:t> has the following </a:t>
            </a:r>
            <a:r>
              <a:rPr lang="en-US" sz="2000" dirty="0" smtClean="0"/>
              <a:t>octane values</a:t>
            </a:r>
            <a:r>
              <a:rPr lang="en-US" sz="2000" dirty="0"/>
              <a:t>: MON=81.1, RON=83.0, whereas reformat has the following octane </a:t>
            </a:r>
            <a:r>
              <a:rPr lang="en-US" sz="2000" dirty="0" smtClean="0"/>
              <a:t>numbers: MON=86.9 </a:t>
            </a:r>
            <a:r>
              <a:rPr lang="en-US" sz="2000" dirty="0"/>
              <a:t>and RON=98.5. When blended in </a:t>
            </a:r>
            <a:r>
              <a:rPr lang="en-US" sz="2000" dirty="0" smtClean="0"/>
              <a:t>the proportion given above, the blended pool has ON=89.505.</a:t>
            </a:r>
          </a:p>
          <a:p>
            <a:pPr algn="l"/>
            <a:endParaRPr lang="en-US" sz="2000" b="1" dirty="0" smtClean="0"/>
          </a:p>
          <a:p>
            <a:pPr algn="l"/>
            <a:r>
              <a:rPr lang="en-US" sz="2000" b="1" dirty="0" smtClean="0"/>
              <a:t>Pool </a:t>
            </a:r>
            <a:r>
              <a:rPr lang="en-US" sz="2000" b="1" dirty="0"/>
              <a:t>Octane :</a:t>
            </a:r>
            <a:r>
              <a:rPr lang="en-US" sz="2000" dirty="0"/>
              <a:t> is the average octane of the total gasoline production of the refinery, if the regular, mid- premium, and super- premium </a:t>
            </a:r>
            <a:r>
              <a:rPr lang="en-US" sz="2000" dirty="0" err="1"/>
              <a:t>gasolines</a:t>
            </a:r>
            <a:r>
              <a:rPr lang="en-US" sz="2000" dirty="0"/>
              <a:t> are blended together.</a:t>
            </a:r>
          </a:p>
          <a:p>
            <a:pPr algn="l"/>
            <a:endParaRPr lang="en-US" sz="2000" b="1" dirty="0" smtClean="0"/>
          </a:p>
          <a:p>
            <a:pPr algn="l"/>
            <a:r>
              <a:rPr lang="en-US" sz="2000" b="1" dirty="0" smtClean="0"/>
              <a:t>Posted </a:t>
            </a:r>
            <a:r>
              <a:rPr lang="en-US" sz="2000" b="1" dirty="0"/>
              <a:t>Octane numbers (PON): </a:t>
            </a:r>
            <a:r>
              <a:rPr lang="en-US" sz="2000" dirty="0"/>
              <a:t>are the arithmetic average of the motor octane number (MON) and research octane number (RON).</a:t>
            </a:r>
            <a:r>
              <a:rPr lang="en-US" sz="2000" b="1" dirty="0"/>
              <a:t> </a:t>
            </a:r>
            <a:endParaRPr lang="en-US" sz="2000" dirty="0"/>
          </a:p>
          <a:p>
            <a:pPr algn="just"/>
            <a:endParaRPr lang="en-US" sz="2000" dirty="0" smtClean="0"/>
          </a:p>
          <a:p>
            <a:pPr algn="just"/>
            <a:r>
              <a:rPr lang="en-US" sz="2000" dirty="0"/>
              <a:t> </a:t>
            </a:r>
          </a:p>
          <a:p>
            <a:pPr algn="l" rtl="0"/>
            <a:endParaRPr lang="en-US" sz="2000" dirty="0"/>
          </a:p>
          <a:p>
            <a:pPr algn="l"/>
            <a:endParaRPr lang="en-US" sz="2000" dirty="0"/>
          </a:p>
          <a:p>
            <a:pPr algn="l" rtl="0"/>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aphicFrame>
        <p:nvGraphicFramePr>
          <p:cNvPr id="14339" name="Object 3"/>
          <p:cNvGraphicFramePr>
            <a:graphicFrameLocks noChangeAspect="1"/>
          </p:cNvGraphicFramePr>
          <p:nvPr/>
        </p:nvGraphicFramePr>
        <p:xfrm>
          <a:off x="766762" y="1317774"/>
          <a:ext cx="3229174" cy="527050"/>
        </p:xfrm>
        <a:graphic>
          <a:graphicData uri="http://schemas.openxmlformats.org/presentationml/2006/ole">
            <mc:AlternateContent xmlns:mc="http://schemas.openxmlformats.org/markup-compatibility/2006">
              <mc:Choice xmlns:v="urn:schemas-microsoft-com:vml" Requires="v">
                <p:oleObj spid="_x0000_s14343" name="Equation" r:id="rId3" imgW="1676160" imgH="266400" progId="Equation.3">
                  <p:embed/>
                </p:oleObj>
              </mc:Choice>
              <mc:Fallback>
                <p:oleObj name="Equation" r:id="rId3" imgW="1676160" imgH="2664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762" y="1317774"/>
                        <a:ext cx="3229174" cy="527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Box 10"/>
          <p:cNvSpPr txBox="1"/>
          <p:nvPr/>
        </p:nvSpPr>
        <p:spPr>
          <a:xfrm>
            <a:off x="4139952" y="1340768"/>
            <a:ext cx="4464496" cy="400110"/>
          </a:xfrm>
          <a:prstGeom prst="rect">
            <a:avLst/>
          </a:prstGeom>
          <a:noFill/>
        </p:spPr>
        <p:txBody>
          <a:bodyPr wrap="square" rtlCol="1">
            <a:spAutoFit/>
          </a:bodyPr>
          <a:lstStyle/>
          <a:p>
            <a:pPr algn="l"/>
            <a:r>
              <a:rPr lang="en-US" sz="2000" dirty="0" smtClean="0"/>
              <a:t>………………………………..  2</a:t>
            </a:r>
            <a:endParaRPr lang="ar-IQ" sz="2000"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16632"/>
            <a:ext cx="8496944" cy="7540526"/>
          </a:xfrm>
          <a:prstGeom prst="rect">
            <a:avLst/>
          </a:prstGeom>
          <a:noFill/>
        </p:spPr>
        <p:txBody>
          <a:bodyPr wrap="square" rtlCol="1">
            <a:spAutoFit/>
          </a:bodyPr>
          <a:lstStyle/>
          <a:p>
            <a:pPr algn="l"/>
            <a:r>
              <a:rPr lang="en-US" sz="2000" b="1" dirty="0" smtClean="0"/>
              <a:t>Reid </a:t>
            </a:r>
            <a:r>
              <a:rPr lang="en-US" sz="2000" b="1" dirty="0"/>
              <a:t>vapor </a:t>
            </a:r>
            <a:r>
              <a:rPr lang="en-US" sz="2000" b="1" dirty="0" smtClean="0"/>
              <a:t>pressure:</a:t>
            </a:r>
          </a:p>
          <a:p>
            <a:pPr algn="l"/>
            <a:r>
              <a:rPr lang="en-US" sz="2000" b="1" dirty="0" smtClean="0"/>
              <a:t> </a:t>
            </a:r>
            <a:endParaRPr lang="en-US" sz="2000" dirty="0"/>
          </a:p>
          <a:p>
            <a:pPr algn="l"/>
            <a:r>
              <a:rPr lang="en-US" sz="2000" dirty="0"/>
              <a:t>The desired RVP of a gasoline is obtained by blending n-butane with C</a:t>
            </a:r>
            <a:r>
              <a:rPr lang="en-US" sz="2000" baseline="-25000" dirty="0"/>
              <a:t>5</a:t>
            </a:r>
            <a:r>
              <a:rPr lang="en-US" sz="2000" dirty="0"/>
              <a:t> (380 </a:t>
            </a:r>
            <a:r>
              <a:rPr lang="en-US" sz="2000" baseline="30000" dirty="0" err="1"/>
              <a:t>o</a:t>
            </a:r>
            <a:r>
              <a:rPr lang="en-US" sz="2000" dirty="0" err="1"/>
              <a:t>F</a:t>
            </a:r>
            <a:r>
              <a:rPr lang="en-US" sz="2000" dirty="0"/>
              <a:t>) with C</a:t>
            </a:r>
            <a:r>
              <a:rPr lang="en-US" sz="2000" baseline="-25000" dirty="0"/>
              <a:t>5  </a:t>
            </a:r>
            <a:r>
              <a:rPr lang="en-US" sz="2000" dirty="0"/>
              <a:t>(193 </a:t>
            </a:r>
            <a:r>
              <a:rPr lang="en-US" sz="2000" baseline="30000" dirty="0" err="1"/>
              <a:t>o</a:t>
            </a:r>
            <a:r>
              <a:rPr lang="en-US" sz="2000" dirty="0" err="1"/>
              <a:t>F</a:t>
            </a:r>
            <a:r>
              <a:rPr lang="en-US" sz="2000" dirty="0"/>
              <a:t>) naphtha. The amount of n-butane required to give the needed RVP is calculated </a:t>
            </a:r>
            <a:r>
              <a:rPr lang="en-US" sz="2000" dirty="0" smtClean="0"/>
              <a:t>by:</a:t>
            </a:r>
          </a:p>
          <a:p>
            <a:pPr algn="l"/>
            <a:endParaRPr lang="en-US" sz="2000" dirty="0"/>
          </a:p>
          <a:p>
            <a:pPr algn="l"/>
            <a:endParaRPr lang="en-US" sz="2000" dirty="0" smtClean="0"/>
          </a:p>
          <a:p>
            <a:pPr algn="l"/>
            <a:endParaRPr lang="en-US" sz="2000" dirty="0" smtClean="0"/>
          </a:p>
          <a:p>
            <a:pPr algn="l"/>
            <a:r>
              <a:rPr lang="ar-SA" sz="2000" dirty="0" smtClean="0"/>
              <a:t> </a:t>
            </a:r>
            <a:r>
              <a:rPr lang="en-US" sz="2000" dirty="0" smtClean="0"/>
              <a:t>Where:</a:t>
            </a:r>
          </a:p>
          <a:p>
            <a:pPr algn="l"/>
            <a:r>
              <a:rPr lang="en-US" sz="2000" dirty="0" smtClean="0"/>
              <a:t>M </a:t>
            </a:r>
            <a:r>
              <a:rPr lang="en-US" sz="2000" baseline="-25000" dirty="0" smtClean="0"/>
              <a:t>t</a:t>
            </a:r>
            <a:r>
              <a:rPr lang="en-US" sz="2000" dirty="0" smtClean="0"/>
              <a:t> = total moles blended product</a:t>
            </a:r>
          </a:p>
          <a:p>
            <a:pPr algn="l"/>
            <a:r>
              <a:rPr lang="en-US" sz="2000" dirty="0" smtClean="0"/>
              <a:t>(RVP) </a:t>
            </a:r>
            <a:r>
              <a:rPr lang="en-US" sz="2000" baseline="-25000" dirty="0" smtClean="0"/>
              <a:t>t</a:t>
            </a:r>
            <a:r>
              <a:rPr lang="en-US" sz="2000" dirty="0" smtClean="0"/>
              <a:t> = specification RVP for product, psi</a:t>
            </a:r>
          </a:p>
          <a:p>
            <a:pPr algn="l"/>
            <a:r>
              <a:rPr lang="en-US" sz="2000" dirty="0" smtClean="0"/>
              <a:t>M </a:t>
            </a:r>
            <a:r>
              <a:rPr lang="en-US" sz="2000" baseline="-25000" dirty="0" err="1" smtClean="0"/>
              <a:t>i</a:t>
            </a:r>
            <a:r>
              <a:rPr lang="en-US" sz="2000" dirty="0" smtClean="0"/>
              <a:t> = moles of component </a:t>
            </a:r>
            <a:r>
              <a:rPr lang="en-US" sz="2000" dirty="0" err="1" smtClean="0"/>
              <a:t>i</a:t>
            </a:r>
            <a:endParaRPr lang="en-US" sz="2000" dirty="0" smtClean="0"/>
          </a:p>
          <a:p>
            <a:pPr algn="l"/>
            <a:r>
              <a:rPr lang="en-US" sz="2000" dirty="0" smtClean="0"/>
              <a:t>(RVP) </a:t>
            </a:r>
            <a:r>
              <a:rPr lang="en-US" sz="2000" baseline="-25000" dirty="0" err="1" smtClean="0"/>
              <a:t>i</a:t>
            </a:r>
            <a:r>
              <a:rPr lang="en-US" sz="2000" dirty="0" smtClean="0"/>
              <a:t> = RVP of component </a:t>
            </a:r>
            <a:r>
              <a:rPr lang="en-US" sz="2000" dirty="0" err="1" smtClean="0"/>
              <a:t>i</a:t>
            </a:r>
            <a:r>
              <a:rPr lang="en-US" sz="2000" dirty="0" smtClean="0"/>
              <a:t>, psi or </a:t>
            </a:r>
            <a:r>
              <a:rPr lang="en-US" sz="2000" dirty="0" err="1" smtClean="0"/>
              <a:t>kPa</a:t>
            </a:r>
            <a:endParaRPr lang="en-US" sz="2000" dirty="0" smtClean="0"/>
          </a:p>
          <a:p>
            <a:pPr algn="l"/>
            <a:endParaRPr lang="en-US" sz="2000" dirty="0" smtClean="0"/>
          </a:p>
          <a:p>
            <a:pPr algn="l"/>
            <a:r>
              <a:rPr lang="en-US" sz="2000" dirty="0" smtClean="0"/>
              <a:t>The </a:t>
            </a:r>
            <a:r>
              <a:rPr lang="en-US" sz="2000" dirty="0"/>
              <a:t>desired RVP for a blended gasoline is obtained by adding n-butane to reach the desired value</a:t>
            </a:r>
            <a:r>
              <a:rPr lang="en-US" sz="2000" dirty="0" smtClean="0"/>
              <a:t>.</a:t>
            </a:r>
          </a:p>
          <a:p>
            <a:pPr algn="l"/>
            <a:endParaRPr lang="en-US" sz="2000" dirty="0"/>
          </a:p>
          <a:p>
            <a:pPr algn="l"/>
            <a:endParaRPr lang="en-US" sz="2000" dirty="0" smtClean="0"/>
          </a:p>
          <a:p>
            <a:pPr algn="l"/>
            <a:endParaRPr lang="en-US" sz="2000" dirty="0" smtClean="0"/>
          </a:p>
          <a:p>
            <a:pPr algn="just"/>
            <a:endParaRPr lang="en-US" sz="2000" dirty="0" smtClean="0"/>
          </a:p>
          <a:p>
            <a:pPr algn="just"/>
            <a:r>
              <a:rPr lang="en-US" sz="2000" dirty="0"/>
              <a:t> </a:t>
            </a:r>
          </a:p>
          <a:p>
            <a:pPr algn="l" rtl="0"/>
            <a:endParaRPr lang="en-US" sz="2000" dirty="0"/>
          </a:p>
          <a:p>
            <a:pPr algn="l"/>
            <a:endParaRPr lang="en-US" sz="2000" dirty="0"/>
          </a:p>
          <a:p>
            <a:pPr algn="l" rtl="0"/>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aphicFrame>
        <p:nvGraphicFramePr>
          <p:cNvPr id="15363" name="Object 3"/>
          <p:cNvGraphicFramePr>
            <a:graphicFrameLocks noChangeAspect="1"/>
          </p:cNvGraphicFramePr>
          <p:nvPr/>
        </p:nvGraphicFramePr>
        <p:xfrm>
          <a:off x="683568" y="1844824"/>
          <a:ext cx="3600400" cy="720080"/>
        </p:xfrm>
        <a:graphic>
          <a:graphicData uri="http://schemas.openxmlformats.org/presentationml/2006/ole">
            <mc:AlternateContent xmlns:mc="http://schemas.openxmlformats.org/markup-compatibility/2006">
              <mc:Choice xmlns:v="urn:schemas-microsoft-com:vml" Requires="v">
                <p:oleObj spid="_x0000_s15367" name="Equation" r:id="rId3" imgW="1993900" imgH="469900" progId="Equation.3">
                  <p:embed/>
                </p:oleObj>
              </mc:Choice>
              <mc:Fallback>
                <p:oleObj name="Equation" r:id="rId3" imgW="1993900" imgH="46990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1844824"/>
                        <a:ext cx="3600400" cy="7200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TextBox 11"/>
          <p:cNvSpPr txBox="1"/>
          <p:nvPr/>
        </p:nvSpPr>
        <p:spPr>
          <a:xfrm>
            <a:off x="4211960" y="2060848"/>
            <a:ext cx="4464496" cy="400110"/>
          </a:xfrm>
          <a:prstGeom prst="rect">
            <a:avLst/>
          </a:prstGeom>
          <a:noFill/>
        </p:spPr>
        <p:txBody>
          <a:bodyPr wrap="square" rtlCol="1">
            <a:spAutoFit/>
          </a:bodyPr>
          <a:lstStyle/>
          <a:p>
            <a:pPr algn="l"/>
            <a:r>
              <a:rPr lang="en-US" sz="2000" dirty="0" smtClean="0"/>
              <a:t>   ………………………………..  3</a:t>
            </a:r>
            <a:endParaRPr lang="ar-IQ" sz="2000"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16632"/>
            <a:ext cx="8640960" cy="6309420"/>
          </a:xfrm>
          <a:prstGeom prst="rect">
            <a:avLst/>
          </a:prstGeom>
          <a:noFill/>
        </p:spPr>
        <p:txBody>
          <a:bodyPr wrap="square" rtlCol="1">
            <a:spAutoFit/>
          </a:bodyPr>
          <a:lstStyle/>
          <a:p>
            <a:pPr algn="l"/>
            <a:r>
              <a:rPr lang="en-US" sz="2000" b="1" u="sng" dirty="0" smtClean="0"/>
              <a:t>Example (1):</a:t>
            </a:r>
            <a:r>
              <a:rPr lang="en-US" sz="2000" b="1" dirty="0" smtClean="0"/>
              <a:t> </a:t>
            </a:r>
            <a:r>
              <a:rPr lang="en-US" sz="2000" dirty="0" smtClean="0"/>
              <a:t>calculate the amount of n-butane to be added to following base stock to achieve an RVP of 10 psi( n- butane: MW=58, RVP=52).</a:t>
            </a:r>
          </a:p>
          <a:p>
            <a:pPr algn="l"/>
            <a:endParaRPr lang="en-US" sz="2000" dirty="0" smtClean="0"/>
          </a:p>
          <a:p>
            <a:pPr algn="l"/>
            <a:endParaRPr lang="en-US" sz="2000" dirty="0" smtClean="0"/>
          </a:p>
          <a:p>
            <a:pPr algn="l"/>
            <a:endParaRPr lang="en-US" sz="2000" dirty="0" smtClean="0"/>
          </a:p>
          <a:p>
            <a:pPr algn="l"/>
            <a:endParaRPr lang="en-US" sz="2000" dirty="0" smtClean="0"/>
          </a:p>
          <a:p>
            <a:pPr algn="l"/>
            <a:endParaRPr lang="en-US" sz="2000" dirty="0" smtClean="0"/>
          </a:p>
          <a:p>
            <a:pPr algn="l"/>
            <a:endParaRPr lang="en-US" sz="2000" dirty="0" smtClean="0"/>
          </a:p>
          <a:p>
            <a:pPr algn="l"/>
            <a:endParaRPr lang="en-US" sz="2000" dirty="0" smtClean="0"/>
          </a:p>
          <a:p>
            <a:pPr algn="l"/>
            <a:endParaRPr lang="en-US" sz="2000" dirty="0" smtClean="0"/>
          </a:p>
          <a:p>
            <a:pPr algn="l"/>
            <a:r>
              <a:rPr lang="en-US" sz="2000" b="1" u="sng" dirty="0" smtClean="0"/>
              <a:t>Solution:</a:t>
            </a:r>
          </a:p>
          <a:p>
            <a:pPr algn="l"/>
            <a:endParaRPr lang="en-US" sz="2000" b="1" u="sng" dirty="0" smtClean="0"/>
          </a:p>
          <a:p>
            <a:pPr algn="l"/>
            <a:endParaRPr lang="en-US" sz="2000" b="1" u="sng" dirty="0"/>
          </a:p>
          <a:p>
            <a:pPr algn="l"/>
            <a:endParaRPr lang="en-US" sz="2000" b="1" u="sng" dirty="0" smtClean="0"/>
          </a:p>
          <a:p>
            <a:pPr algn="l"/>
            <a:endParaRPr lang="en-US" sz="2000" b="1" u="sng" dirty="0" smtClean="0"/>
          </a:p>
          <a:p>
            <a:pPr algn="l"/>
            <a:endParaRPr lang="en-US" sz="2000" b="1" u="sng" dirty="0" smtClean="0"/>
          </a:p>
          <a:p>
            <a:pPr algn="l"/>
            <a:endParaRPr lang="en-US" sz="2000" b="1" u="sng" dirty="0"/>
          </a:p>
          <a:p>
            <a:pPr algn="l"/>
            <a:endParaRPr lang="en-US" sz="2000" b="1" u="sng" dirty="0" smtClean="0"/>
          </a:p>
          <a:p>
            <a:pPr algn="l"/>
            <a:endParaRPr lang="en-US" sz="2000" dirty="0" smtClean="0"/>
          </a:p>
          <a:p>
            <a:pPr algn="l"/>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aphicFrame>
        <p:nvGraphicFramePr>
          <p:cNvPr id="10" name="Table 9"/>
          <p:cNvGraphicFramePr>
            <a:graphicFrameLocks noGrp="1"/>
          </p:cNvGraphicFramePr>
          <p:nvPr/>
        </p:nvGraphicFramePr>
        <p:xfrm>
          <a:off x="1979712" y="980728"/>
          <a:ext cx="4719960" cy="2225037"/>
        </p:xfrm>
        <a:graphic>
          <a:graphicData uri="http://schemas.openxmlformats.org/drawingml/2006/table">
            <a:tbl>
              <a:tblPr rtl="1" firstRow="1" bandRow="1">
                <a:tableStyleId>{5C22544A-7EE6-4342-B048-85BDC9FD1C3A}</a:tableStyleId>
              </a:tblPr>
              <a:tblGrid>
                <a:gridCol w="943992"/>
                <a:gridCol w="943992"/>
                <a:gridCol w="943992"/>
                <a:gridCol w="943992"/>
                <a:gridCol w="943992"/>
              </a:tblGrid>
              <a:tr h="400945">
                <a:tc>
                  <a:txBody>
                    <a:bodyPr/>
                    <a:lstStyle/>
                    <a:p>
                      <a:pPr algn="ctr">
                        <a:spcAft>
                          <a:spcPts val="0"/>
                        </a:spcAft>
                      </a:pPr>
                      <a:r>
                        <a:rPr lang="en-US" sz="1300" dirty="0">
                          <a:latin typeface="TimesNewRomanPSMT"/>
                          <a:ea typeface="Times New Roman"/>
                          <a:cs typeface="TimesNewRomanPSMT"/>
                        </a:rPr>
                        <a:t>RVP (psi)</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MW</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Lb/hr</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BPD</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Base  stock</a:t>
                      </a:r>
                      <a:endParaRPr lang="en-US" sz="1300" dirty="0">
                        <a:latin typeface="Times New Roman"/>
                        <a:ea typeface="Times New Roman"/>
                        <a:cs typeface="Arial"/>
                      </a:endParaRPr>
                    </a:p>
                  </a:txBody>
                  <a:tcPr marL="68580" marR="68580" marT="0" marB="0" anchor="ctr"/>
                </a:tc>
              </a:tr>
              <a:tr h="400945">
                <a:tc>
                  <a:txBody>
                    <a:bodyPr/>
                    <a:lstStyle/>
                    <a:p>
                      <a:pPr algn="ctr">
                        <a:spcAft>
                          <a:spcPts val="0"/>
                        </a:spcAft>
                      </a:pPr>
                      <a:r>
                        <a:rPr lang="en-US" sz="1300" dirty="0">
                          <a:latin typeface="TimesNewRomanPSMT"/>
                          <a:ea typeface="Times New Roman"/>
                          <a:cs typeface="TimesNewRomanPSMT"/>
                        </a:rPr>
                        <a:t>11.1</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86</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39320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4000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LSR gasoline</a:t>
                      </a:r>
                      <a:endParaRPr lang="en-US" sz="1300" dirty="0">
                        <a:latin typeface="Times New Roman"/>
                        <a:ea typeface="Times New Roman"/>
                        <a:cs typeface="Arial"/>
                      </a:endParaRPr>
                    </a:p>
                  </a:txBody>
                  <a:tcPr marL="68580" marR="68580" marT="0" marB="0" anchor="ctr"/>
                </a:tc>
              </a:tr>
              <a:tr h="340734">
                <a:tc>
                  <a:txBody>
                    <a:bodyPr/>
                    <a:lstStyle/>
                    <a:p>
                      <a:pPr algn="ctr">
                        <a:spcAft>
                          <a:spcPts val="0"/>
                        </a:spcAft>
                      </a:pPr>
                      <a:r>
                        <a:rPr lang="en-US" sz="1300" dirty="0">
                          <a:latin typeface="TimesNewRomanPSMT"/>
                          <a:ea typeface="Times New Roman"/>
                          <a:cs typeface="TimesNewRomanPSMT"/>
                        </a:rPr>
                        <a:t>2.8</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115</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69900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6000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Reformate</a:t>
                      </a:r>
                      <a:endParaRPr lang="en-US" sz="1300" dirty="0">
                        <a:latin typeface="Times New Roman"/>
                        <a:ea typeface="Times New Roman"/>
                        <a:cs typeface="Arial"/>
                      </a:endParaRPr>
                    </a:p>
                  </a:txBody>
                  <a:tcPr marL="68580" marR="68580" marT="0" marB="0" anchor="ctr"/>
                </a:tc>
              </a:tr>
              <a:tr h="340734">
                <a:tc>
                  <a:txBody>
                    <a:bodyPr/>
                    <a:lstStyle/>
                    <a:p>
                      <a:pPr algn="ctr">
                        <a:spcAft>
                          <a:spcPts val="0"/>
                        </a:spcAft>
                      </a:pPr>
                      <a:r>
                        <a:rPr lang="en-US" sz="1300" dirty="0">
                          <a:latin typeface="TimesNewRomanPSMT"/>
                          <a:ea typeface="Times New Roman"/>
                          <a:cs typeface="TimesNewRomanPSMT"/>
                        </a:rPr>
                        <a:t>4.6</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104</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30690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3000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err="1">
                          <a:latin typeface="TimesNewRomanPSMT"/>
                          <a:ea typeface="Times New Roman"/>
                          <a:cs typeface="TimesNewRomanPSMT"/>
                        </a:rPr>
                        <a:t>Alkylate</a:t>
                      </a:r>
                      <a:endParaRPr lang="en-US" sz="1300" dirty="0">
                        <a:latin typeface="Times New Roman"/>
                        <a:ea typeface="Times New Roman"/>
                        <a:cs typeface="Arial"/>
                      </a:endParaRPr>
                    </a:p>
                  </a:txBody>
                  <a:tcPr marL="68580" marR="68580" marT="0" marB="0" anchor="ctr"/>
                </a:tc>
              </a:tr>
              <a:tr h="400945">
                <a:tc>
                  <a:txBody>
                    <a:bodyPr/>
                    <a:lstStyle/>
                    <a:p>
                      <a:pPr algn="ctr">
                        <a:spcAft>
                          <a:spcPts val="0"/>
                        </a:spcAft>
                      </a:pPr>
                      <a:r>
                        <a:rPr lang="en-US" sz="1300" dirty="0">
                          <a:latin typeface="TimesNewRomanPSMT"/>
                          <a:ea typeface="Times New Roman"/>
                          <a:cs typeface="TimesNewRomanPSMT"/>
                        </a:rPr>
                        <a:t>4.4</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108</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87520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8000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FCC gasoline</a:t>
                      </a:r>
                      <a:endParaRPr lang="en-US" sz="1300" dirty="0">
                        <a:latin typeface="Times New Roman"/>
                        <a:ea typeface="Times New Roman"/>
                        <a:cs typeface="Arial"/>
                      </a:endParaRPr>
                    </a:p>
                  </a:txBody>
                  <a:tcPr marL="68580" marR="68580" marT="0" marB="0" anchor="ctr"/>
                </a:tc>
              </a:tr>
              <a:tr h="340734">
                <a:tc>
                  <a:txBody>
                    <a:bodyPr/>
                    <a:lstStyle/>
                    <a:p>
                      <a:pPr algn="ctr">
                        <a:spcAft>
                          <a:spcPts val="0"/>
                        </a:spcAft>
                      </a:pPr>
                      <a:r>
                        <a:rPr lang="en-US" sz="1300" dirty="0" smtClean="0">
                          <a:latin typeface="TimesNewRomanPSMT"/>
                          <a:ea typeface="Times New Roman"/>
                          <a:cs typeface="TimesNewRomanPSMT"/>
                        </a:rPr>
                        <a:t>5.38</a:t>
                      </a:r>
                      <a:endParaRPr lang="en-US" sz="1300" dirty="0">
                        <a:latin typeface="Times New Roman"/>
                        <a:ea typeface="Times New Roman"/>
                        <a:cs typeface="Arial"/>
                      </a:endParaRPr>
                    </a:p>
                  </a:txBody>
                  <a:tcPr marL="68580" marR="68580" marT="0" marB="0" anchor="ctr"/>
                </a:tc>
                <a:tc>
                  <a:txBody>
                    <a:bodyPr/>
                    <a:lstStyle/>
                    <a:p>
                      <a:pPr algn="ctr">
                        <a:spcAft>
                          <a:spcPts val="0"/>
                        </a:spcAft>
                      </a:pPr>
                      <a:endParaRPr lang="en-US" sz="1300" dirty="0">
                        <a:latin typeface="TimesNewRomanPSMT"/>
                        <a:ea typeface="Times New Roman"/>
                        <a:cs typeface="TimesNewRomanPSMT"/>
                      </a:endParaRPr>
                    </a:p>
                  </a:txBody>
                  <a:tcPr marL="68580" marR="68580" marT="0" marB="0" anchor="ctr"/>
                </a:tc>
                <a:tc>
                  <a:txBody>
                    <a:bodyPr/>
                    <a:lstStyle/>
                    <a:p>
                      <a:pPr algn="ctr">
                        <a:spcAft>
                          <a:spcPts val="0"/>
                        </a:spcAft>
                      </a:pPr>
                      <a:endParaRPr lang="en-US" sz="1300" dirty="0">
                        <a:latin typeface="TimesNewRomanPSMT"/>
                        <a:ea typeface="Times New Roman"/>
                        <a:cs typeface="TimesNewRomanPSMT"/>
                      </a:endParaRPr>
                    </a:p>
                  </a:txBody>
                  <a:tcPr marL="68580" marR="68580" marT="0" marB="0" anchor="ctr"/>
                </a:tc>
                <a:tc>
                  <a:txBody>
                    <a:bodyPr/>
                    <a:lstStyle/>
                    <a:p>
                      <a:pPr algn="ctr">
                        <a:spcAft>
                          <a:spcPts val="0"/>
                        </a:spcAft>
                      </a:pPr>
                      <a:r>
                        <a:rPr lang="en-US" sz="1300" dirty="0">
                          <a:latin typeface="TimesNewRomanPSMT"/>
                          <a:ea typeface="Times New Roman"/>
                          <a:cs typeface="TimesNewRomanPSMT"/>
                        </a:rPr>
                        <a:t>21000</a:t>
                      </a:r>
                      <a:endParaRPr lang="en-US" sz="1300" dirty="0">
                        <a:latin typeface="Times New Roman"/>
                        <a:ea typeface="Times New Roman"/>
                        <a:cs typeface="Arial"/>
                      </a:endParaRPr>
                    </a:p>
                  </a:txBody>
                  <a:tcPr marL="68580" marR="68580" marT="0" marB="0" anchor="ctr"/>
                </a:tc>
                <a:tc>
                  <a:txBody>
                    <a:bodyPr/>
                    <a:lstStyle/>
                    <a:p>
                      <a:pPr algn="ctr">
                        <a:spcAft>
                          <a:spcPts val="0"/>
                        </a:spcAft>
                      </a:pPr>
                      <a:r>
                        <a:rPr lang="en-US" sz="1300" b="1" dirty="0">
                          <a:latin typeface="TimesNewRomanPSMT"/>
                          <a:ea typeface="Times New Roman"/>
                          <a:cs typeface="TimesNewRomanPSMT"/>
                        </a:rPr>
                        <a:t>Total</a:t>
                      </a:r>
                      <a:endParaRPr lang="en-US" sz="1300" dirty="0">
                        <a:latin typeface="Times New Roman"/>
                        <a:ea typeface="Times New Roman"/>
                        <a:cs typeface="Arial"/>
                      </a:endParaRPr>
                    </a:p>
                  </a:txBody>
                  <a:tcPr marL="68580" marR="68580" marT="0" marB="0" anchor="ctr"/>
                </a:tc>
              </a:tr>
            </a:tbl>
          </a:graphicData>
        </a:graphic>
      </p:graphicFrame>
      <p:graphicFrame>
        <p:nvGraphicFramePr>
          <p:cNvPr id="11" name="Table 10"/>
          <p:cNvGraphicFramePr>
            <a:graphicFrameLocks noGrp="1"/>
          </p:cNvGraphicFramePr>
          <p:nvPr/>
        </p:nvGraphicFramePr>
        <p:xfrm>
          <a:off x="1115616" y="3789040"/>
          <a:ext cx="7056784" cy="2448270"/>
        </p:xfrm>
        <a:graphic>
          <a:graphicData uri="http://schemas.openxmlformats.org/drawingml/2006/table">
            <a:tbl>
              <a:tblPr rtl="1" firstRow="1" bandRow="1">
                <a:tableStyleId>{5C22544A-7EE6-4342-B048-85BDC9FD1C3A}</a:tableStyleId>
              </a:tblPr>
              <a:tblGrid>
                <a:gridCol w="882098"/>
                <a:gridCol w="882098"/>
                <a:gridCol w="882098"/>
                <a:gridCol w="882098"/>
                <a:gridCol w="882098"/>
                <a:gridCol w="882098"/>
                <a:gridCol w="882098"/>
                <a:gridCol w="882098"/>
              </a:tblGrid>
              <a:tr h="408045">
                <a:tc>
                  <a:txBody>
                    <a:bodyPr/>
                    <a:lstStyle/>
                    <a:p>
                      <a:pPr algn="ctr">
                        <a:spcAft>
                          <a:spcPts val="0"/>
                        </a:spcAft>
                      </a:pPr>
                      <a:r>
                        <a:rPr lang="en-US" sz="1200" dirty="0">
                          <a:latin typeface="TimesNewRomanPSMT"/>
                          <a:ea typeface="Times New Roman"/>
                          <a:cs typeface="TimesNewRomanPSMT"/>
                        </a:rPr>
                        <a:t>PVP</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RVP</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mol%</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mol/hr</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MW</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Lb/hr</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BPD</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Base  stock</a:t>
                      </a:r>
                      <a:endParaRPr lang="en-US" sz="1200" dirty="0">
                        <a:latin typeface="Times New Roman"/>
                        <a:ea typeface="Times New Roman"/>
                        <a:cs typeface="Arial"/>
                      </a:endParaRPr>
                    </a:p>
                  </a:txBody>
                  <a:tcPr marL="68580" marR="68580" marT="0" marB="0" anchor="ctr"/>
                </a:tc>
              </a:tr>
              <a:tr h="408045">
                <a:tc>
                  <a:txBody>
                    <a:bodyPr/>
                    <a:lstStyle/>
                    <a:p>
                      <a:pPr algn="ctr">
                        <a:spcAft>
                          <a:spcPts val="0"/>
                        </a:spcAft>
                      </a:pPr>
                      <a:r>
                        <a:rPr lang="en-US" sz="1200">
                          <a:latin typeface="TimesNewRomanPSMT"/>
                          <a:ea typeface="Times New Roman"/>
                          <a:cs typeface="TimesNewRomanPSMT"/>
                        </a:rPr>
                        <a:t>2.32</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11.1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21</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smtClean="0">
                          <a:latin typeface="TimesNewRomanPSMT"/>
                          <a:ea typeface="Times New Roman"/>
                          <a:cs typeface="TimesNewRomanPSMT"/>
                        </a:rPr>
                        <a:t>457</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86</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39320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4000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LSR gasoline</a:t>
                      </a:r>
                      <a:endParaRPr lang="en-US" sz="1200" dirty="0">
                        <a:latin typeface="Times New Roman"/>
                        <a:ea typeface="Times New Roman"/>
                        <a:cs typeface="Arial"/>
                      </a:endParaRPr>
                    </a:p>
                  </a:txBody>
                  <a:tcPr marL="68580" marR="68580" marT="0" marB="0" anchor="ctr"/>
                </a:tc>
              </a:tr>
              <a:tr h="408045">
                <a:tc>
                  <a:txBody>
                    <a:bodyPr/>
                    <a:lstStyle/>
                    <a:p>
                      <a:pPr algn="ctr">
                        <a:spcAft>
                          <a:spcPts val="0"/>
                        </a:spcAft>
                      </a:pPr>
                      <a:r>
                        <a:rPr lang="en-US" sz="1200">
                          <a:latin typeface="TimesNewRomanPSMT"/>
                          <a:ea typeface="Times New Roman"/>
                          <a:cs typeface="TimesNewRomanPSMT"/>
                        </a:rPr>
                        <a:t>0.80</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2.8</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28.4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617</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115</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69900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6000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Reformate</a:t>
                      </a:r>
                      <a:endParaRPr lang="en-US" sz="1200" dirty="0">
                        <a:latin typeface="Times New Roman"/>
                        <a:ea typeface="Times New Roman"/>
                        <a:cs typeface="Arial"/>
                      </a:endParaRPr>
                    </a:p>
                  </a:txBody>
                  <a:tcPr marL="68580" marR="68580" marT="0" marB="0" anchor="ctr"/>
                </a:tc>
              </a:tr>
              <a:tr h="408045">
                <a:tc>
                  <a:txBody>
                    <a:bodyPr/>
                    <a:lstStyle/>
                    <a:p>
                      <a:pPr algn="ctr">
                        <a:spcAft>
                          <a:spcPts val="0"/>
                        </a:spcAft>
                      </a:pPr>
                      <a:r>
                        <a:rPr lang="en-US" sz="1200">
                          <a:latin typeface="TimesNewRomanPSMT"/>
                          <a:ea typeface="Times New Roman"/>
                          <a:cs typeface="TimesNewRomanPSMT"/>
                        </a:rPr>
                        <a:t>0.62</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4.6</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13.4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295</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104</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30690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3000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err="1">
                          <a:latin typeface="TimesNewRomanPSMT"/>
                          <a:ea typeface="Times New Roman"/>
                          <a:cs typeface="TimesNewRomanPSMT"/>
                        </a:rPr>
                        <a:t>Alkylate</a:t>
                      </a:r>
                      <a:endParaRPr lang="en-US" sz="1200" dirty="0">
                        <a:latin typeface="Times New Roman"/>
                        <a:ea typeface="Times New Roman"/>
                        <a:cs typeface="Arial"/>
                      </a:endParaRPr>
                    </a:p>
                  </a:txBody>
                  <a:tcPr marL="68580" marR="68580" marT="0" marB="0" anchor="ctr"/>
                </a:tc>
              </a:tr>
              <a:tr h="408045">
                <a:tc>
                  <a:txBody>
                    <a:bodyPr/>
                    <a:lstStyle/>
                    <a:p>
                      <a:pPr algn="ctr">
                        <a:spcAft>
                          <a:spcPts val="0"/>
                        </a:spcAft>
                      </a:pPr>
                      <a:r>
                        <a:rPr lang="en-US" sz="1200">
                          <a:latin typeface="TimesNewRomanPSMT"/>
                          <a:ea typeface="Times New Roman"/>
                          <a:cs typeface="TimesNewRomanPSMT"/>
                        </a:rPr>
                        <a:t>1.64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4.4</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a:latin typeface="TimesNewRomanPSMT"/>
                          <a:ea typeface="Times New Roman"/>
                          <a:cs typeface="TimesNewRomanPSMT"/>
                        </a:rPr>
                        <a:t>37.2</a:t>
                      </a:r>
                      <a:endParaRPr lang="en-US" sz="120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810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108</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87520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8000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FCC gasoline</a:t>
                      </a:r>
                      <a:endParaRPr lang="en-US" sz="1200" dirty="0">
                        <a:latin typeface="Times New Roman"/>
                        <a:ea typeface="Times New Roman"/>
                        <a:cs typeface="Arial"/>
                      </a:endParaRPr>
                    </a:p>
                  </a:txBody>
                  <a:tcPr marL="68580" marR="68580" marT="0" marB="0" anchor="ctr"/>
                </a:tc>
              </a:tr>
              <a:tr h="408045">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100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2179</a:t>
                      </a:r>
                      <a:endParaRPr lang="en-US" sz="1200" dirty="0">
                        <a:latin typeface="Times New Roman"/>
                        <a:ea typeface="Times New Roman"/>
                        <a:cs typeface="Arial"/>
                      </a:endParaRPr>
                    </a:p>
                  </a:txBody>
                  <a:tcPr marL="68580" marR="68580" marT="0" marB="0" anchor="ctr"/>
                </a:tc>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endParaRPr lang="en-US" sz="1200" dirty="0">
                        <a:latin typeface="TimesNewRomanPSMT"/>
                        <a:ea typeface="Times New Roman"/>
                        <a:cs typeface="TimesNewRomanPSMT"/>
                      </a:endParaRPr>
                    </a:p>
                  </a:txBody>
                  <a:tcPr marL="68580" marR="68580" marT="0" marB="0" anchor="ctr"/>
                </a:tc>
                <a:tc>
                  <a:txBody>
                    <a:bodyPr/>
                    <a:lstStyle/>
                    <a:p>
                      <a:pPr algn="ctr">
                        <a:spcAft>
                          <a:spcPts val="0"/>
                        </a:spcAft>
                      </a:pPr>
                      <a:r>
                        <a:rPr lang="en-US" sz="1200" dirty="0">
                          <a:latin typeface="TimesNewRomanPSMT"/>
                          <a:ea typeface="Times New Roman"/>
                          <a:cs typeface="TimesNewRomanPSMT"/>
                        </a:rPr>
                        <a:t>21000</a:t>
                      </a:r>
                      <a:endParaRPr lang="en-US" sz="1200" dirty="0">
                        <a:latin typeface="Times New Roman"/>
                        <a:ea typeface="Times New Roman"/>
                        <a:cs typeface="Arial"/>
                      </a:endParaRPr>
                    </a:p>
                  </a:txBody>
                  <a:tcPr marL="68580" marR="68580" marT="0" marB="0" anchor="ctr"/>
                </a:tc>
                <a:tc>
                  <a:txBody>
                    <a:bodyPr/>
                    <a:lstStyle/>
                    <a:p>
                      <a:pPr algn="ctr">
                        <a:spcAft>
                          <a:spcPts val="0"/>
                        </a:spcAft>
                      </a:pPr>
                      <a:r>
                        <a:rPr lang="en-US" sz="1200" b="1" dirty="0">
                          <a:latin typeface="TimesNewRomanPSMT"/>
                          <a:ea typeface="Times New Roman"/>
                          <a:cs typeface="TimesNewRomanPSMT"/>
                        </a:rPr>
                        <a:t>Total</a:t>
                      </a:r>
                      <a:endParaRPr lang="en-US" sz="1200" dirty="0">
                        <a:latin typeface="Times New Roman"/>
                        <a:ea typeface="Times New Roman"/>
                        <a:cs typeface="Arial"/>
                      </a:endParaRPr>
                    </a:p>
                  </a:txBody>
                  <a:tcPr marL="68580" marR="68580" marT="0" marB="0" anchor="ctr"/>
                </a:tc>
              </a:tr>
            </a:tbl>
          </a:graphicData>
        </a:graphic>
      </p:graphicFrame>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24283"/>
            <a:ext cx="8640960" cy="11233845"/>
          </a:xfrm>
          <a:prstGeom prst="rect">
            <a:avLst/>
          </a:prstGeom>
          <a:noFill/>
        </p:spPr>
        <p:txBody>
          <a:bodyPr wrap="square" rtlCol="1">
            <a:spAutoFit/>
          </a:bodyPr>
          <a:lstStyle/>
          <a:p>
            <a:pPr algn="l"/>
            <a:r>
              <a:rPr lang="en-US" sz="2000" dirty="0"/>
              <a:t>Butane requirement : (use Eq. (3) )</a:t>
            </a:r>
          </a:p>
          <a:p>
            <a:pPr algn="l"/>
            <a:r>
              <a:rPr lang="en-US" sz="2000" dirty="0"/>
              <a:t>(2179) (5.38) + M (52) = (2179+ M</a:t>
            </a:r>
            <a:r>
              <a:rPr lang="en-US" sz="2000" dirty="0" smtClean="0"/>
              <a:t>) (</a:t>
            </a:r>
            <a:r>
              <a:rPr lang="en-US" sz="2000" dirty="0"/>
              <a:t>10)</a:t>
            </a:r>
          </a:p>
          <a:p>
            <a:pPr algn="l"/>
            <a:r>
              <a:rPr lang="en-US" sz="2000" dirty="0"/>
              <a:t>11732+52 M=21790 +10 M</a:t>
            </a:r>
          </a:p>
          <a:p>
            <a:pPr algn="l"/>
            <a:r>
              <a:rPr lang="en-US" sz="2000" dirty="0"/>
              <a:t>M= 240 moles n-butane required.</a:t>
            </a:r>
          </a:p>
          <a:p>
            <a:pPr algn="l"/>
            <a:r>
              <a:rPr lang="en-US" sz="2000" dirty="0"/>
              <a:t>The above method requires obtaining the molecular weight of each of the </a:t>
            </a:r>
            <a:r>
              <a:rPr lang="en-US" sz="2000" dirty="0" smtClean="0"/>
              <a:t>streams involved</a:t>
            </a:r>
            <a:r>
              <a:rPr lang="en-US" sz="2000" dirty="0"/>
              <a:t>, which could be a problem sometimes, although there are good ways </a:t>
            </a:r>
            <a:r>
              <a:rPr lang="en-US" sz="2000" dirty="0" smtClean="0"/>
              <a:t>of estimating </a:t>
            </a:r>
            <a:r>
              <a:rPr lang="en-US" sz="2000" dirty="0"/>
              <a:t>such molecular weights. To makes matter simpler, one can use the </a:t>
            </a:r>
            <a:r>
              <a:rPr lang="en-US" sz="2000" dirty="0" smtClean="0"/>
              <a:t>method developed </a:t>
            </a:r>
            <a:r>
              <a:rPr lang="en-US" sz="2000" dirty="0"/>
              <a:t>at Chevron. In this method “Vapor blending indices” (VPBI), which </a:t>
            </a:r>
            <a:r>
              <a:rPr lang="en-US" sz="2000" dirty="0" smtClean="0"/>
              <a:t>work well</a:t>
            </a:r>
            <a:r>
              <a:rPr lang="en-US" sz="2000" dirty="0"/>
              <a:t>. The RVP of a blend is then calculated using the following volume </a:t>
            </a:r>
            <a:r>
              <a:rPr lang="en-US" sz="2000" dirty="0" smtClean="0"/>
              <a:t>averaging formula:</a:t>
            </a:r>
          </a:p>
          <a:p>
            <a:pPr algn="l"/>
            <a:endParaRPr lang="en-US" sz="2000" dirty="0" smtClean="0"/>
          </a:p>
          <a:p>
            <a:pPr algn="l"/>
            <a:endParaRPr lang="en-US" sz="2000" dirty="0" smtClean="0"/>
          </a:p>
          <a:p>
            <a:pPr algn="l"/>
            <a:r>
              <a:rPr lang="en-US" sz="2000" dirty="0"/>
              <a:t>In the case where the volume of the butane to be blended for a given RVP is desired </a:t>
            </a:r>
            <a:r>
              <a:rPr lang="en-US" sz="2000" dirty="0" smtClean="0"/>
              <a:t>:</a:t>
            </a:r>
          </a:p>
          <a:p>
            <a:pPr algn="l"/>
            <a:endParaRPr lang="en-US" sz="2000" dirty="0" smtClean="0"/>
          </a:p>
          <a:p>
            <a:pPr algn="l"/>
            <a:endParaRPr lang="en-US" sz="2000" dirty="0" smtClean="0"/>
          </a:p>
          <a:p>
            <a:pPr algn="l"/>
            <a:r>
              <a:rPr lang="en-US" sz="2000" dirty="0"/>
              <a:t>where </a:t>
            </a:r>
          </a:p>
          <a:p>
            <a:pPr algn="l"/>
            <a:r>
              <a:rPr lang="en-US" sz="2000" dirty="0"/>
              <a:t>A= bbl of component a, etc</a:t>
            </a:r>
          </a:p>
          <a:p>
            <a:pPr algn="l"/>
            <a:r>
              <a:rPr lang="en-US" sz="2000" dirty="0"/>
              <a:t>W= bbl of n- butane (w)</a:t>
            </a:r>
          </a:p>
          <a:p>
            <a:pPr algn="l"/>
            <a:r>
              <a:rPr lang="en-US" sz="2000" dirty="0"/>
              <a:t>Y= A+B+C+ ----------- ( all component except n- butane )</a:t>
            </a:r>
          </a:p>
          <a:p>
            <a:pPr algn="l"/>
            <a:r>
              <a:rPr lang="en-US" sz="2000" dirty="0"/>
              <a:t>(VPBI)</a:t>
            </a:r>
            <a:r>
              <a:rPr lang="en-US" sz="2000" baseline="-25000" dirty="0"/>
              <a:t>m</a:t>
            </a:r>
            <a:r>
              <a:rPr lang="en-US" sz="2000" dirty="0"/>
              <a:t> =  VPBI corresponding to the desired RVP of the mixture</a:t>
            </a:r>
          </a:p>
          <a:p>
            <a:pPr algn="l"/>
            <a:r>
              <a:rPr lang="en-US" sz="2000" dirty="0"/>
              <a:t>w= subscript indicating n- butane.</a:t>
            </a:r>
          </a:p>
          <a:p>
            <a:pPr algn="l"/>
            <a:endParaRPr lang="en-US" sz="2000" dirty="0" smtClean="0"/>
          </a:p>
          <a:p>
            <a:pPr algn="l"/>
            <a:endParaRPr lang="en-US" sz="2000" dirty="0" smtClean="0"/>
          </a:p>
          <a:p>
            <a:pPr algn="l"/>
            <a:endParaRPr lang="en-US" sz="2000" dirty="0" smtClean="0"/>
          </a:p>
          <a:p>
            <a:pPr algn="l"/>
            <a:endParaRPr lang="en-US" sz="2000" dirty="0" smtClean="0"/>
          </a:p>
          <a:p>
            <a:pPr algn="l"/>
            <a:r>
              <a:rPr lang="en-US" sz="2000" b="1" u="sng" dirty="0" smtClean="0"/>
              <a:t> </a:t>
            </a:r>
          </a:p>
          <a:p>
            <a:pPr algn="l"/>
            <a:endParaRPr lang="en-US" sz="2000" b="1" u="sng" dirty="0" smtClean="0"/>
          </a:p>
          <a:p>
            <a:pPr algn="l"/>
            <a:endParaRPr lang="en-US" sz="2000" b="1" u="sng" dirty="0"/>
          </a:p>
          <a:p>
            <a:pPr algn="l"/>
            <a:endParaRPr lang="en-US" sz="2000" b="1" u="sng" dirty="0" smtClean="0"/>
          </a:p>
          <a:p>
            <a:pPr algn="l"/>
            <a:endParaRPr lang="en-US" sz="2000" b="1" u="sng" dirty="0" smtClean="0"/>
          </a:p>
          <a:p>
            <a:pPr algn="l"/>
            <a:endParaRPr lang="en-US" sz="2000" b="1" u="sng" dirty="0" smtClean="0"/>
          </a:p>
          <a:p>
            <a:pPr algn="l"/>
            <a:endParaRPr lang="en-US" sz="2000" b="1" u="sng" dirty="0"/>
          </a:p>
          <a:p>
            <a:pPr algn="l"/>
            <a:endParaRPr lang="en-US" sz="2000" b="1" u="sng" dirty="0" smtClean="0"/>
          </a:p>
          <a:p>
            <a:pPr algn="l"/>
            <a:endParaRPr lang="en-US" sz="2000" dirty="0" smtClean="0"/>
          </a:p>
          <a:p>
            <a:pPr algn="l"/>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graphicFrame>
        <p:nvGraphicFramePr>
          <p:cNvPr id="17409" name="Object 1"/>
          <p:cNvGraphicFramePr>
            <a:graphicFrameLocks noChangeAspect="1"/>
          </p:cNvGraphicFramePr>
          <p:nvPr/>
        </p:nvGraphicFramePr>
        <p:xfrm>
          <a:off x="395536" y="3068960"/>
          <a:ext cx="3744416" cy="648072"/>
        </p:xfrm>
        <a:graphic>
          <a:graphicData uri="http://schemas.openxmlformats.org/presentationml/2006/ole">
            <mc:AlternateContent xmlns:mc="http://schemas.openxmlformats.org/markup-compatibility/2006">
              <mc:Choice xmlns:v="urn:schemas-microsoft-com:vml" Requires="v">
                <p:oleObj spid="_x0000_s17413" name="Equation" r:id="rId3" imgW="1943100" imgH="431800" progId="Equation.3">
                  <p:embed/>
                </p:oleObj>
              </mc:Choice>
              <mc:Fallback>
                <p:oleObj name="Equation" r:id="rId3" imgW="1943100" imgH="431800" progId="Equation.3">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068960"/>
                        <a:ext cx="3744416"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11" name="Rectangle 3"/>
          <p:cNvSpPr>
            <a:spLocks noChangeArrowheads="1"/>
          </p:cNvSpPr>
          <p:nvPr/>
        </p:nvSpPr>
        <p:spPr bwMode="auto">
          <a:xfrm>
            <a:off x="0" y="390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4067944" y="3244914"/>
            <a:ext cx="4464496" cy="400110"/>
          </a:xfrm>
          <a:prstGeom prst="rect">
            <a:avLst/>
          </a:prstGeom>
          <a:noFill/>
        </p:spPr>
        <p:txBody>
          <a:bodyPr wrap="square" rtlCol="1">
            <a:spAutoFit/>
          </a:bodyPr>
          <a:lstStyle/>
          <a:p>
            <a:pPr algn="l"/>
            <a:r>
              <a:rPr lang="en-US" sz="2000" dirty="0" smtClean="0"/>
              <a:t>   ………………………………..  4</a:t>
            </a:r>
            <a:endParaRPr lang="ar-IQ" sz="2000" dirty="0"/>
          </a:p>
        </p:txBody>
      </p:sp>
      <p:sp>
        <p:nvSpPr>
          <p:cNvPr id="14" name="Rectangle 13"/>
          <p:cNvSpPr/>
          <p:nvPr/>
        </p:nvSpPr>
        <p:spPr>
          <a:xfrm>
            <a:off x="179512" y="4437112"/>
            <a:ext cx="7416824" cy="769441"/>
          </a:xfrm>
          <a:prstGeom prst="rect">
            <a:avLst/>
          </a:prstGeom>
        </p:spPr>
        <p:txBody>
          <a:bodyPr wrap="square">
            <a:spAutoFit/>
          </a:bodyPr>
          <a:lstStyle/>
          <a:p>
            <a:r>
              <a:rPr lang="en-US" sz="2200" dirty="0"/>
              <a:t>A(VPBI)</a:t>
            </a:r>
            <a:r>
              <a:rPr lang="en-US" sz="2200" baseline="-25000" dirty="0"/>
              <a:t>a</a:t>
            </a:r>
            <a:r>
              <a:rPr lang="en-US" sz="2200" dirty="0"/>
              <a:t> + B(VPBI)</a:t>
            </a:r>
            <a:r>
              <a:rPr lang="en-US" sz="2200" baseline="-25000" dirty="0"/>
              <a:t>b</a:t>
            </a:r>
            <a:r>
              <a:rPr lang="en-US" sz="2200" dirty="0"/>
              <a:t>+ C(VPBI)</a:t>
            </a:r>
            <a:r>
              <a:rPr lang="en-US" sz="2200" baseline="-25000" dirty="0"/>
              <a:t>c</a:t>
            </a:r>
            <a:r>
              <a:rPr lang="en-US" sz="2200" dirty="0"/>
              <a:t>+ </a:t>
            </a:r>
            <a:r>
              <a:rPr lang="en-US" sz="2200" dirty="0" smtClean="0"/>
              <a:t>- - - - +</a:t>
            </a:r>
            <a:r>
              <a:rPr lang="en-US" sz="2200" baseline="-25000" dirty="0" smtClean="0"/>
              <a:t> </a:t>
            </a:r>
            <a:r>
              <a:rPr lang="en-US" sz="2200" dirty="0"/>
              <a:t>W(VPBI)</a:t>
            </a:r>
            <a:r>
              <a:rPr lang="en-US" sz="2200" baseline="-25000" dirty="0"/>
              <a:t>w</a:t>
            </a:r>
            <a:r>
              <a:rPr lang="en-US" sz="2200" dirty="0"/>
              <a:t>= (Y+W) (VPBI)</a:t>
            </a:r>
            <a:r>
              <a:rPr lang="en-US" sz="2200" baseline="-25000" dirty="0"/>
              <a:t>m</a:t>
            </a:r>
            <a:r>
              <a:rPr lang="en-US" sz="2200" dirty="0"/>
              <a:t> </a:t>
            </a:r>
            <a:endParaRPr lang="en-US" sz="2200" dirty="0" smtClean="0"/>
          </a:p>
          <a:p>
            <a:endParaRPr lang="ar-IQ" sz="2200" dirty="0"/>
          </a:p>
        </p:txBody>
      </p:sp>
      <p:sp>
        <p:nvSpPr>
          <p:cNvPr id="15" name="TextBox 14"/>
          <p:cNvSpPr txBox="1"/>
          <p:nvPr/>
        </p:nvSpPr>
        <p:spPr>
          <a:xfrm>
            <a:off x="7380312" y="4469050"/>
            <a:ext cx="2088232" cy="400110"/>
          </a:xfrm>
          <a:prstGeom prst="rect">
            <a:avLst/>
          </a:prstGeom>
          <a:noFill/>
        </p:spPr>
        <p:txBody>
          <a:bodyPr wrap="square" rtlCol="1">
            <a:spAutoFit/>
          </a:bodyPr>
          <a:lstStyle/>
          <a:p>
            <a:pPr algn="l"/>
            <a:r>
              <a:rPr lang="en-US" sz="2000" dirty="0" smtClean="0"/>
              <a:t>    …………...  5</a:t>
            </a:r>
            <a:endParaRPr lang="ar-IQ" sz="2000"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24283"/>
            <a:ext cx="8640960" cy="400110"/>
          </a:xfrm>
          <a:prstGeom prst="rect">
            <a:avLst/>
          </a:prstGeom>
          <a:noFill/>
        </p:spPr>
        <p:txBody>
          <a:bodyPr wrap="square" rtlCol="1">
            <a:spAutoFit/>
          </a:bodyPr>
          <a:lstStyle/>
          <a:p>
            <a:pPr algn="l"/>
            <a:r>
              <a:rPr lang="ar-SA" sz="2000" dirty="0" smtClean="0"/>
              <a:t> </a:t>
            </a:r>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1" name="Rectangle 3"/>
          <p:cNvSpPr>
            <a:spLocks noChangeArrowheads="1"/>
          </p:cNvSpPr>
          <p:nvPr/>
        </p:nvSpPr>
        <p:spPr bwMode="auto">
          <a:xfrm>
            <a:off x="0" y="390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72008" y="35907"/>
            <a:ext cx="8820472" cy="5016758"/>
          </a:xfrm>
          <a:prstGeom prst="rect">
            <a:avLst/>
          </a:prstGeom>
          <a:noFill/>
        </p:spPr>
        <p:txBody>
          <a:bodyPr wrap="square" rtlCol="1">
            <a:spAutoFit/>
          </a:bodyPr>
          <a:lstStyle/>
          <a:p>
            <a:pPr algn="l"/>
            <a:r>
              <a:rPr lang="en-US" sz="2000" dirty="0" smtClean="0"/>
              <a:t>  </a:t>
            </a:r>
            <a:r>
              <a:rPr lang="en-US" sz="2000" dirty="0"/>
              <a:t>Table 11-1 and 11-2 show the blending component values for different blending streams and the blending indexes as a function of RVP values</a:t>
            </a:r>
            <a:r>
              <a:rPr lang="en-US" sz="2000" dirty="0" smtClean="0"/>
              <a:t>.</a:t>
            </a:r>
          </a:p>
          <a:p>
            <a:pPr algn="ctr"/>
            <a:endParaRPr lang="en-US" sz="1200" b="1" dirty="0" smtClean="0"/>
          </a:p>
          <a:p>
            <a:pPr algn="ctr"/>
            <a:r>
              <a:rPr lang="en-US" sz="2000" b="1" dirty="0" smtClean="0"/>
              <a:t>Table </a:t>
            </a:r>
            <a:r>
              <a:rPr lang="en-US" sz="2000" b="1" dirty="0"/>
              <a:t>11-1: </a:t>
            </a:r>
            <a:r>
              <a:rPr lang="en-US" sz="2000" dirty="0"/>
              <a:t>Blending Component values (Gary and </a:t>
            </a:r>
            <a:r>
              <a:rPr lang="en-US" sz="2000" dirty="0" err="1"/>
              <a:t>Handwerk</a:t>
            </a:r>
            <a:r>
              <a:rPr lang="en-US" sz="2000" dirty="0"/>
              <a:t>, 2001</a:t>
            </a:r>
            <a:r>
              <a:rPr lang="en-US" sz="2000" dirty="0" smtClean="0"/>
              <a:t>)</a:t>
            </a:r>
          </a:p>
          <a:p>
            <a:pPr algn="ctr"/>
            <a:endParaRPr lang="en-US" sz="2000" dirty="0" smtClean="0"/>
          </a:p>
          <a:p>
            <a:pPr algn="ctr"/>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a:p>
          <a:p>
            <a:pPr algn="l"/>
            <a:r>
              <a:rPr lang="en-US" sz="2000" dirty="0" smtClean="0"/>
              <a:t>  </a:t>
            </a:r>
            <a:endParaRPr lang="ar-IQ" sz="2000" dirty="0"/>
          </a:p>
        </p:txBody>
      </p:sp>
      <p:pic>
        <p:nvPicPr>
          <p:cNvPr id="16" name="Picture 15"/>
          <p:cNvPicPr/>
          <p:nvPr/>
        </p:nvPicPr>
        <p:blipFill>
          <a:blip r:embed="rId2" cstate="print">
            <a:lum bright="-10000" contrast="15000"/>
          </a:blip>
          <a:srcRect/>
          <a:stretch>
            <a:fillRect/>
          </a:stretch>
        </p:blipFill>
        <p:spPr bwMode="auto">
          <a:xfrm>
            <a:off x="971600" y="1268760"/>
            <a:ext cx="7128791" cy="537224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24283"/>
            <a:ext cx="8640960" cy="400110"/>
          </a:xfrm>
          <a:prstGeom prst="rect">
            <a:avLst/>
          </a:prstGeom>
          <a:noFill/>
        </p:spPr>
        <p:txBody>
          <a:bodyPr wrap="square" rtlCol="1">
            <a:spAutoFit/>
          </a:bodyPr>
          <a:lstStyle/>
          <a:p>
            <a:pPr algn="l"/>
            <a:r>
              <a:rPr lang="ar-SA" sz="2000" dirty="0" smtClean="0"/>
              <a:t> </a:t>
            </a:r>
            <a:endParaRPr lang="en-US" sz="2400" dirty="0"/>
          </a:p>
        </p:txBody>
      </p:sp>
      <p:sp>
        <p:nvSpPr>
          <p:cNvPr id="1126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1268" name="Rectangle 4"/>
          <p:cNvSpPr>
            <a:spLocks noChangeArrowheads="1"/>
          </p:cNvSpPr>
          <p:nvPr/>
        </p:nvSpPr>
        <p:spPr bwMode="auto">
          <a:xfrm>
            <a:off x="0" y="438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4341" name="Rectangle 5"/>
          <p:cNvSpPr>
            <a:spLocks noChangeArrowheads="1"/>
          </p:cNvSpPr>
          <p:nvPr/>
        </p:nvSpPr>
        <p:spPr bwMode="auto">
          <a:xfrm>
            <a:off x="0" y="266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36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17411" name="Rectangle 3"/>
          <p:cNvSpPr>
            <a:spLocks noChangeArrowheads="1"/>
          </p:cNvSpPr>
          <p:nvPr/>
        </p:nvSpPr>
        <p:spPr bwMode="auto">
          <a:xfrm>
            <a:off x="0" y="3905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72008" y="35907"/>
            <a:ext cx="8820472" cy="4093428"/>
          </a:xfrm>
          <a:prstGeom prst="rect">
            <a:avLst/>
          </a:prstGeom>
          <a:noFill/>
        </p:spPr>
        <p:txBody>
          <a:bodyPr wrap="square" rtlCol="1">
            <a:spAutoFit/>
          </a:bodyPr>
          <a:lstStyle/>
          <a:p>
            <a:pPr algn="ctr"/>
            <a:r>
              <a:rPr lang="en-US" sz="2000" dirty="0" smtClean="0"/>
              <a:t> </a:t>
            </a:r>
            <a:r>
              <a:rPr lang="en-US" sz="2000" b="1" dirty="0" smtClean="0"/>
              <a:t>Table </a:t>
            </a:r>
            <a:r>
              <a:rPr lang="en-US" sz="2000" b="1" dirty="0"/>
              <a:t>11-2: </a:t>
            </a:r>
            <a:r>
              <a:rPr lang="en-US" sz="2000" dirty="0"/>
              <a:t>Blending Component values (Gary and </a:t>
            </a:r>
            <a:r>
              <a:rPr lang="en-US" sz="2000" dirty="0" err="1"/>
              <a:t>Handwerk</a:t>
            </a:r>
            <a:r>
              <a:rPr lang="en-US" sz="2000" dirty="0"/>
              <a:t>, </a:t>
            </a:r>
            <a:r>
              <a:rPr lang="en-US" sz="2000" dirty="0" smtClean="0"/>
              <a:t>2001)</a:t>
            </a:r>
            <a:endParaRPr lang="en-US" sz="2000" dirty="0"/>
          </a:p>
          <a:p>
            <a:pPr algn="ctr"/>
            <a:endParaRPr lang="en-US" sz="2000" dirty="0" smtClean="0"/>
          </a:p>
          <a:p>
            <a:pPr algn="ctr"/>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smtClean="0"/>
          </a:p>
          <a:p>
            <a:pPr algn="l"/>
            <a:endParaRPr lang="en-US" sz="2000" dirty="0"/>
          </a:p>
          <a:p>
            <a:pPr algn="l"/>
            <a:endParaRPr lang="en-US" sz="2000" dirty="0"/>
          </a:p>
          <a:p>
            <a:pPr algn="l"/>
            <a:r>
              <a:rPr lang="en-US" sz="2000" dirty="0" smtClean="0"/>
              <a:t>  </a:t>
            </a:r>
            <a:endParaRPr lang="ar-IQ" sz="2000" dirty="0"/>
          </a:p>
        </p:txBody>
      </p:sp>
      <p:pic>
        <p:nvPicPr>
          <p:cNvPr id="12" name="Picture 11"/>
          <p:cNvPicPr/>
          <p:nvPr/>
        </p:nvPicPr>
        <p:blipFill>
          <a:blip r:embed="rId2" cstate="print">
            <a:lum bright="-3000" contrast="4000"/>
          </a:blip>
          <a:srcRect/>
          <a:stretch>
            <a:fillRect/>
          </a:stretch>
        </p:blipFill>
        <p:spPr bwMode="auto">
          <a:xfrm>
            <a:off x="971600" y="621288"/>
            <a:ext cx="7200000" cy="54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1923</Words>
  <Application>Microsoft Office PowerPoint</Application>
  <PresentationFormat>On-screen Show (4:3)</PresentationFormat>
  <Paragraphs>712</Paragraphs>
  <Slides>18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Office Theme</vt:lpstr>
      <vt:lpstr>Equation</vt:lpstr>
      <vt:lpstr>PowerPoint Presentation</vt:lpstr>
      <vt:lpstr>PowerPoint Presentation</vt:lpstr>
      <vt:lpstr>Product Blending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By DR.Ahmed Saker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Blending</dc:title>
  <dc:creator>JENEN</dc:creator>
  <cp:lastModifiedBy>DR.Ahmed Saker 2o1O</cp:lastModifiedBy>
  <cp:revision>36</cp:revision>
  <dcterms:created xsi:type="dcterms:W3CDTF">2014-04-01T13:57:44Z</dcterms:created>
  <dcterms:modified xsi:type="dcterms:W3CDTF">2017-12-05T19:10:10Z</dcterms:modified>
</cp:coreProperties>
</file>