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2"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506D79-2993-41A7-AE8D-4D494E97B747}" type="datetimeFigureOut">
              <a:rPr lang="en-US" smtClean="0"/>
              <a:pPr/>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9EBB5-D5F9-4E51-A6BE-1D5A58C6D6C9}" type="slidenum">
              <a:rPr lang="en-US" smtClean="0"/>
              <a:pPr/>
              <a:t>‹#›</a:t>
            </a:fld>
            <a:endParaRPr lang="en-US"/>
          </a:p>
        </p:txBody>
      </p:sp>
    </p:spTree>
    <p:extLst>
      <p:ext uri="{BB962C8B-B14F-4D97-AF65-F5344CB8AC3E}">
        <p14:creationId xmlns:p14="http://schemas.microsoft.com/office/powerpoint/2010/main" xmlns="" val="3336457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506D79-2993-41A7-AE8D-4D494E97B747}" type="datetimeFigureOut">
              <a:rPr lang="en-US" smtClean="0"/>
              <a:pPr/>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9EBB5-D5F9-4E51-A6BE-1D5A58C6D6C9}" type="slidenum">
              <a:rPr lang="en-US" smtClean="0"/>
              <a:pPr/>
              <a:t>‹#›</a:t>
            </a:fld>
            <a:endParaRPr lang="en-US"/>
          </a:p>
        </p:txBody>
      </p:sp>
    </p:spTree>
    <p:extLst>
      <p:ext uri="{BB962C8B-B14F-4D97-AF65-F5344CB8AC3E}">
        <p14:creationId xmlns:p14="http://schemas.microsoft.com/office/powerpoint/2010/main" xmlns="" val="580319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506D79-2993-41A7-AE8D-4D494E97B747}" type="datetimeFigureOut">
              <a:rPr lang="en-US" smtClean="0"/>
              <a:pPr/>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9EBB5-D5F9-4E51-A6BE-1D5A58C6D6C9}" type="slidenum">
              <a:rPr lang="en-US" smtClean="0"/>
              <a:pPr/>
              <a:t>‹#›</a:t>
            </a:fld>
            <a:endParaRPr lang="en-US"/>
          </a:p>
        </p:txBody>
      </p:sp>
    </p:spTree>
    <p:extLst>
      <p:ext uri="{BB962C8B-B14F-4D97-AF65-F5344CB8AC3E}">
        <p14:creationId xmlns:p14="http://schemas.microsoft.com/office/powerpoint/2010/main" xmlns="" val="3865474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506D79-2993-41A7-AE8D-4D494E97B747}" type="datetimeFigureOut">
              <a:rPr lang="en-US" smtClean="0"/>
              <a:pPr/>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9EBB5-D5F9-4E51-A6BE-1D5A58C6D6C9}" type="slidenum">
              <a:rPr lang="en-US" smtClean="0"/>
              <a:pPr/>
              <a:t>‹#›</a:t>
            </a:fld>
            <a:endParaRPr lang="en-US"/>
          </a:p>
        </p:txBody>
      </p:sp>
    </p:spTree>
    <p:extLst>
      <p:ext uri="{BB962C8B-B14F-4D97-AF65-F5344CB8AC3E}">
        <p14:creationId xmlns:p14="http://schemas.microsoft.com/office/powerpoint/2010/main" xmlns="" val="1633418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506D79-2993-41A7-AE8D-4D494E97B747}" type="datetimeFigureOut">
              <a:rPr lang="en-US" smtClean="0"/>
              <a:pPr/>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9EBB5-D5F9-4E51-A6BE-1D5A58C6D6C9}" type="slidenum">
              <a:rPr lang="en-US" smtClean="0"/>
              <a:pPr/>
              <a:t>‹#›</a:t>
            </a:fld>
            <a:endParaRPr lang="en-US"/>
          </a:p>
        </p:txBody>
      </p:sp>
    </p:spTree>
    <p:extLst>
      <p:ext uri="{BB962C8B-B14F-4D97-AF65-F5344CB8AC3E}">
        <p14:creationId xmlns:p14="http://schemas.microsoft.com/office/powerpoint/2010/main" xmlns="" val="2615233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506D79-2993-41A7-AE8D-4D494E97B747}" type="datetimeFigureOut">
              <a:rPr lang="en-US" smtClean="0"/>
              <a:pPr/>
              <a:t>12/27/2017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79EBB5-D5F9-4E51-A6BE-1D5A58C6D6C9}" type="slidenum">
              <a:rPr lang="en-US" smtClean="0"/>
              <a:pPr/>
              <a:t>‹#›</a:t>
            </a:fld>
            <a:endParaRPr lang="en-US"/>
          </a:p>
        </p:txBody>
      </p:sp>
    </p:spTree>
    <p:extLst>
      <p:ext uri="{BB962C8B-B14F-4D97-AF65-F5344CB8AC3E}">
        <p14:creationId xmlns:p14="http://schemas.microsoft.com/office/powerpoint/2010/main" xmlns="" val="2668257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506D79-2993-41A7-AE8D-4D494E97B747}" type="datetimeFigureOut">
              <a:rPr lang="en-US" smtClean="0"/>
              <a:pPr/>
              <a:t>12/27/2017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79EBB5-D5F9-4E51-A6BE-1D5A58C6D6C9}" type="slidenum">
              <a:rPr lang="en-US" smtClean="0"/>
              <a:pPr/>
              <a:t>‹#›</a:t>
            </a:fld>
            <a:endParaRPr lang="en-US"/>
          </a:p>
        </p:txBody>
      </p:sp>
    </p:spTree>
    <p:extLst>
      <p:ext uri="{BB962C8B-B14F-4D97-AF65-F5344CB8AC3E}">
        <p14:creationId xmlns:p14="http://schemas.microsoft.com/office/powerpoint/2010/main" xmlns="" val="1361883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506D79-2993-41A7-AE8D-4D494E97B747}" type="datetimeFigureOut">
              <a:rPr lang="en-US" smtClean="0"/>
              <a:pPr/>
              <a:t>12/27/2017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79EBB5-D5F9-4E51-A6BE-1D5A58C6D6C9}" type="slidenum">
              <a:rPr lang="en-US" smtClean="0"/>
              <a:pPr/>
              <a:t>‹#›</a:t>
            </a:fld>
            <a:endParaRPr lang="en-US"/>
          </a:p>
        </p:txBody>
      </p:sp>
    </p:spTree>
    <p:extLst>
      <p:ext uri="{BB962C8B-B14F-4D97-AF65-F5344CB8AC3E}">
        <p14:creationId xmlns:p14="http://schemas.microsoft.com/office/powerpoint/2010/main" xmlns="" val="739091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506D79-2993-41A7-AE8D-4D494E97B747}" type="datetimeFigureOut">
              <a:rPr lang="en-US" smtClean="0"/>
              <a:pPr/>
              <a:t>12/27/2017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79EBB5-D5F9-4E51-A6BE-1D5A58C6D6C9}" type="slidenum">
              <a:rPr lang="en-US" smtClean="0"/>
              <a:pPr/>
              <a:t>‹#›</a:t>
            </a:fld>
            <a:endParaRPr lang="en-US"/>
          </a:p>
        </p:txBody>
      </p:sp>
    </p:spTree>
    <p:extLst>
      <p:ext uri="{BB962C8B-B14F-4D97-AF65-F5344CB8AC3E}">
        <p14:creationId xmlns:p14="http://schemas.microsoft.com/office/powerpoint/2010/main" xmlns="" val="3198098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506D79-2993-41A7-AE8D-4D494E97B747}" type="datetimeFigureOut">
              <a:rPr lang="en-US" smtClean="0"/>
              <a:pPr/>
              <a:t>12/27/2017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79EBB5-D5F9-4E51-A6BE-1D5A58C6D6C9}" type="slidenum">
              <a:rPr lang="en-US" smtClean="0"/>
              <a:pPr/>
              <a:t>‹#›</a:t>
            </a:fld>
            <a:endParaRPr lang="en-US"/>
          </a:p>
        </p:txBody>
      </p:sp>
    </p:spTree>
    <p:extLst>
      <p:ext uri="{BB962C8B-B14F-4D97-AF65-F5344CB8AC3E}">
        <p14:creationId xmlns:p14="http://schemas.microsoft.com/office/powerpoint/2010/main" xmlns="" val="1573384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506D79-2993-41A7-AE8D-4D494E97B747}" type="datetimeFigureOut">
              <a:rPr lang="en-US" smtClean="0"/>
              <a:pPr/>
              <a:t>12/27/2017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79EBB5-D5F9-4E51-A6BE-1D5A58C6D6C9}" type="slidenum">
              <a:rPr lang="en-US" smtClean="0"/>
              <a:pPr/>
              <a:t>‹#›</a:t>
            </a:fld>
            <a:endParaRPr lang="en-US"/>
          </a:p>
        </p:txBody>
      </p:sp>
    </p:spTree>
    <p:extLst>
      <p:ext uri="{BB962C8B-B14F-4D97-AF65-F5344CB8AC3E}">
        <p14:creationId xmlns:p14="http://schemas.microsoft.com/office/powerpoint/2010/main" xmlns="" val="365352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06D79-2993-41A7-AE8D-4D494E97B747}" type="datetimeFigureOut">
              <a:rPr lang="en-US" smtClean="0"/>
              <a:pPr/>
              <a:t>12/27/2017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79EBB5-D5F9-4E51-A6BE-1D5A58C6D6C9}" type="slidenum">
              <a:rPr lang="en-US" smtClean="0"/>
              <a:pPr/>
              <a:t>‹#›</a:t>
            </a:fld>
            <a:endParaRPr lang="en-US"/>
          </a:p>
        </p:txBody>
      </p:sp>
    </p:spTree>
    <p:extLst>
      <p:ext uri="{BB962C8B-B14F-4D97-AF65-F5344CB8AC3E}">
        <p14:creationId xmlns:p14="http://schemas.microsoft.com/office/powerpoint/2010/main" xmlns="" val="2484710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1850" y="953590"/>
            <a:ext cx="10515600" cy="2050867"/>
          </a:xfrm>
        </p:spPr>
        <p:txBody>
          <a:bodyPr/>
          <a:lstStyle/>
          <a:p>
            <a:r>
              <a:rPr lang="en-US" dirty="0" smtClean="0"/>
              <a:t>Chemical process industries lecture 5 Ceramic</a:t>
            </a:r>
            <a:endParaRPr lang="en-US" dirty="0"/>
          </a:p>
        </p:txBody>
      </p:sp>
      <p:sp>
        <p:nvSpPr>
          <p:cNvPr id="7" name="Text Placeholder 6"/>
          <p:cNvSpPr>
            <a:spLocks noGrp="1"/>
          </p:cNvSpPr>
          <p:nvPr>
            <p:ph type="body" idx="1"/>
          </p:nvPr>
        </p:nvSpPr>
        <p:spPr>
          <a:xfrm>
            <a:off x="831850" y="3004457"/>
            <a:ext cx="10515600" cy="770709"/>
          </a:xfrm>
        </p:spPr>
        <p:txBody>
          <a:bodyPr/>
          <a:lstStyle/>
          <a:p>
            <a:r>
              <a:rPr lang="en-US" dirty="0" smtClean="0"/>
              <a:t>Dr. Intisar Hussain </a:t>
            </a:r>
            <a:r>
              <a:rPr lang="en-US" dirty="0" err="1" smtClean="0"/>
              <a:t>Khalaf</a:t>
            </a:r>
            <a:endParaRPr lang="en-US" dirty="0"/>
          </a:p>
        </p:txBody>
      </p:sp>
      <p:pic>
        <p:nvPicPr>
          <p:cNvPr id="8" name="Picture 7"/>
          <p:cNvPicPr>
            <a:picLocks noChangeAspect="1"/>
          </p:cNvPicPr>
          <p:nvPr/>
        </p:nvPicPr>
        <p:blipFill>
          <a:blip r:embed="rId2"/>
          <a:stretch>
            <a:fillRect/>
          </a:stretch>
        </p:blipFill>
        <p:spPr>
          <a:xfrm>
            <a:off x="6834914" y="1979023"/>
            <a:ext cx="4346892" cy="4415283"/>
          </a:xfrm>
          <a:prstGeom prst="rect">
            <a:avLst/>
          </a:prstGeom>
        </p:spPr>
      </p:pic>
    </p:spTree>
    <p:extLst>
      <p:ext uri="{BB962C8B-B14F-4D97-AF65-F5344CB8AC3E}">
        <p14:creationId xmlns:p14="http://schemas.microsoft.com/office/powerpoint/2010/main" xmlns="" val="4094463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 y="0"/>
            <a:ext cx="11943806" cy="3677930"/>
          </a:xfrm>
          <a:prstGeom prst="rect">
            <a:avLst/>
          </a:prstGeom>
        </p:spPr>
        <p:txBody>
          <a:bodyPr wrap="square">
            <a:spAutoFit/>
          </a:bodyPr>
          <a:lstStyle/>
          <a:p>
            <a:endParaRPr lang="en-US" sz="2000" b="0" i="0" u="none" strike="noStrike" baseline="0" dirty="0" smtClean="0">
              <a:solidFill>
                <a:srgbClr val="000000"/>
              </a:solidFill>
              <a:latin typeface="Times New Roman" panose="02020603050405020304" pitchFamily="18" charset="0"/>
            </a:endParaRPr>
          </a:p>
          <a:p>
            <a:r>
              <a:rPr lang="en-US" sz="2000" b="0" i="0" u="none" strike="noStrike" baseline="0" dirty="0" smtClean="0">
                <a:solidFill>
                  <a:srgbClr val="000000"/>
                </a:solidFill>
                <a:latin typeface="Times New Roman" panose="02020603050405020304" pitchFamily="18" charset="0"/>
              </a:rPr>
              <a:t>                                         </a:t>
            </a:r>
            <a:r>
              <a:rPr lang="en-US" sz="2400" b="0" i="0" u="none" strike="noStrike" baseline="0" dirty="0" smtClean="0">
                <a:solidFill>
                  <a:srgbClr val="000000"/>
                </a:solidFill>
                <a:latin typeface="Times New Roman" panose="02020603050405020304" pitchFamily="18" charset="0"/>
              </a:rPr>
              <a:t>CERAMIC INDUSTRIES </a:t>
            </a:r>
          </a:p>
          <a:p>
            <a:endParaRPr lang="en-US" b="1" i="0" u="none" strike="noStrike" baseline="0" dirty="0" smtClean="0">
              <a:solidFill>
                <a:srgbClr val="000000"/>
              </a:solidFill>
              <a:latin typeface="Century Gothic" panose="020B0502020202020204" pitchFamily="34" charset="0"/>
            </a:endParaRPr>
          </a:p>
          <a:p>
            <a:r>
              <a:rPr lang="en-US" b="1" i="0" u="none" strike="noStrike" baseline="0" dirty="0" smtClean="0">
                <a:solidFill>
                  <a:srgbClr val="000000"/>
                </a:solidFill>
                <a:latin typeface="Century Gothic" panose="020B0502020202020204" pitchFamily="34" charset="0"/>
              </a:rPr>
              <a:t>INTRODUCTION </a:t>
            </a:r>
            <a:endParaRPr lang="en-US" b="0" i="0" u="none" strike="noStrike" baseline="0" dirty="0" smtClean="0">
              <a:solidFill>
                <a:srgbClr val="000000"/>
              </a:solidFill>
              <a:latin typeface="Century Gothic" panose="020B0502020202020204" pitchFamily="34" charset="0"/>
            </a:endParaRPr>
          </a:p>
          <a:p>
            <a:endParaRPr lang="en-US" b="0" i="0" u="none" strike="noStrike" baseline="0" dirty="0" smtClean="0">
              <a:solidFill>
                <a:srgbClr val="000000"/>
              </a:solidFill>
              <a:latin typeface="Century Gothic" panose="020B0502020202020204" pitchFamily="34" charset="0"/>
            </a:endParaRPr>
          </a:p>
          <a:p>
            <a:pPr marL="285750" indent="-285750">
              <a:lnSpc>
                <a:spcPct val="150000"/>
              </a:lnSpc>
              <a:buFont typeface="Wingdings" panose="05000000000000000000" pitchFamily="2" charset="2"/>
              <a:buChar char="q"/>
            </a:pPr>
            <a:r>
              <a:rPr lang="en-US" b="0" i="0" u="none" strike="noStrike" baseline="0" dirty="0" smtClean="0">
                <a:solidFill>
                  <a:srgbClr val="000000"/>
                </a:solidFill>
                <a:latin typeface="Century Gothic" panose="020B0502020202020204" pitchFamily="34" charset="0"/>
              </a:rPr>
              <a:t>Ceramic is an inorganic, </a:t>
            </a:r>
          </a:p>
          <a:p>
            <a:pPr marL="285750" indent="-285750">
              <a:lnSpc>
                <a:spcPct val="150000"/>
              </a:lnSpc>
              <a:buFont typeface="Wingdings" panose="05000000000000000000" pitchFamily="2" charset="2"/>
              <a:buChar char="q"/>
            </a:pPr>
            <a:r>
              <a:rPr lang="en-US" b="0" i="0" u="none" strike="noStrike" baseline="0" dirty="0" smtClean="0">
                <a:solidFill>
                  <a:srgbClr val="000000"/>
                </a:solidFill>
                <a:latin typeface="Century Gothic" panose="020B0502020202020204" pitchFamily="34" charset="0"/>
              </a:rPr>
              <a:t>nonmetallic solid prepared by the action of heat and subsequent cooling. Ceramic materials may have a crystalline or partly crystalline structure, or may be amorphous (e.g. glass). </a:t>
            </a:r>
          </a:p>
          <a:p>
            <a:pPr marL="285750" indent="-285750">
              <a:lnSpc>
                <a:spcPct val="150000"/>
              </a:lnSpc>
              <a:buFont typeface="Wingdings" panose="05000000000000000000" pitchFamily="2" charset="2"/>
              <a:buChar char="q"/>
            </a:pPr>
            <a:r>
              <a:rPr lang="en-US" b="0" i="0" u="none" strike="noStrike" baseline="0" dirty="0" smtClean="0">
                <a:solidFill>
                  <a:srgbClr val="000000"/>
                </a:solidFill>
                <a:latin typeface="Century Gothic" panose="020B0502020202020204" pitchFamily="34" charset="0"/>
              </a:rPr>
              <a:t>Because most common ceramics are crystalline, the definition of ceramic is often restricted to inorganic crystalline materials, as opposed to the non-crystalline glasses. </a:t>
            </a:r>
            <a:endParaRPr lang="en-US" dirty="0"/>
          </a:p>
        </p:txBody>
      </p:sp>
      <p:sp>
        <p:nvSpPr>
          <p:cNvPr id="3" name="Rectangle 2"/>
          <p:cNvSpPr/>
          <p:nvPr/>
        </p:nvSpPr>
        <p:spPr>
          <a:xfrm>
            <a:off x="409302" y="3537283"/>
            <a:ext cx="11782698" cy="2063257"/>
          </a:xfrm>
          <a:prstGeom prst="rect">
            <a:avLst/>
          </a:prstGeom>
        </p:spPr>
        <p:txBody>
          <a:bodyPr wrap="square">
            <a:spAutoFit/>
          </a:bodyPr>
          <a:lstStyle/>
          <a:p>
            <a:endParaRPr lang="en-US" sz="2000" b="0" i="0" u="none" strike="noStrike" baseline="0" dirty="0" smtClean="0">
              <a:solidFill>
                <a:srgbClr val="000000"/>
              </a:solidFill>
              <a:latin typeface="Century Gothic" panose="020B0502020202020204" pitchFamily="34" charset="0"/>
            </a:endParaRPr>
          </a:p>
          <a:p>
            <a:pPr>
              <a:lnSpc>
                <a:spcPct val="150000"/>
              </a:lnSpc>
            </a:pPr>
            <a:r>
              <a:rPr lang="en-US" sz="2000" b="0" i="0" u="none" strike="noStrike" baseline="0" dirty="0" smtClean="0">
                <a:solidFill>
                  <a:srgbClr val="000000"/>
                </a:solidFill>
                <a:latin typeface="Century Gothic" panose="020B0502020202020204" pitchFamily="34" charset="0"/>
              </a:rPr>
              <a:t> </a:t>
            </a:r>
            <a:r>
              <a:rPr lang="en-US" b="0" i="0" u="none" strike="noStrike" baseline="0" dirty="0" smtClean="0">
                <a:solidFill>
                  <a:srgbClr val="000000"/>
                </a:solidFill>
                <a:latin typeface="Century Gothic" panose="020B0502020202020204" pitchFamily="34" charset="0"/>
              </a:rPr>
              <a:t>The word "ceramic" comes from the Greek word </a:t>
            </a:r>
            <a:r>
              <a:rPr lang="en-US" b="0" i="0" u="none" strike="noStrike" baseline="0" dirty="0" err="1" smtClean="0">
                <a:solidFill>
                  <a:srgbClr val="000000"/>
                </a:solidFill>
                <a:latin typeface="Century Gothic" panose="020B0502020202020204" pitchFamily="34" charset="0"/>
              </a:rPr>
              <a:t>Keramos</a:t>
            </a:r>
            <a:r>
              <a:rPr lang="en-US" b="0" i="0" u="none" strike="noStrike" baseline="0" dirty="0" smtClean="0">
                <a:solidFill>
                  <a:srgbClr val="000000"/>
                </a:solidFill>
                <a:latin typeface="Century Gothic" panose="020B0502020202020204" pitchFamily="34" charset="0"/>
              </a:rPr>
              <a:t> means burnt stuff. Earlier the term ceramic was applied to products made from natural earth material that was not exposed to heat. But nowadays the silicate mainly used in the construction industries and prepared by burning the clay products are called as ceramics. </a:t>
            </a:r>
            <a:endParaRPr lang="en-US" dirty="0"/>
          </a:p>
        </p:txBody>
      </p:sp>
    </p:spTree>
    <p:extLst>
      <p:ext uri="{BB962C8B-B14F-4D97-AF65-F5344CB8AC3E}">
        <p14:creationId xmlns:p14="http://schemas.microsoft.com/office/powerpoint/2010/main" xmlns="" val="3173947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5139869"/>
          </a:xfrm>
          <a:prstGeom prst="rect">
            <a:avLst/>
          </a:prstGeom>
        </p:spPr>
        <p:txBody>
          <a:bodyPr wrap="square">
            <a:spAutoFit/>
          </a:bodyPr>
          <a:lstStyle/>
          <a:p>
            <a:endParaRPr lang="en-US" sz="2000" b="0" i="0" u="none" strike="noStrike" baseline="0" dirty="0" smtClean="0">
              <a:solidFill>
                <a:srgbClr val="000000"/>
              </a:solidFill>
              <a:latin typeface="Century Gothic" panose="020B0502020202020204" pitchFamily="34" charset="0"/>
            </a:endParaRPr>
          </a:p>
          <a:p>
            <a:r>
              <a:rPr lang="en-US" sz="2000" b="0" i="0" u="none" strike="noStrike" baseline="0" dirty="0" smtClean="0">
                <a:solidFill>
                  <a:srgbClr val="000000"/>
                </a:solidFill>
                <a:latin typeface="Century Gothic" panose="020B0502020202020204" pitchFamily="34" charset="0"/>
              </a:rPr>
              <a:t> </a:t>
            </a:r>
            <a:r>
              <a:rPr lang="en-US" b="1" i="0" u="none" strike="noStrike" baseline="0" dirty="0" smtClean="0">
                <a:solidFill>
                  <a:srgbClr val="000000"/>
                </a:solidFill>
                <a:latin typeface="Century Gothic" panose="020B0502020202020204" pitchFamily="34" charset="0"/>
              </a:rPr>
              <a:t>CLASSIFICATION </a:t>
            </a:r>
            <a:endParaRPr lang="en-US" b="0" i="0" u="none" strike="noStrike" baseline="0" dirty="0" smtClean="0">
              <a:solidFill>
                <a:srgbClr val="000000"/>
              </a:solidFill>
              <a:latin typeface="Century Gothic" panose="020B0502020202020204" pitchFamily="34" charset="0"/>
            </a:endParaRPr>
          </a:p>
          <a:p>
            <a:endParaRPr lang="en-US" b="0" i="0" u="none" strike="noStrike" baseline="0" dirty="0" smtClean="0">
              <a:solidFill>
                <a:srgbClr val="000000"/>
              </a:solidFill>
              <a:latin typeface="Century Gothic" panose="020B0502020202020204" pitchFamily="34" charset="0"/>
            </a:endParaRPr>
          </a:p>
          <a:p>
            <a:pPr>
              <a:lnSpc>
                <a:spcPct val="150000"/>
              </a:lnSpc>
            </a:pPr>
            <a:r>
              <a:rPr lang="en-US" b="0" i="0" u="none" strike="noStrike" baseline="0" dirty="0" smtClean="0">
                <a:solidFill>
                  <a:srgbClr val="000000"/>
                </a:solidFill>
                <a:latin typeface="Century Gothic" panose="020B0502020202020204" pitchFamily="34" charset="0"/>
              </a:rPr>
              <a:t>A broad sense classification divides the ceramic products in to two classes </a:t>
            </a:r>
          </a:p>
          <a:p>
            <a:pPr>
              <a:lnSpc>
                <a:spcPct val="150000"/>
              </a:lnSpc>
            </a:pPr>
            <a:r>
              <a:rPr lang="en-US" b="0" i="0" u="none" strike="noStrike" baseline="0" dirty="0" smtClean="0">
                <a:solidFill>
                  <a:srgbClr val="000000"/>
                </a:solidFill>
                <a:latin typeface="Century Gothic" panose="020B0502020202020204" pitchFamily="34" charset="0"/>
              </a:rPr>
              <a:t>1. Heavy clay products e.g. bricks, roofing tiles, drain tiles, hollow tiles, stoneware and refractories </a:t>
            </a:r>
          </a:p>
          <a:p>
            <a:pPr>
              <a:lnSpc>
                <a:spcPct val="150000"/>
              </a:lnSpc>
            </a:pPr>
            <a:r>
              <a:rPr lang="en-US" b="0" i="0" u="none" strike="noStrike" baseline="0" dirty="0" smtClean="0">
                <a:solidFill>
                  <a:srgbClr val="000000"/>
                </a:solidFill>
                <a:latin typeface="Century Gothic" panose="020B0502020202020204" pitchFamily="34" charset="0"/>
              </a:rPr>
              <a:t>2. Pottery products e.g. chinaware, wall tiles, electric insulation </a:t>
            </a:r>
          </a:p>
          <a:p>
            <a:pPr>
              <a:lnSpc>
                <a:spcPct val="150000"/>
              </a:lnSpc>
            </a:pPr>
            <a:endParaRPr lang="en-US" b="0" i="0" u="none" strike="noStrike" baseline="0" dirty="0" smtClean="0">
              <a:solidFill>
                <a:srgbClr val="000000"/>
              </a:solidFill>
              <a:latin typeface="Century Gothic" panose="020B0502020202020204" pitchFamily="34" charset="0"/>
            </a:endParaRPr>
          </a:p>
          <a:p>
            <a:pPr>
              <a:lnSpc>
                <a:spcPct val="150000"/>
              </a:lnSpc>
            </a:pPr>
            <a:r>
              <a:rPr lang="en-US" b="0" i="0" u="none" strike="noStrike" baseline="0" dirty="0" smtClean="0">
                <a:solidFill>
                  <a:srgbClr val="000000"/>
                </a:solidFill>
                <a:latin typeface="Century Gothic" panose="020B0502020202020204" pitchFamily="34" charset="0"/>
              </a:rPr>
              <a:t>Ceramic may also be classified as porous and non-porous. The porosity is depends on particle size, </a:t>
            </a:r>
            <a:r>
              <a:rPr lang="en-US" b="0" i="0" u="none" strike="noStrike" baseline="0" dirty="0" err="1" smtClean="0">
                <a:solidFill>
                  <a:srgbClr val="000000"/>
                </a:solidFill>
                <a:latin typeface="Century Gothic" panose="020B0502020202020204" pitchFamily="34" charset="0"/>
              </a:rPr>
              <a:t>moulding</a:t>
            </a:r>
            <a:r>
              <a:rPr lang="en-US" b="0" i="0" u="none" strike="noStrike" baseline="0" dirty="0" smtClean="0">
                <a:solidFill>
                  <a:srgbClr val="000000"/>
                </a:solidFill>
                <a:latin typeface="Century Gothic" panose="020B0502020202020204" pitchFamily="34" charset="0"/>
              </a:rPr>
              <a:t> pressure and temperature of </a:t>
            </a:r>
            <a:r>
              <a:rPr lang="en-US" b="0" i="0" u="none" strike="noStrike" baseline="0" dirty="0" err="1" smtClean="0">
                <a:solidFill>
                  <a:srgbClr val="000000"/>
                </a:solidFill>
                <a:latin typeface="Century Gothic" panose="020B0502020202020204" pitchFamily="34" charset="0"/>
              </a:rPr>
              <a:t>vitrification</a:t>
            </a:r>
            <a:r>
              <a:rPr lang="en-US" b="0" i="0" u="none" strike="noStrike" baseline="0" dirty="0" smtClean="0">
                <a:solidFill>
                  <a:srgbClr val="000000"/>
                </a:solidFill>
                <a:latin typeface="Century Gothic" panose="020B0502020202020204" pitchFamily="34" charset="0"/>
              </a:rPr>
              <a:t>. </a:t>
            </a:r>
          </a:p>
          <a:p>
            <a:pPr>
              <a:lnSpc>
                <a:spcPct val="150000"/>
              </a:lnSpc>
            </a:pPr>
            <a:r>
              <a:rPr lang="en-US" b="0" i="0" u="none" strike="noStrike" baseline="0" dirty="0" smtClean="0">
                <a:solidFill>
                  <a:srgbClr val="000000"/>
                </a:solidFill>
                <a:latin typeface="Century Gothic" panose="020B0502020202020204" pitchFamily="34" charset="0"/>
              </a:rPr>
              <a:t>Further, ceramic may be classified based on the method of production and its uses into following classes. </a:t>
            </a:r>
          </a:p>
          <a:p>
            <a:pPr>
              <a:lnSpc>
                <a:spcPct val="150000"/>
              </a:lnSpc>
            </a:pPr>
            <a:r>
              <a:rPr lang="en-US" b="0" i="0" u="none" strike="noStrike" baseline="0" dirty="0" smtClean="0">
                <a:solidFill>
                  <a:srgbClr val="000000"/>
                </a:solidFill>
                <a:latin typeface="Century Gothic" panose="020B0502020202020204" pitchFamily="34" charset="0"/>
              </a:rPr>
              <a:t>1. </a:t>
            </a:r>
            <a:r>
              <a:rPr lang="en-US" b="0" i="0" u="none" strike="noStrike" baseline="0" dirty="0" err="1" smtClean="0">
                <a:solidFill>
                  <a:srgbClr val="000000"/>
                </a:solidFill>
                <a:latin typeface="Century Gothic" panose="020B0502020202020204" pitchFamily="34" charset="0"/>
              </a:rPr>
              <a:t>Whiteware</a:t>
            </a:r>
            <a:r>
              <a:rPr lang="en-US" b="0" i="0" u="none" strike="noStrike" baseline="0" dirty="0" smtClean="0">
                <a:solidFill>
                  <a:srgbClr val="000000"/>
                </a:solidFill>
                <a:latin typeface="Century Gothic" panose="020B0502020202020204" pitchFamily="34" charset="0"/>
              </a:rPr>
              <a:t> </a:t>
            </a:r>
          </a:p>
          <a:p>
            <a:pPr>
              <a:lnSpc>
                <a:spcPct val="150000"/>
              </a:lnSpc>
            </a:pPr>
            <a:r>
              <a:rPr lang="en-US" b="0" i="0" u="none" strike="noStrike" baseline="0" dirty="0" smtClean="0">
                <a:solidFill>
                  <a:srgbClr val="000000"/>
                </a:solidFill>
                <a:latin typeface="Century Gothic" panose="020B0502020202020204" pitchFamily="34" charset="0"/>
              </a:rPr>
              <a:t>2. Structural clay products </a:t>
            </a:r>
          </a:p>
          <a:p>
            <a:pPr>
              <a:lnSpc>
                <a:spcPct val="150000"/>
              </a:lnSpc>
            </a:pPr>
            <a:r>
              <a:rPr lang="en-US" b="0" i="0" u="none" strike="noStrike" baseline="0" dirty="0" smtClean="0">
                <a:solidFill>
                  <a:srgbClr val="000000"/>
                </a:solidFill>
                <a:latin typeface="Century Gothic" panose="020B0502020202020204" pitchFamily="34" charset="0"/>
              </a:rPr>
              <a:t>3. Refractory material </a:t>
            </a:r>
          </a:p>
        </p:txBody>
      </p:sp>
      <p:sp>
        <p:nvSpPr>
          <p:cNvPr id="3" name="Rectangle 2"/>
          <p:cNvSpPr/>
          <p:nvPr/>
        </p:nvSpPr>
        <p:spPr>
          <a:xfrm>
            <a:off x="0" y="4728130"/>
            <a:ext cx="12192000" cy="1231106"/>
          </a:xfrm>
          <a:prstGeom prst="rect">
            <a:avLst/>
          </a:prstGeom>
        </p:spPr>
        <p:txBody>
          <a:bodyPr wrap="square">
            <a:spAutoFit/>
          </a:bodyPr>
          <a:lstStyle/>
          <a:p>
            <a:endParaRPr lang="en-US" sz="2000" b="0" i="0" u="none" strike="noStrike" baseline="0" dirty="0" smtClean="0">
              <a:solidFill>
                <a:srgbClr val="000000"/>
              </a:solidFill>
              <a:latin typeface="Century Gothic" panose="020B0502020202020204" pitchFamily="34" charset="0"/>
            </a:endParaRPr>
          </a:p>
          <a:p>
            <a:pPr>
              <a:lnSpc>
                <a:spcPct val="150000"/>
              </a:lnSpc>
            </a:pPr>
            <a:r>
              <a:rPr lang="en-US" b="0" i="0" u="none" strike="noStrike" baseline="0" dirty="0" smtClean="0">
                <a:solidFill>
                  <a:srgbClr val="000000"/>
                </a:solidFill>
                <a:latin typeface="Century Gothic" panose="020B0502020202020204" pitchFamily="34" charset="0"/>
              </a:rPr>
              <a:t>4. Special ceramic products </a:t>
            </a:r>
          </a:p>
          <a:p>
            <a:pPr>
              <a:lnSpc>
                <a:spcPct val="150000"/>
              </a:lnSpc>
            </a:pPr>
            <a:r>
              <a:rPr lang="en-US" b="0" i="0" u="none" strike="noStrike" baseline="0" dirty="0" smtClean="0">
                <a:solidFill>
                  <a:srgbClr val="000000"/>
                </a:solidFill>
                <a:latin typeface="Century Gothic" panose="020B0502020202020204" pitchFamily="34" charset="0"/>
              </a:rPr>
              <a:t>5. Vitreous enamel </a:t>
            </a:r>
          </a:p>
        </p:txBody>
      </p:sp>
    </p:spTree>
    <p:extLst>
      <p:ext uri="{BB962C8B-B14F-4D97-AF65-F5344CB8AC3E}">
        <p14:creationId xmlns:p14="http://schemas.microsoft.com/office/powerpoint/2010/main" xmlns="" val="1274987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2031325"/>
          </a:xfrm>
          <a:prstGeom prst="rect">
            <a:avLst/>
          </a:prstGeom>
        </p:spPr>
        <p:txBody>
          <a:bodyPr wrap="square">
            <a:spAutoFit/>
          </a:bodyPr>
          <a:lstStyle/>
          <a:p>
            <a:r>
              <a:rPr lang="en-US" b="1" i="0" u="none" strike="noStrike" baseline="0" dirty="0" smtClean="0">
                <a:solidFill>
                  <a:srgbClr val="000000"/>
                </a:solidFill>
                <a:latin typeface="Century Gothic" panose="020B0502020202020204" pitchFamily="34" charset="0"/>
              </a:rPr>
              <a:t>RAW MATERIAL </a:t>
            </a:r>
            <a:endParaRPr lang="en-US" b="0" i="0" u="none" strike="noStrike" baseline="0" dirty="0" smtClean="0">
              <a:solidFill>
                <a:srgbClr val="000000"/>
              </a:solidFill>
              <a:latin typeface="Century Gothic" panose="020B0502020202020204" pitchFamily="34" charset="0"/>
            </a:endParaRPr>
          </a:p>
          <a:p>
            <a:pPr>
              <a:lnSpc>
                <a:spcPct val="150000"/>
              </a:lnSpc>
            </a:pPr>
            <a:r>
              <a:rPr lang="en-US" b="0" i="0" u="none" strike="noStrike" baseline="0" dirty="0" smtClean="0">
                <a:solidFill>
                  <a:srgbClr val="000000"/>
                </a:solidFill>
                <a:latin typeface="Century Gothic" panose="020B0502020202020204" pitchFamily="34" charset="0"/>
              </a:rPr>
              <a:t>The raw materials for ceramics are divided into following groups. </a:t>
            </a:r>
          </a:p>
          <a:p>
            <a:pPr>
              <a:lnSpc>
                <a:spcPct val="150000"/>
              </a:lnSpc>
            </a:pPr>
            <a:r>
              <a:rPr lang="en-US" b="0" i="0" u="none" strike="noStrike" baseline="0" dirty="0" smtClean="0">
                <a:solidFill>
                  <a:srgbClr val="000000"/>
                </a:solidFill>
                <a:latin typeface="Century Gothic" panose="020B0502020202020204" pitchFamily="34" charset="0"/>
              </a:rPr>
              <a:t>a) Plastics material such as clay </a:t>
            </a:r>
          </a:p>
          <a:p>
            <a:pPr>
              <a:lnSpc>
                <a:spcPct val="150000"/>
              </a:lnSpc>
            </a:pPr>
            <a:r>
              <a:rPr lang="en-US" b="0" i="0" u="none" strike="noStrike" baseline="0" dirty="0" smtClean="0">
                <a:solidFill>
                  <a:srgbClr val="000000"/>
                </a:solidFill>
                <a:latin typeface="Century Gothic" panose="020B0502020202020204" pitchFamily="34" charset="0"/>
              </a:rPr>
              <a:t>b) Fluxes such as feldspar </a:t>
            </a:r>
          </a:p>
          <a:p>
            <a:pPr>
              <a:lnSpc>
                <a:spcPct val="150000"/>
              </a:lnSpc>
            </a:pPr>
            <a:r>
              <a:rPr lang="en-US" b="0" i="0" u="none" strike="noStrike" baseline="0" dirty="0" smtClean="0">
                <a:solidFill>
                  <a:srgbClr val="000000"/>
                </a:solidFill>
                <a:latin typeface="Century Gothic" panose="020B0502020202020204" pitchFamily="34" charset="0"/>
              </a:rPr>
              <a:t>c) Non-plastics materials such as silica </a:t>
            </a:r>
          </a:p>
        </p:txBody>
      </p:sp>
      <p:sp>
        <p:nvSpPr>
          <p:cNvPr id="3" name="Rectangle 2"/>
          <p:cNvSpPr/>
          <p:nvPr/>
        </p:nvSpPr>
        <p:spPr>
          <a:xfrm>
            <a:off x="0" y="1788855"/>
            <a:ext cx="12192000" cy="4693593"/>
          </a:xfrm>
          <a:prstGeom prst="rect">
            <a:avLst/>
          </a:prstGeom>
        </p:spPr>
        <p:txBody>
          <a:bodyPr wrap="square">
            <a:spAutoFit/>
          </a:bodyPr>
          <a:lstStyle/>
          <a:p>
            <a:endParaRPr lang="en-US" sz="2000" b="0" i="0" u="none" strike="noStrike" baseline="0" dirty="0" smtClean="0">
              <a:solidFill>
                <a:srgbClr val="000000"/>
              </a:solidFill>
              <a:latin typeface="Century Gothic" panose="020B0502020202020204" pitchFamily="34" charset="0"/>
            </a:endParaRPr>
          </a:p>
          <a:p>
            <a:endParaRPr lang="en-US" b="1" i="0" u="none" strike="noStrike" baseline="0" dirty="0" smtClean="0">
              <a:solidFill>
                <a:srgbClr val="000000"/>
              </a:solidFill>
              <a:latin typeface="Century Gothic" panose="020B0502020202020204" pitchFamily="34" charset="0"/>
            </a:endParaRPr>
          </a:p>
          <a:p>
            <a:r>
              <a:rPr lang="en-US" b="1" i="0" u="none" strike="noStrike" baseline="0" dirty="0" smtClean="0">
                <a:solidFill>
                  <a:srgbClr val="000000"/>
                </a:solidFill>
                <a:latin typeface="Century Gothic" panose="020B0502020202020204" pitchFamily="34" charset="0"/>
              </a:rPr>
              <a:t>a) Clay </a:t>
            </a:r>
            <a:endParaRPr lang="en-US" b="0" i="0" u="none" strike="noStrike" baseline="0" dirty="0" smtClean="0">
              <a:solidFill>
                <a:srgbClr val="000000"/>
              </a:solidFill>
              <a:latin typeface="Century Gothic" panose="020B0502020202020204" pitchFamily="34" charset="0"/>
            </a:endParaRPr>
          </a:p>
          <a:p>
            <a:pPr marL="285750" indent="-285750">
              <a:lnSpc>
                <a:spcPct val="150000"/>
              </a:lnSpc>
              <a:buFont typeface="Wingdings" panose="05000000000000000000" pitchFamily="2" charset="2"/>
              <a:buChar char="§"/>
            </a:pPr>
            <a:r>
              <a:rPr lang="en-US" b="0" i="0" u="none" strike="noStrike" baseline="0" dirty="0" smtClean="0">
                <a:solidFill>
                  <a:srgbClr val="FF0000"/>
                </a:solidFill>
                <a:latin typeface="Century Gothic" panose="020B0502020202020204" pitchFamily="34" charset="0"/>
              </a:rPr>
              <a:t>Clay gives the main body to the ceramics. The advantage of using clay are</a:t>
            </a:r>
          </a:p>
          <a:p>
            <a:pPr marL="285750" indent="-285750">
              <a:lnSpc>
                <a:spcPct val="150000"/>
              </a:lnSpc>
              <a:buFont typeface="Wingdings" panose="05000000000000000000" pitchFamily="2" charset="2"/>
              <a:buChar char="§"/>
            </a:pPr>
            <a:r>
              <a:rPr lang="en-US" b="0" i="0" u="none" strike="noStrike" baseline="0" dirty="0" smtClean="0">
                <a:solidFill>
                  <a:srgbClr val="FF0000"/>
                </a:solidFill>
                <a:latin typeface="Century Gothic" panose="020B0502020202020204" pitchFamily="34" charset="0"/>
              </a:rPr>
              <a:t> it is plastic when mixed with water becomes hard after drying and </a:t>
            </a:r>
          </a:p>
          <a:p>
            <a:pPr marL="285750" indent="-285750">
              <a:lnSpc>
                <a:spcPct val="150000"/>
              </a:lnSpc>
              <a:buFont typeface="Wingdings" panose="05000000000000000000" pitchFamily="2" charset="2"/>
              <a:buChar char="§"/>
            </a:pPr>
            <a:r>
              <a:rPr lang="en-US" b="0" i="0" u="none" strike="noStrike" baseline="0" dirty="0" smtClean="0">
                <a:solidFill>
                  <a:srgbClr val="FF0000"/>
                </a:solidFill>
                <a:latin typeface="Century Gothic" panose="020B0502020202020204" pitchFamily="34" charset="0"/>
              </a:rPr>
              <a:t>finally it becomes irreversibly solid after firing. </a:t>
            </a:r>
          </a:p>
          <a:p>
            <a:pPr marL="285750" indent="-285750">
              <a:lnSpc>
                <a:spcPct val="150000"/>
              </a:lnSpc>
              <a:buFont typeface="Wingdings" panose="05000000000000000000" pitchFamily="2" charset="2"/>
              <a:buChar char="§"/>
            </a:pPr>
            <a:r>
              <a:rPr lang="en-US" b="0" i="0" u="none" strike="noStrike" baseline="0" dirty="0" smtClean="0">
                <a:solidFill>
                  <a:srgbClr val="FF0000"/>
                </a:solidFill>
                <a:latin typeface="Century Gothic" panose="020B0502020202020204" pitchFamily="34" charset="0"/>
              </a:rPr>
              <a:t>Clay is chosen according to the requirements of particular products and is often blended. </a:t>
            </a:r>
          </a:p>
          <a:p>
            <a:pPr>
              <a:lnSpc>
                <a:spcPct val="150000"/>
              </a:lnSpc>
            </a:pPr>
            <a:r>
              <a:rPr lang="en-US" b="0" i="0" u="none" strike="noStrike" baseline="0" dirty="0" smtClean="0">
                <a:solidFill>
                  <a:srgbClr val="000000"/>
                </a:solidFill>
                <a:latin typeface="Century Gothic" panose="020B0502020202020204" pitchFamily="34" charset="0"/>
              </a:rPr>
              <a:t>Impurities in common clay incorporate specific qualities as follows. </a:t>
            </a:r>
          </a:p>
          <a:p>
            <a:pPr>
              <a:lnSpc>
                <a:spcPct val="150000"/>
              </a:lnSpc>
            </a:pPr>
            <a:r>
              <a:rPr lang="en-US" b="0" i="0" u="none" strike="noStrike" baseline="0" dirty="0" smtClean="0">
                <a:solidFill>
                  <a:srgbClr val="000000"/>
                </a:solidFill>
                <a:latin typeface="Wingdings" panose="05000000000000000000" pitchFamily="2" charset="2"/>
              </a:rPr>
              <a:t> </a:t>
            </a:r>
            <a:r>
              <a:rPr lang="en-US" b="0" i="0" u="none" strike="noStrike" baseline="0" dirty="0" smtClean="0">
                <a:solidFill>
                  <a:srgbClr val="000000"/>
                </a:solidFill>
                <a:latin typeface="Century Gothic" panose="020B0502020202020204" pitchFamily="34" charset="0"/>
              </a:rPr>
              <a:t>Iron oxide in common clay gives red </a:t>
            </a:r>
            <a:r>
              <a:rPr lang="en-US" b="0" i="0" u="none" strike="noStrike" baseline="0" dirty="0" err="1" smtClean="0">
                <a:solidFill>
                  <a:srgbClr val="000000"/>
                </a:solidFill>
                <a:latin typeface="Century Gothic" panose="020B0502020202020204" pitchFamily="34" charset="0"/>
              </a:rPr>
              <a:t>colour</a:t>
            </a:r>
            <a:r>
              <a:rPr lang="en-US" b="0" i="0" u="none" strike="noStrike" baseline="0" dirty="0" smtClean="0">
                <a:solidFill>
                  <a:srgbClr val="000000"/>
                </a:solidFill>
                <a:latin typeface="Century Gothic" panose="020B0502020202020204" pitchFamily="34" charset="0"/>
              </a:rPr>
              <a:t> to the burnt material </a:t>
            </a:r>
          </a:p>
          <a:p>
            <a:pPr>
              <a:lnSpc>
                <a:spcPct val="150000"/>
              </a:lnSpc>
            </a:pPr>
            <a:r>
              <a:rPr lang="en-US" b="0" i="0" u="none" strike="noStrike" baseline="0" dirty="0" smtClean="0">
                <a:solidFill>
                  <a:srgbClr val="000000"/>
                </a:solidFill>
                <a:latin typeface="Wingdings" panose="05000000000000000000" pitchFamily="2" charset="2"/>
              </a:rPr>
              <a:t> </a:t>
            </a:r>
            <a:r>
              <a:rPr lang="en-US" b="0" i="0" u="none" strike="noStrike" baseline="0" dirty="0" smtClean="0">
                <a:solidFill>
                  <a:srgbClr val="000000"/>
                </a:solidFill>
                <a:latin typeface="Century Gothic" panose="020B0502020202020204" pitchFamily="34" charset="0"/>
              </a:rPr>
              <a:t>Lime, magnesia, iron oxide and alkali oxides act as flux which lowers the fusion point of clay </a:t>
            </a:r>
          </a:p>
          <a:p>
            <a:pPr>
              <a:lnSpc>
                <a:spcPct val="150000"/>
              </a:lnSpc>
            </a:pPr>
            <a:r>
              <a:rPr lang="en-US" b="0" i="0" u="none" strike="noStrike" baseline="0" dirty="0" smtClean="0">
                <a:solidFill>
                  <a:srgbClr val="000000"/>
                </a:solidFill>
                <a:latin typeface="Wingdings" panose="05000000000000000000" pitchFamily="2" charset="2"/>
              </a:rPr>
              <a:t> </a:t>
            </a:r>
            <a:r>
              <a:rPr lang="en-US" b="0" i="0" u="none" strike="noStrike" baseline="0" dirty="0" smtClean="0">
                <a:solidFill>
                  <a:srgbClr val="000000"/>
                </a:solidFill>
                <a:latin typeface="Century Gothic" panose="020B0502020202020204" pitchFamily="34" charset="0"/>
              </a:rPr>
              <a:t>Silica increases its porosity and refractory nature, while decreases shrinkage </a:t>
            </a:r>
          </a:p>
          <a:p>
            <a:pPr>
              <a:lnSpc>
                <a:spcPct val="150000"/>
              </a:lnSpc>
            </a:pPr>
            <a:r>
              <a:rPr lang="en-US" b="0" i="0" u="none" strike="noStrike" baseline="0" dirty="0" smtClean="0">
                <a:solidFill>
                  <a:srgbClr val="000000"/>
                </a:solidFill>
                <a:latin typeface="Wingdings" panose="05000000000000000000" pitchFamily="2" charset="2"/>
              </a:rPr>
              <a:t> </a:t>
            </a:r>
            <a:r>
              <a:rPr lang="en-US" b="0" i="0" u="none" strike="noStrike" baseline="0" dirty="0" smtClean="0">
                <a:solidFill>
                  <a:srgbClr val="000000"/>
                </a:solidFill>
                <a:latin typeface="Century Gothic" panose="020B0502020202020204" pitchFamily="34" charset="0"/>
              </a:rPr>
              <a:t>Clay containing very little and good deals of silica known as fire clays </a:t>
            </a:r>
          </a:p>
        </p:txBody>
      </p:sp>
    </p:spTree>
    <p:extLst>
      <p:ext uri="{BB962C8B-B14F-4D97-AF65-F5344CB8AC3E}">
        <p14:creationId xmlns:p14="http://schemas.microsoft.com/office/powerpoint/2010/main" xmlns="" val="1617259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24816"/>
            <a:ext cx="12192000" cy="6494085"/>
          </a:xfrm>
          <a:prstGeom prst="rect">
            <a:avLst/>
          </a:prstGeom>
        </p:spPr>
        <p:txBody>
          <a:bodyPr wrap="square">
            <a:spAutoFit/>
          </a:bodyPr>
          <a:lstStyle/>
          <a:p>
            <a:endParaRPr lang="en-US" sz="2000" b="0" i="0" u="none" strike="noStrike" baseline="0" dirty="0" smtClean="0">
              <a:solidFill>
                <a:srgbClr val="000000"/>
              </a:solidFill>
              <a:latin typeface="Century Gothic" panose="020B0502020202020204" pitchFamily="34" charset="0"/>
            </a:endParaRPr>
          </a:p>
          <a:p>
            <a:r>
              <a:rPr lang="en-US" b="1" i="0" u="none" strike="noStrike" baseline="0" dirty="0" smtClean="0">
                <a:solidFill>
                  <a:srgbClr val="000000"/>
                </a:solidFill>
                <a:latin typeface="Century Gothic" panose="020B0502020202020204" pitchFamily="34" charset="0"/>
              </a:rPr>
              <a:t>b) Feldspar </a:t>
            </a:r>
            <a:endParaRPr lang="en-US" b="0" i="0" u="none" strike="noStrike" baseline="0" dirty="0" smtClean="0">
              <a:solidFill>
                <a:srgbClr val="000000"/>
              </a:solidFill>
              <a:latin typeface="Century Gothic" panose="020B0502020202020204" pitchFamily="34" charset="0"/>
            </a:endParaRPr>
          </a:p>
          <a:p>
            <a:pPr>
              <a:lnSpc>
                <a:spcPct val="150000"/>
              </a:lnSpc>
            </a:pPr>
            <a:endParaRPr lang="en-US" b="0" i="0" u="none" strike="noStrike" baseline="0" dirty="0" smtClean="0">
              <a:solidFill>
                <a:srgbClr val="000000"/>
              </a:solidFill>
              <a:latin typeface="Century Gothic" panose="020B0502020202020204" pitchFamily="34" charset="0"/>
            </a:endParaRPr>
          </a:p>
          <a:p>
            <a:pPr>
              <a:lnSpc>
                <a:spcPct val="150000"/>
              </a:lnSpc>
            </a:pPr>
            <a:r>
              <a:rPr lang="en-US" dirty="0">
                <a:solidFill>
                  <a:srgbClr val="000000"/>
                </a:solidFill>
                <a:latin typeface="Century Gothic" panose="020B0502020202020204" pitchFamily="34" charset="0"/>
              </a:rPr>
              <a:t> </a:t>
            </a:r>
            <a:r>
              <a:rPr lang="en-US" dirty="0" smtClean="0">
                <a:solidFill>
                  <a:srgbClr val="000000"/>
                </a:solidFill>
                <a:latin typeface="Century Gothic" panose="020B0502020202020204" pitchFamily="34" charset="0"/>
              </a:rPr>
              <a:t> </a:t>
            </a:r>
            <a:r>
              <a:rPr lang="en-US" b="0" i="0" u="none" strike="noStrike" baseline="0" dirty="0" smtClean="0">
                <a:solidFill>
                  <a:srgbClr val="000000"/>
                </a:solidFill>
                <a:latin typeface="Century Gothic" panose="020B0502020202020204" pitchFamily="34" charset="0"/>
              </a:rPr>
              <a:t>Feldspar is general name given to the group of minerals. Flux materials like feldspar (Na</a:t>
            </a:r>
            <a:r>
              <a:rPr lang="en-US" sz="800" b="0" i="0" u="none" strike="noStrike" baseline="0" dirty="0" smtClean="0">
                <a:solidFill>
                  <a:srgbClr val="000000"/>
                </a:solidFill>
                <a:latin typeface="Century Gothic" panose="020B0502020202020204" pitchFamily="34" charset="0"/>
              </a:rPr>
              <a:t>2</a:t>
            </a:r>
            <a:r>
              <a:rPr lang="en-US" b="0" i="0" u="none" strike="noStrike" baseline="0" dirty="0" smtClean="0">
                <a:solidFill>
                  <a:srgbClr val="000000"/>
                </a:solidFill>
                <a:latin typeface="Century Gothic" panose="020B0502020202020204" pitchFamily="34" charset="0"/>
              </a:rPr>
              <a:t>OAl</a:t>
            </a:r>
            <a:r>
              <a:rPr lang="en-US" sz="800" b="0" i="0" u="none" strike="noStrike" baseline="0" dirty="0" smtClean="0">
                <a:solidFill>
                  <a:srgbClr val="000000"/>
                </a:solidFill>
                <a:latin typeface="Century Gothic" panose="020B0502020202020204" pitchFamily="34" charset="0"/>
              </a:rPr>
              <a:t>2</a:t>
            </a:r>
            <a:r>
              <a:rPr lang="en-US" b="0" i="0" u="none" strike="noStrike" baseline="0" dirty="0" smtClean="0">
                <a:solidFill>
                  <a:srgbClr val="000000"/>
                </a:solidFill>
                <a:latin typeface="Century Gothic" panose="020B0502020202020204" pitchFamily="34" charset="0"/>
              </a:rPr>
              <a:t>O</a:t>
            </a:r>
            <a:r>
              <a:rPr lang="en-US" sz="800" b="0" i="0" u="none" strike="noStrike" baseline="0" dirty="0" smtClean="0">
                <a:solidFill>
                  <a:srgbClr val="000000"/>
                </a:solidFill>
                <a:latin typeface="Century Gothic" panose="020B0502020202020204" pitchFamily="34" charset="0"/>
              </a:rPr>
              <a:t>3</a:t>
            </a:r>
            <a:r>
              <a:rPr lang="en-US" b="0" i="0" u="none" strike="noStrike" baseline="0" dirty="0" smtClean="0">
                <a:solidFill>
                  <a:srgbClr val="000000"/>
                </a:solidFill>
                <a:latin typeface="Century Gothic" panose="020B0502020202020204" pitchFamily="34" charset="0"/>
              </a:rPr>
              <a:t>.6SiO</a:t>
            </a:r>
            <a:r>
              <a:rPr lang="en-US" sz="800" b="0" i="0" u="none" strike="noStrike" baseline="0" dirty="0" smtClean="0">
                <a:solidFill>
                  <a:srgbClr val="000000"/>
                </a:solidFill>
                <a:latin typeface="Century Gothic" panose="020B0502020202020204" pitchFamily="34" charset="0"/>
              </a:rPr>
              <a:t>2</a:t>
            </a:r>
            <a:r>
              <a:rPr lang="en-US" b="0" i="0" u="none" strike="noStrike" baseline="0" dirty="0" smtClean="0">
                <a:solidFill>
                  <a:srgbClr val="000000"/>
                </a:solidFill>
                <a:latin typeface="Century Gothic" panose="020B0502020202020204" pitchFamily="34" charset="0"/>
              </a:rPr>
              <a:t>) which is easily melting material decreases the melting point of sand or quartz present in the ceramic body. So, that after firing glass like material is obtained called as vitrified material, which is highly impervious and stable to the environment. Fluxes are used for adding </a:t>
            </a:r>
            <a:r>
              <a:rPr lang="en-US" b="0" i="0" u="none" strike="noStrike" baseline="0" dirty="0" err="1" smtClean="0">
                <a:solidFill>
                  <a:srgbClr val="000000"/>
                </a:solidFill>
                <a:latin typeface="Century Gothic" panose="020B0502020202020204" pitchFamily="34" charset="0"/>
              </a:rPr>
              <a:t>vitrifications</a:t>
            </a:r>
            <a:r>
              <a:rPr lang="en-US" b="0" i="0" u="none" strike="noStrike" baseline="0" dirty="0" smtClean="0">
                <a:solidFill>
                  <a:srgbClr val="000000"/>
                </a:solidFill>
                <a:latin typeface="Century Gothic" panose="020B0502020202020204" pitchFamily="34" charset="0"/>
              </a:rPr>
              <a:t>, reducing porosity, to increase the strength of cold articles and for bonding. </a:t>
            </a:r>
          </a:p>
          <a:p>
            <a:pPr>
              <a:lnSpc>
                <a:spcPct val="150000"/>
              </a:lnSpc>
            </a:pPr>
            <a:endParaRPr lang="en-US" dirty="0">
              <a:solidFill>
                <a:srgbClr val="000000"/>
              </a:solidFill>
              <a:latin typeface="Century Gothic" panose="020B0502020202020204" pitchFamily="34" charset="0"/>
            </a:endParaRPr>
          </a:p>
          <a:p>
            <a:pPr>
              <a:lnSpc>
                <a:spcPct val="150000"/>
              </a:lnSpc>
            </a:pPr>
            <a:r>
              <a:rPr lang="en-US" b="0" i="0" u="none" strike="noStrike" baseline="0" dirty="0" smtClean="0">
                <a:solidFill>
                  <a:srgbClr val="000000"/>
                </a:solidFill>
                <a:latin typeface="Century Gothic" panose="020B0502020202020204" pitchFamily="34" charset="0"/>
              </a:rPr>
              <a:t>    Feldspar is used as fluxing constituent in ceramic formulations along with clay. The common fluxing agents which lower the temperature are borax, boric acid, soda ash, sodium nitrate, potassium carbonate, calcined bones, lead oxides, lithium &amp; barium minerals. </a:t>
            </a:r>
          </a:p>
          <a:p>
            <a:pPr>
              <a:lnSpc>
                <a:spcPct val="150000"/>
              </a:lnSpc>
            </a:pPr>
            <a:r>
              <a:rPr lang="en-US" b="1" i="0" u="none" strike="noStrike" baseline="0" dirty="0" smtClean="0">
                <a:solidFill>
                  <a:srgbClr val="000000"/>
                </a:solidFill>
                <a:latin typeface="Century Gothic" panose="020B0502020202020204" pitchFamily="34" charset="0"/>
              </a:rPr>
              <a:t>Type of feldspar </a:t>
            </a:r>
            <a:endParaRPr lang="en-US" b="0" i="0" u="none" strike="noStrike" baseline="0" dirty="0" smtClean="0">
              <a:solidFill>
                <a:srgbClr val="000000"/>
              </a:solidFill>
              <a:latin typeface="Century Gothic" panose="020B0502020202020204" pitchFamily="34" charset="0"/>
            </a:endParaRPr>
          </a:p>
          <a:p>
            <a:pPr>
              <a:lnSpc>
                <a:spcPct val="150000"/>
              </a:lnSpc>
            </a:pPr>
            <a:r>
              <a:rPr lang="en-US" b="0" i="0" u="none" strike="noStrike" baseline="0" dirty="0" smtClean="0">
                <a:solidFill>
                  <a:srgbClr val="000000"/>
                </a:solidFill>
                <a:latin typeface="Wingdings" panose="05000000000000000000" pitchFamily="2" charset="2"/>
              </a:rPr>
              <a:t> </a:t>
            </a:r>
            <a:r>
              <a:rPr lang="en-US" b="0" i="0" u="none" strike="noStrike" baseline="0" dirty="0" smtClean="0">
                <a:solidFill>
                  <a:srgbClr val="000000"/>
                </a:solidFill>
                <a:latin typeface="Century Gothic" panose="020B0502020202020204" pitchFamily="34" charset="0"/>
              </a:rPr>
              <a:t>Potash feldspar K</a:t>
            </a:r>
            <a:r>
              <a:rPr lang="en-US" sz="800" b="0" i="0" u="none" strike="noStrike" baseline="0" dirty="0" smtClean="0">
                <a:solidFill>
                  <a:srgbClr val="000000"/>
                </a:solidFill>
                <a:latin typeface="Century Gothic" panose="020B0502020202020204" pitchFamily="34" charset="0"/>
              </a:rPr>
              <a:t>2</a:t>
            </a:r>
            <a:r>
              <a:rPr lang="en-US" b="0" i="0" u="none" strike="noStrike" baseline="0" dirty="0" smtClean="0">
                <a:solidFill>
                  <a:srgbClr val="000000"/>
                </a:solidFill>
                <a:latin typeface="Century Gothic" panose="020B0502020202020204" pitchFamily="34" charset="0"/>
              </a:rPr>
              <a:t>O.Al</a:t>
            </a:r>
            <a:r>
              <a:rPr lang="en-US" sz="800" b="0" i="0" u="none" strike="noStrike" baseline="0" dirty="0" smtClean="0">
                <a:solidFill>
                  <a:srgbClr val="000000"/>
                </a:solidFill>
                <a:latin typeface="Century Gothic" panose="020B0502020202020204" pitchFamily="34" charset="0"/>
              </a:rPr>
              <a:t>2</a:t>
            </a:r>
            <a:r>
              <a:rPr lang="en-US" b="0" i="0" u="none" strike="noStrike" baseline="0" dirty="0" smtClean="0">
                <a:solidFill>
                  <a:srgbClr val="000000"/>
                </a:solidFill>
                <a:latin typeface="Century Gothic" panose="020B0502020202020204" pitchFamily="34" charset="0"/>
              </a:rPr>
              <a:t>O</a:t>
            </a:r>
            <a:r>
              <a:rPr lang="en-US" sz="800" b="0" i="0" u="none" strike="noStrike" baseline="0" dirty="0" smtClean="0">
                <a:solidFill>
                  <a:srgbClr val="000000"/>
                </a:solidFill>
                <a:latin typeface="Century Gothic" panose="020B0502020202020204" pitchFamily="34" charset="0"/>
              </a:rPr>
              <a:t>3</a:t>
            </a:r>
            <a:r>
              <a:rPr lang="en-US" b="0" i="0" u="none" strike="noStrike" baseline="0" dirty="0" smtClean="0">
                <a:solidFill>
                  <a:srgbClr val="000000"/>
                </a:solidFill>
                <a:latin typeface="Century Gothic" panose="020B0502020202020204" pitchFamily="34" charset="0"/>
              </a:rPr>
              <a:t>.6SiO</a:t>
            </a:r>
            <a:r>
              <a:rPr lang="en-US" sz="800" b="0" i="0" u="none" strike="noStrike" baseline="0" dirty="0" smtClean="0">
                <a:solidFill>
                  <a:srgbClr val="000000"/>
                </a:solidFill>
                <a:latin typeface="Century Gothic" panose="020B0502020202020204" pitchFamily="34" charset="0"/>
              </a:rPr>
              <a:t>2 </a:t>
            </a:r>
          </a:p>
          <a:p>
            <a:pPr>
              <a:lnSpc>
                <a:spcPct val="150000"/>
              </a:lnSpc>
            </a:pPr>
            <a:r>
              <a:rPr lang="en-US" b="0" i="0" u="none" strike="noStrike" baseline="0" dirty="0" smtClean="0">
                <a:solidFill>
                  <a:srgbClr val="000000"/>
                </a:solidFill>
                <a:latin typeface="Wingdings" panose="05000000000000000000" pitchFamily="2" charset="2"/>
              </a:rPr>
              <a:t> </a:t>
            </a:r>
            <a:r>
              <a:rPr lang="en-US" b="0" i="0" u="none" strike="noStrike" baseline="0" dirty="0" smtClean="0">
                <a:solidFill>
                  <a:srgbClr val="000000"/>
                </a:solidFill>
                <a:latin typeface="Century Gothic" panose="020B0502020202020204" pitchFamily="34" charset="0"/>
              </a:rPr>
              <a:t>Soda feldspar Na</a:t>
            </a:r>
            <a:r>
              <a:rPr lang="en-US" sz="800" b="0" i="0" u="none" strike="noStrike" baseline="0" dirty="0" smtClean="0">
                <a:solidFill>
                  <a:srgbClr val="000000"/>
                </a:solidFill>
                <a:latin typeface="Century Gothic" panose="020B0502020202020204" pitchFamily="34" charset="0"/>
              </a:rPr>
              <a:t>2</a:t>
            </a:r>
            <a:r>
              <a:rPr lang="en-US" b="0" i="0" u="none" strike="noStrike" baseline="0" dirty="0" smtClean="0">
                <a:solidFill>
                  <a:srgbClr val="000000"/>
                </a:solidFill>
                <a:latin typeface="Century Gothic" panose="020B0502020202020204" pitchFamily="34" charset="0"/>
              </a:rPr>
              <a:t>O.Al</a:t>
            </a:r>
            <a:r>
              <a:rPr lang="en-US" sz="800" b="0" i="0" u="none" strike="noStrike" baseline="0" dirty="0" smtClean="0">
                <a:solidFill>
                  <a:srgbClr val="000000"/>
                </a:solidFill>
                <a:latin typeface="Century Gothic" panose="020B0502020202020204" pitchFamily="34" charset="0"/>
              </a:rPr>
              <a:t>2</a:t>
            </a:r>
            <a:r>
              <a:rPr lang="en-US" b="0" i="0" u="none" strike="noStrike" baseline="0" dirty="0" smtClean="0">
                <a:solidFill>
                  <a:srgbClr val="000000"/>
                </a:solidFill>
                <a:latin typeface="Century Gothic" panose="020B0502020202020204" pitchFamily="34" charset="0"/>
              </a:rPr>
              <a:t>O</a:t>
            </a:r>
            <a:r>
              <a:rPr lang="en-US" sz="800" b="0" i="0" u="none" strike="noStrike" baseline="0" dirty="0" smtClean="0">
                <a:solidFill>
                  <a:srgbClr val="000000"/>
                </a:solidFill>
                <a:latin typeface="Century Gothic" panose="020B0502020202020204" pitchFamily="34" charset="0"/>
              </a:rPr>
              <a:t>3</a:t>
            </a:r>
            <a:r>
              <a:rPr lang="en-US" b="0" i="0" u="none" strike="noStrike" baseline="0" dirty="0" smtClean="0">
                <a:solidFill>
                  <a:srgbClr val="000000"/>
                </a:solidFill>
                <a:latin typeface="Century Gothic" panose="020B0502020202020204" pitchFamily="34" charset="0"/>
              </a:rPr>
              <a:t>.6SiO</a:t>
            </a:r>
            <a:r>
              <a:rPr lang="en-US" sz="800" b="0" i="0" u="none" strike="noStrike" baseline="0" dirty="0" smtClean="0">
                <a:solidFill>
                  <a:srgbClr val="000000"/>
                </a:solidFill>
                <a:latin typeface="Century Gothic" panose="020B0502020202020204" pitchFamily="34" charset="0"/>
              </a:rPr>
              <a:t>2 </a:t>
            </a:r>
          </a:p>
          <a:p>
            <a:pPr>
              <a:lnSpc>
                <a:spcPct val="150000"/>
              </a:lnSpc>
            </a:pPr>
            <a:r>
              <a:rPr lang="en-US" b="0" i="0" u="none" strike="noStrike" baseline="0" dirty="0" smtClean="0">
                <a:solidFill>
                  <a:srgbClr val="000000"/>
                </a:solidFill>
                <a:latin typeface="Wingdings" panose="05000000000000000000" pitchFamily="2" charset="2"/>
              </a:rPr>
              <a:t> </a:t>
            </a:r>
            <a:r>
              <a:rPr lang="en-US" b="0" i="0" u="none" strike="noStrike" baseline="0" dirty="0" smtClean="0">
                <a:solidFill>
                  <a:srgbClr val="000000"/>
                </a:solidFill>
                <a:latin typeface="Century Gothic" panose="020B0502020202020204" pitchFamily="34" charset="0"/>
              </a:rPr>
              <a:t>Lime feldspar CaO.Al</a:t>
            </a:r>
            <a:r>
              <a:rPr lang="en-US" sz="800" b="0" i="0" u="none" strike="noStrike" baseline="0" dirty="0" smtClean="0">
                <a:solidFill>
                  <a:srgbClr val="000000"/>
                </a:solidFill>
                <a:latin typeface="Century Gothic" panose="020B0502020202020204" pitchFamily="34" charset="0"/>
              </a:rPr>
              <a:t>2</a:t>
            </a:r>
            <a:r>
              <a:rPr lang="en-US" b="0" i="0" u="none" strike="noStrike" baseline="0" dirty="0" smtClean="0">
                <a:solidFill>
                  <a:srgbClr val="000000"/>
                </a:solidFill>
                <a:latin typeface="Century Gothic" panose="020B0502020202020204" pitchFamily="34" charset="0"/>
              </a:rPr>
              <a:t>O</a:t>
            </a:r>
            <a:r>
              <a:rPr lang="en-US" sz="800" b="0" i="0" u="none" strike="noStrike" baseline="0" dirty="0" smtClean="0">
                <a:solidFill>
                  <a:srgbClr val="000000"/>
                </a:solidFill>
                <a:latin typeface="Century Gothic" panose="020B0502020202020204" pitchFamily="34" charset="0"/>
              </a:rPr>
              <a:t>3</a:t>
            </a:r>
            <a:r>
              <a:rPr lang="en-US" b="0" i="0" u="none" strike="noStrike" baseline="0" dirty="0" smtClean="0">
                <a:solidFill>
                  <a:srgbClr val="000000"/>
                </a:solidFill>
                <a:latin typeface="Century Gothic" panose="020B0502020202020204" pitchFamily="34" charset="0"/>
              </a:rPr>
              <a:t>.6SiO</a:t>
            </a:r>
            <a:r>
              <a:rPr lang="en-US" sz="800" b="0" i="0" u="none" strike="noStrike" baseline="0" dirty="0" smtClean="0">
                <a:solidFill>
                  <a:srgbClr val="000000"/>
                </a:solidFill>
                <a:latin typeface="Century Gothic" panose="020B0502020202020204" pitchFamily="34" charset="0"/>
              </a:rPr>
              <a:t>2 </a:t>
            </a:r>
          </a:p>
        </p:txBody>
      </p:sp>
    </p:spTree>
    <p:extLst>
      <p:ext uri="{BB962C8B-B14F-4D97-AF65-F5344CB8AC3E}">
        <p14:creationId xmlns:p14="http://schemas.microsoft.com/office/powerpoint/2010/main" xmlns="" val="28174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5448799"/>
          </a:xfrm>
          <a:prstGeom prst="rect">
            <a:avLst/>
          </a:prstGeom>
        </p:spPr>
        <p:txBody>
          <a:bodyPr wrap="square">
            <a:spAutoFit/>
          </a:bodyPr>
          <a:lstStyle/>
          <a:p>
            <a:pPr>
              <a:lnSpc>
                <a:spcPct val="150000"/>
              </a:lnSpc>
            </a:pPr>
            <a:r>
              <a:rPr lang="en-US" b="1" i="0" u="none" strike="noStrike" baseline="0" dirty="0" smtClean="0">
                <a:solidFill>
                  <a:srgbClr val="000000"/>
                </a:solidFill>
                <a:latin typeface="Century Gothic" panose="020B0502020202020204" pitchFamily="34" charset="0"/>
              </a:rPr>
              <a:t>USES </a:t>
            </a:r>
            <a:endParaRPr lang="en-US" b="0" i="0" u="none" strike="noStrike" baseline="0" dirty="0" smtClean="0">
              <a:solidFill>
                <a:srgbClr val="000000"/>
              </a:solidFill>
              <a:latin typeface="Century Gothic" panose="020B0502020202020204" pitchFamily="34" charset="0"/>
            </a:endParaRPr>
          </a:p>
          <a:p>
            <a:pPr>
              <a:lnSpc>
                <a:spcPct val="150000"/>
              </a:lnSpc>
            </a:pPr>
            <a:r>
              <a:rPr lang="en-US" b="0" i="0" u="none" strike="noStrike" baseline="0" dirty="0" smtClean="0">
                <a:solidFill>
                  <a:srgbClr val="000000"/>
                </a:solidFill>
                <a:latin typeface="Century Gothic" panose="020B0502020202020204" pitchFamily="34" charset="0"/>
              </a:rPr>
              <a:t>     Ceramic is one of the oldest materials used in construction with the time quality and decoration has been added to its property and therefore they are at present used in following </a:t>
            </a:r>
          </a:p>
          <a:p>
            <a:pPr>
              <a:lnSpc>
                <a:spcPct val="150000"/>
              </a:lnSpc>
            </a:pPr>
            <a:r>
              <a:rPr lang="en-US" b="0" i="0" u="none" strike="noStrike" baseline="0" dirty="0" smtClean="0">
                <a:solidFill>
                  <a:srgbClr val="000000"/>
                </a:solidFill>
                <a:latin typeface="Wingdings" panose="05000000000000000000" pitchFamily="2" charset="2"/>
              </a:rPr>
              <a:t> </a:t>
            </a:r>
            <a:r>
              <a:rPr lang="en-US" b="0" i="0" u="none" strike="noStrike" baseline="0" dirty="0" smtClean="0">
                <a:solidFill>
                  <a:srgbClr val="000000"/>
                </a:solidFill>
                <a:latin typeface="Century Gothic" panose="020B0502020202020204" pitchFamily="34" charset="0"/>
              </a:rPr>
              <a:t>Construction and decoration as bricks and tiles </a:t>
            </a:r>
          </a:p>
          <a:p>
            <a:pPr>
              <a:lnSpc>
                <a:spcPct val="150000"/>
              </a:lnSpc>
            </a:pPr>
            <a:r>
              <a:rPr lang="en-US" b="0" i="0" u="none" strike="noStrike" baseline="0" dirty="0" smtClean="0">
                <a:solidFill>
                  <a:srgbClr val="000000"/>
                </a:solidFill>
                <a:latin typeface="Wingdings" panose="05000000000000000000" pitchFamily="2" charset="2"/>
              </a:rPr>
              <a:t> </a:t>
            </a:r>
            <a:r>
              <a:rPr lang="en-US" b="0" i="0" u="none" strike="noStrike" baseline="0" dirty="0" smtClean="0">
                <a:solidFill>
                  <a:srgbClr val="000000"/>
                </a:solidFill>
                <a:latin typeface="Century Gothic" panose="020B0502020202020204" pitchFamily="34" charset="0"/>
              </a:rPr>
              <a:t>Metallurgy as construction material of furnace </a:t>
            </a:r>
          </a:p>
          <a:p>
            <a:pPr>
              <a:lnSpc>
                <a:spcPct val="150000"/>
              </a:lnSpc>
            </a:pPr>
            <a:r>
              <a:rPr lang="en-US" b="0" i="0" u="none" strike="noStrike" baseline="0" dirty="0" smtClean="0">
                <a:solidFill>
                  <a:srgbClr val="000000"/>
                </a:solidFill>
                <a:latin typeface="Wingdings" panose="05000000000000000000" pitchFamily="2" charset="2"/>
              </a:rPr>
              <a:t> </a:t>
            </a:r>
            <a:r>
              <a:rPr lang="en-US" b="0" i="0" u="none" strike="noStrike" baseline="0" dirty="0" smtClean="0">
                <a:solidFill>
                  <a:srgbClr val="000000"/>
                </a:solidFill>
                <a:latin typeface="Century Gothic" panose="020B0502020202020204" pitchFamily="34" charset="0"/>
              </a:rPr>
              <a:t>Chemical products as stoneware and porcelain </a:t>
            </a:r>
          </a:p>
          <a:p>
            <a:pPr>
              <a:lnSpc>
                <a:spcPct val="150000"/>
              </a:lnSpc>
            </a:pPr>
            <a:r>
              <a:rPr lang="en-US" b="0" i="0" u="none" strike="noStrike" baseline="0" dirty="0" smtClean="0">
                <a:solidFill>
                  <a:srgbClr val="000000"/>
                </a:solidFill>
                <a:latin typeface="Wingdings" panose="05000000000000000000" pitchFamily="2" charset="2"/>
              </a:rPr>
              <a:t> </a:t>
            </a:r>
            <a:r>
              <a:rPr lang="en-US" b="0" i="0" u="none" strike="noStrike" baseline="0" dirty="0" smtClean="0">
                <a:solidFill>
                  <a:srgbClr val="000000"/>
                </a:solidFill>
                <a:latin typeface="Century Gothic" panose="020B0502020202020204" pitchFamily="34" charset="0"/>
              </a:rPr>
              <a:t>In drainage of water </a:t>
            </a:r>
          </a:p>
          <a:p>
            <a:pPr>
              <a:lnSpc>
                <a:spcPct val="150000"/>
              </a:lnSpc>
            </a:pPr>
            <a:r>
              <a:rPr lang="en-US" b="0" i="0" u="none" strike="noStrike" baseline="0" dirty="0" smtClean="0">
                <a:solidFill>
                  <a:srgbClr val="000000"/>
                </a:solidFill>
                <a:latin typeface="Wingdings" panose="05000000000000000000" pitchFamily="2" charset="2"/>
              </a:rPr>
              <a:t> </a:t>
            </a:r>
            <a:r>
              <a:rPr lang="en-US" b="0" i="0" u="none" strike="noStrike" baseline="0" dirty="0" smtClean="0">
                <a:solidFill>
                  <a:srgbClr val="000000"/>
                </a:solidFill>
                <a:latin typeface="Century Gothic" panose="020B0502020202020204" pitchFamily="34" charset="0"/>
              </a:rPr>
              <a:t>In sanitation </a:t>
            </a:r>
          </a:p>
          <a:p>
            <a:pPr>
              <a:lnSpc>
                <a:spcPct val="150000"/>
              </a:lnSpc>
            </a:pPr>
            <a:endParaRPr lang="en-US" b="0" i="0" u="none" strike="noStrike" baseline="0" dirty="0" smtClean="0">
              <a:solidFill>
                <a:srgbClr val="000000"/>
              </a:solidFill>
              <a:latin typeface="Century Gothic" panose="020B0502020202020204" pitchFamily="34" charset="0"/>
            </a:endParaRPr>
          </a:p>
          <a:p>
            <a:pPr>
              <a:lnSpc>
                <a:spcPct val="150000"/>
              </a:lnSpc>
            </a:pPr>
            <a:r>
              <a:rPr lang="en-US" b="0" i="0" u="none" strike="noStrike" baseline="0" dirty="0" smtClean="0">
                <a:solidFill>
                  <a:srgbClr val="000000"/>
                </a:solidFill>
                <a:latin typeface="Century Gothic" panose="020B0502020202020204" pitchFamily="34" charset="0"/>
              </a:rPr>
              <a:t>The small uses includes pottery work, specialty ceramic like </a:t>
            </a:r>
            <a:r>
              <a:rPr lang="en-US" b="0" i="0" u="none" strike="noStrike" baseline="0" dirty="0" err="1" smtClean="0">
                <a:solidFill>
                  <a:srgbClr val="000000"/>
                </a:solidFill>
                <a:latin typeface="Century Gothic" panose="020B0502020202020204" pitchFamily="34" charset="0"/>
              </a:rPr>
              <a:t>peuzo</a:t>
            </a:r>
            <a:r>
              <a:rPr lang="en-US" b="0" i="0" u="none" strike="noStrike" baseline="0" dirty="0" smtClean="0">
                <a:solidFill>
                  <a:srgbClr val="000000"/>
                </a:solidFill>
                <a:latin typeface="Century Gothic" panose="020B0502020202020204" pitchFamily="34" charset="0"/>
              </a:rPr>
              <a:t> electric and insulation material in electrical connections </a:t>
            </a:r>
          </a:p>
          <a:p>
            <a:pPr>
              <a:lnSpc>
                <a:spcPct val="150000"/>
              </a:lnSpc>
            </a:pPr>
            <a:r>
              <a:rPr lang="en-US" b="0" i="0" u="none" strike="noStrike" baseline="0" dirty="0" smtClean="0">
                <a:solidFill>
                  <a:srgbClr val="000000"/>
                </a:solidFill>
                <a:latin typeface="Century Gothic" panose="020B0502020202020204" pitchFamily="34" charset="0"/>
              </a:rPr>
              <a:t>Therefore, we conclude that ceramics deals with manufacture and technical characteristics and raw material for article building. </a:t>
            </a:r>
            <a:endParaRPr lang="en-US" dirty="0"/>
          </a:p>
        </p:txBody>
      </p:sp>
    </p:spTree>
    <p:extLst>
      <p:ext uri="{BB962C8B-B14F-4D97-AF65-F5344CB8AC3E}">
        <p14:creationId xmlns:p14="http://schemas.microsoft.com/office/powerpoint/2010/main" xmlns="" val="1159943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655</Words>
  <Application>Microsoft Office PowerPoint</Application>
  <PresentationFormat>Custom</PresentationFormat>
  <Paragraphs>64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Chemical process industries lecture 5 Ceramic</vt:lpstr>
      <vt:lpstr>Slide 2</vt:lpstr>
      <vt:lpstr>Slide 3</vt:lpstr>
      <vt:lpstr>Slide 4</vt:lpstr>
      <vt:lpstr>Slide 5</vt:lpstr>
      <vt:lpstr>Slide 6</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Dr.Intisar Al-Jumaily</dc:creator>
  <cp:lastModifiedBy>website</cp:lastModifiedBy>
  <cp:revision>10</cp:revision>
  <dcterms:created xsi:type="dcterms:W3CDTF">2017-12-20T06:48:22Z</dcterms:created>
  <dcterms:modified xsi:type="dcterms:W3CDTF">2017-12-27T09:56:35Z</dcterms:modified>
</cp:coreProperties>
</file>