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6"/>
  </p:notesMasterIdLst>
  <p:sldIdLst>
    <p:sldId id="379" r:id="rId2"/>
    <p:sldId id="381" r:id="rId3"/>
    <p:sldId id="358" r:id="rId4"/>
    <p:sldId id="359" r:id="rId5"/>
    <p:sldId id="360" r:id="rId6"/>
    <p:sldId id="362" r:id="rId7"/>
    <p:sldId id="363" r:id="rId8"/>
    <p:sldId id="364" r:id="rId9"/>
    <p:sldId id="367" r:id="rId10"/>
    <p:sldId id="365" r:id="rId11"/>
    <p:sldId id="369" r:id="rId12"/>
    <p:sldId id="371" r:id="rId13"/>
    <p:sldId id="366" r:id="rId14"/>
    <p:sldId id="372" r:id="rId15"/>
    <p:sldId id="373" r:id="rId16"/>
    <p:sldId id="374" r:id="rId17"/>
    <p:sldId id="357" r:id="rId18"/>
    <p:sldId id="272" r:id="rId19"/>
    <p:sldId id="315" r:id="rId20"/>
    <p:sldId id="316" r:id="rId21"/>
    <p:sldId id="317" r:id="rId22"/>
    <p:sldId id="375" r:id="rId23"/>
    <p:sldId id="376" r:id="rId24"/>
    <p:sldId id="377" r:id="rId2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24"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1110" y="12084"/>
    </p:cViewPr>
  </p:outlineViewPr>
  <p:notesTextViewPr>
    <p:cViewPr>
      <p:scale>
        <a:sx n="100" d="100"/>
        <a:sy n="100" d="100"/>
      </p:scale>
      <p:origin x="0" y="0"/>
    </p:cViewPr>
  </p:notesTextViewPr>
  <p:sorterViewPr>
    <p:cViewPr>
      <p:scale>
        <a:sx n="66" d="100"/>
        <a:sy n="66" d="100"/>
      </p:scale>
      <p:origin x="0" y="1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20811AD-503E-48ED-A317-BB31053135C9}" type="datetimeFigureOut">
              <a:rPr lang="ar-IQ" smtClean="0"/>
              <a:pPr/>
              <a:t>17/03/1439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1FA855-5981-47D8-A892-B5D4A04D2771}" type="slidenum">
              <a:rPr lang="ar-IQ" smtClean="0"/>
              <a:pPr/>
              <a:t>‹#›</a:t>
            </a:fld>
            <a:endParaRPr lang="ar-IQ"/>
          </a:p>
        </p:txBody>
      </p:sp>
    </p:spTree>
    <p:extLst>
      <p:ext uri="{BB962C8B-B14F-4D97-AF65-F5344CB8AC3E}">
        <p14:creationId xmlns:p14="http://schemas.microsoft.com/office/powerpoint/2010/main" val="25258192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EE1FA855-5981-47D8-A892-B5D4A04D2771}" type="slidenum">
              <a:rPr lang="ar-IQ" smtClean="0"/>
              <a:pPr/>
              <a:t>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20" name="Footer Placeholder 19"/>
          <p:cNvSpPr>
            <a:spLocks noGrp="1"/>
          </p:cNvSpPr>
          <p:nvPr>
            <p:ph type="ftr" sz="quarter" idx="11"/>
          </p:nvPr>
        </p:nvSpPr>
        <p:spPr/>
        <p:txBody>
          <a:bodyPr/>
          <a:lstStyle>
            <a:extLst/>
          </a:lstStyle>
          <a:p>
            <a:endParaRPr lang="ar-IQ"/>
          </a:p>
        </p:txBody>
      </p:sp>
      <p:sp>
        <p:nvSpPr>
          <p:cNvPr id="10" name="Slide Number Placeholder 9"/>
          <p:cNvSpPr>
            <a:spLocks noGrp="1"/>
          </p:cNvSpPr>
          <p:nvPr>
            <p:ph type="sldNum" sz="quarter" idx="12"/>
          </p:nvPr>
        </p:nvSpPr>
        <p:spPr/>
        <p:txBody>
          <a:bodyPr/>
          <a:lstStyle>
            <a:extLst/>
          </a:lstStyle>
          <a:p>
            <a:fld id="{97131B0D-2D02-4E6F-9014-2724BADC99E1}" type="slidenum">
              <a:rPr lang="ar-IQ" smtClean="0"/>
              <a:pPr/>
              <a:t>‹#›</a:t>
            </a:fld>
            <a:endParaRPr lang="ar-IQ"/>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31B0D-2D02-4E6F-9014-2724BADC99E1}" type="slidenum">
              <a:rPr lang="ar-IQ" smtClean="0"/>
              <a:pPr/>
              <a:t>‹#›</a:t>
            </a:fld>
            <a:endParaRPr lang="ar-IQ"/>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97131B0D-2D02-4E6F-9014-2724BADC99E1}" type="slidenum">
              <a:rPr lang="ar-IQ" smtClean="0"/>
              <a:pPr/>
              <a:t>‹#›</a:t>
            </a:fld>
            <a:endParaRPr lang="ar-IQ"/>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131B0D-2D02-4E6F-9014-2724BADC99E1}" type="slidenum">
              <a:rPr lang="ar-IQ" smtClean="0"/>
              <a:pPr/>
              <a:t>‹#›</a:t>
            </a:fld>
            <a:endParaRPr lang="ar-IQ"/>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6039EAC-2984-4496-A92D-010C0ED34409}" type="datetimeFigureOut">
              <a:rPr lang="ar-IQ" smtClean="0"/>
              <a:pPr/>
              <a:t>17/03/1439</a:t>
            </a:fld>
            <a:endParaRPr lang="ar-IQ"/>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7131B0D-2D02-4E6F-9014-2724BADC99E1}" type="slidenum">
              <a:rPr lang="ar-IQ" smtClean="0"/>
              <a:pPr/>
              <a:t>‹#›</a:t>
            </a:fld>
            <a:endParaRPr lang="ar-IQ"/>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a:xfrm>
            <a:off x="0" y="5572140"/>
            <a:ext cx="9144000" cy="1285860"/>
          </a:xfrm>
        </p:spPr>
        <p:txBody>
          <a:bodyPr>
            <a:normAutofit fontScale="77500" lnSpcReduction="20000"/>
          </a:bodyPr>
          <a:lstStyle/>
          <a:p>
            <a:pPr algn="ctr"/>
            <a:r>
              <a:rPr lang="en-US" b="1" dirty="0" smtClean="0"/>
              <a:t>Fourth </a:t>
            </a:r>
            <a:r>
              <a:rPr lang="en-US" b="1" dirty="0"/>
              <a:t>Year - Chemical Process Eng</a:t>
            </a:r>
            <a:r>
              <a:rPr lang="en-US" b="1" dirty="0" smtClean="0"/>
              <a:t>. Branch</a:t>
            </a:r>
          </a:p>
          <a:p>
            <a:pPr algn="ctr"/>
            <a:r>
              <a:rPr lang="en-US" b="1" dirty="0" smtClean="0"/>
              <a:t>Petroleum </a:t>
            </a:r>
            <a:r>
              <a:rPr lang="en-US" b="1" dirty="0"/>
              <a:t>Refinery Eng</a:t>
            </a:r>
            <a:r>
              <a:rPr lang="en-US" b="1" dirty="0" smtClean="0"/>
              <a:t>.</a:t>
            </a:r>
            <a:r>
              <a:rPr lang="en-US" b="1" dirty="0"/>
              <a:t> Lectures</a:t>
            </a:r>
            <a:endParaRPr lang="en-US" b="1" dirty="0" smtClean="0"/>
          </a:p>
          <a:p>
            <a:pPr algn="ctr"/>
            <a:r>
              <a:rPr lang="en-US" b="1" dirty="0" smtClean="0"/>
              <a:t>By</a:t>
            </a:r>
            <a:endParaRPr lang="en-US" b="1" dirty="0"/>
          </a:p>
          <a:p>
            <a:pPr algn="ctr"/>
            <a:r>
              <a:rPr lang="en-US" b="1" dirty="0"/>
              <a:t>Dr. </a:t>
            </a:r>
            <a:r>
              <a:rPr lang="en-US" b="1" dirty="0" smtClean="0"/>
              <a:t>Adnan A. Abdul </a:t>
            </a:r>
            <a:r>
              <a:rPr lang="en-US" b="1" dirty="0" err="1" smtClean="0"/>
              <a:t>Razak</a:t>
            </a:r>
            <a:endParaRPr lang="ar-IQ" dirty="0"/>
          </a:p>
        </p:txBody>
      </p:sp>
      <p:pic>
        <p:nvPicPr>
          <p:cNvPr id="1026" name="Picture 2"/>
          <p:cNvPicPr>
            <a:picLocks noChangeAspect="1" noChangeArrowheads="1"/>
          </p:cNvPicPr>
          <p:nvPr/>
        </p:nvPicPr>
        <p:blipFill>
          <a:blip r:embed="rId2"/>
          <a:srcRect/>
          <a:stretch>
            <a:fillRect/>
          </a:stretch>
        </p:blipFill>
        <p:spPr bwMode="auto">
          <a:xfrm>
            <a:off x="0" y="0"/>
            <a:ext cx="9144000" cy="5600700"/>
          </a:xfrm>
          <a:prstGeom prst="rect">
            <a:avLst/>
          </a:prstGeom>
          <a:noFill/>
          <a:ln w="9525">
            <a:noFill/>
            <a:miter lim="800000"/>
            <a:headEnd/>
            <a:tailEnd/>
          </a:ln>
          <a:effectLst/>
        </p:spPr>
      </p:pic>
    </p:spTree>
    <p:extLst>
      <p:ext uri="{BB962C8B-B14F-4D97-AF65-F5344CB8AC3E}">
        <p14:creationId xmlns:p14="http://schemas.microsoft.com/office/powerpoint/2010/main" val="72398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19188" y="833438"/>
            <a:ext cx="6905625" cy="519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785794"/>
            <a:ext cx="8929718" cy="4935745"/>
          </a:xfrm>
        </p:spPr>
        <p:txBody>
          <a:bodyPr/>
          <a:lstStyle/>
          <a:p>
            <a:pPr algn="l" rtl="0">
              <a:buFont typeface="Wingdings" pitchFamily="2" charset="2"/>
              <a:buChar char="q"/>
            </a:pPr>
            <a:r>
              <a:rPr lang="en-US" sz="2000" b="1" dirty="0" smtClean="0">
                <a:latin typeface="Times New Roman" pitchFamily="18" charset="0"/>
                <a:cs typeface="Times New Roman" pitchFamily="18" charset="0"/>
              </a:rPr>
              <a:t>Hydrogen </a:t>
            </a:r>
            <a:r>
              <a:rPr lang="en-US" sz="2000" b="1" dirty="0" err="1" smtClean="0">
                <a:latin typeface="Times New Roman" pitchFamily="18" charset="0"/>
                <a:cs typeface="Times New Roman" pitchFamily="18" charset="0"/>
              </a:rPr>
              <a:t>sulphide</a:t>
            </a:r>
            <a:r>
              <a:rPr lang="en-US" sz="2000" b="1" dirty="0" smtClean="0">
                <a:latin typeface="Times New Roman" pitchFamily="18" charset="0"/>
                <a:cs typeface="Times New Roman" pitchFamily="18" charset="0"/>
              </a:rPr>
              <a:t> and carbon dioxide readily combine with aqueous solutions of certain </a:t>
            </a:r>
            <a:r>
              <a:rPr lang="en-US" sz="2000" b="1" dirty="0" err="1" smtClean="0">
                <a:latin typeface="Times New Roman" pitchFamily="18" charset="0"/>
                <a:cs typeface="Times New Roman" pitchFamily="18" charset="0"/>
              </a:rPr>
              <a:t>alkanol</a:t>
            </a:r>
            <a:r>
              <a:rPr lang="en-US" sz="2000" b="1" dirty="0" smtClean="0">
                <a:latin typeface="Times New Roman" pitchFamily="18" charset="0"/>
                <a:cs typeface="Times New Roman" pitchFamily="18" charset="0"/>
              </a:rPr>
              <a:t> amines at temperatures usually close to ambient , </a:t>
            </a:r>
          </a:p>
          <a:p>
            <a:pPr algn="l" rtl="0">
              <a:buFont typeface="Wingdings" pitchFamily="2" charset="2"/>
              <a:buChar char="q"/>
            </a:pPr>
            <a:r>
              <a:rPr lang="en-US" sz="2000" b="1" dirty="0" smtClean="0">
                <a:latin typeface="Times New Roman" pitchFamily="18" charset="0"/>
                <a:cs typeface="Times New Roman" pitchFamily="18" charset="0"/>
              </a:rPr>
              <a:t>and may be driven off from the fat solutions by heating to about 100 </a:t>
            </a:r>
            <a:r>
              <a:rPr lang="en-US" sz="2000" b="1" baseline="30000" dirty="0" err="1" smtClean="0">
                <a:latin typeface="Times New Roman" pitchFamily="18" charset="0"/>
                <a:cs typeface="Times New Roman" pitchFamily="18" charset="0"/>
              </a:rPr>
              <a:t>o</a:t>
            </a:r>
            <a:r>
              <a:rPr lang="en-US" sz="2000" b="1" dirty="0" err="1" smtClean="0">
                <a:latin typeface="Times New Roman" pitchFamily="18" charset="0"/>
                <a:cs typeface="Times New Roman" pitchFamily="18" charset="0"/>
              </a:rPr>
              <a:t>C</a:t>
            </a:r>
            <a:r>
              <a:rPr lang="en-US" sz="2000" b="1" dirty="0" smtClean="0">
                <a:latin typeface="Times New Roman" pitchFamily="18" charset="0"/>
                <a:cs typeface="Times New Roman" pitchFamily="18" charset="0"/>
              </a:rPr>
              <a:t> .</a:t>
            </a:r>
          </a:p>
          <a:p>
            <a:pPr algn="l" rtl="0">
              <a:buFont typeface="Wingdings" pitchFamily="2" charset="2"/>
              <a:buChar char="q"/>
            </a:pPr>
            <a:r>
              <a:rPr lang="en-US" sz="2000" b="1" dirty="0" smtClean="0">
                <a:latin typeface="Times New Roman" pitchFamily="18" charset="0"/>
                <a:cs typeface="Times New Roman" pitchFamily="18" charset="0"/>
              </a:rPr>
              <a:t>The reaction with hydrogen </a:t>
            </a:r>
            <a:r>
              <a:rPr lang="en-US" sz="2000" b="1" dirty="0" err="1" smtClean="0">
                <a:latin typeface="Times New Roman" pitchFamily="18" charset="0"/>
                <a:cs typeface="Times New Roman" pitchFamily="18" charset="0"/>
              </a:rPr>
              <a:t>sulphide</a:t>
            </a:r>
            <a:r>
              <a:rPr lang="en-US" sz="2000" b="1" dirty="0" smtClean="0">
                <a:latin typeface="Times New Roman" pitchFamily="18" charset="0"/>
                <a:cs typeface="Times New Roman" pitchFamily="18" charset="0"/>
              </a:rPr>
              <a:t> is :</a:t>
            </a:r>
          </a:p>
          <a:p>
            <a:pPr algn="l" rtl="0">
              <a:buFont typeface="Wingdings" pitchFamily="2" charset="2"/>
              <a:buChar char="q"/>
            </a:pPr>
            <a:endParaRPr lang="en-US" sz="2000" b="1" dirty="0" smtClean="0">
              <a:latin typeface="Times New Roman" pitchFamily="18" charset="0"/>
              <a:cs typeface="Times New Roman" pitchFamily="18" charset="0"/>
            </a:endParaRPr>
          </a:p>
          <a:p>
            <a:pPr algn="l" rtl="0">
              <a:buFont typeface="Wingdings" pitchFamily="2" charset="2"/>
              <a:buChar char="q"/>
            </a:pPr>
            <a:r>
              <a:rPr lang="en-US" dirty="0" smtClean="0"/>
              <a:t>2 RNH</a:t>
            </a:r>
            <a:r>
              <a:rPr lang="en-US" baseline="-25000" dirty="0" smtClean="0"/>
              <a:t>2</a:t>
            </a:r>
            <a:r>
              <a:rPr lang="en-US" dirty="0" smtClean="0"/>
              <a:t>+ H</a:t>
            </a:r>
            <a:r>
              <a:rPr lang="en-US" baseline="-25000" dirty="0" smtClean="0"/>
              <a:t>2</a:t>
            </a:r>
            <a:r>
              <a:rPr lang="en-US" dirty="0" smtClean="0"/>
              <a:t>S                      (RNH</a:t>
            </a:r>
            <a:r>
              <a:rPr lang="en-US" baseline="-25000" dirty="0" smtClean="0"/>
              <a:t>3</a:t>
            </a:r>
            <a:r>
              <a:rPr lang="en-US" dirty="0" smtClean="0"/>
              <a:t>)</a:t>
            </a:r>
            <a:r>
              <a:rPr lang="en-US" baseline="-25000" dirty="0" smtClean="0"/>
              <a:t>2</a:t>
            </a:r>
            <a:r>
              <a:rPr lang="en-US" dirty="0" smtClean="0"/>
              <a:t>S</a:t>
            </a:r>
          </a:p>
          <a:p>
            <a:pPr algn="l" rtl="0">
              <a:buFont typeface="Wingdings" pitchFamily="2" charset="2"/>
              <a:buChar char="q"/>
            </a:pPr>
            <a:r>
              <a:rPr lang="en-US" dirty="0" smtClean="0"/>
              <a:t> Amine (mono- </a:t>
            </a:r>
            <a:r>
              <a:rPr lang="en-US" dirty="0" err="1" smtClean="0"/>
              <a:t>di</a:t>
            </a:r>
            <a:r>
              <a:rPr lang="en-US" dirty="0" smtClean="0"/>
              <a:t> and tri ethanol amines and methyl </a:t>
            </a:r>
            <a:r>
              <a:rPr lang="en-US" dirty="0" err="1" smtClean="0"/>
              <a:t>di</a:t>
            </a:r>
            <a:r>
              <a:rPr lang="en-US" dirty="0" smtClean="0"/>
              <a:t> ethanol amine)</a:t>
            </a:r>
          </a:p>
          <a:p>
            <a:pPr algn="l" rtl="0">
              <a:buFont typeface="Wingdings" pitchFamily="2" charset="2"/>
              <a:buChar char="q"/>
            </a:pPr>
            <a:endParaRPr lang="en-US" dirty="0" smtClean="0"/>
          </a:p>
          <a:p>
            <a:pPr algn="l" rtl="0">
              <a:buFont typeface="Wingdings" pitchFamily="2" charset="2"/>
              <a:buChar char="q"/>
            </a:pPr>
            <a:endParaRPr lang="en-US" dirty="0" smtClean="0"/>
          </a:p>
          <a:p>
            <a:pPr algn="l" rtl="0">
              <a:buFont typeface="Wingdings" pitchFamily="2" charset="2"/>
              <a:buChar char="q"/>
            </a:pPr>
            <a:endParaRPr lang="ar-IQ" dirty="0"/>
          </a:p>
        </p:txBody>
      </p:sp>
      <p:sp>
        <p:nvSpPr>
          <p:cNvPr id="3" name="Title 2"/>
          <p:cNvSpPr>
            <a:spLocks noGrp="1"/>
          </p:cNvSpPr>
          <p:nvPr>
            <p:ph type="title"/>
          </p:nvPr>
        </p:nvSpPr>
        <p:spPr>
          <a:xfrm>
            <a:off x="500034" y="0"/>
            <a:ext cx="8229600" cy="1000108"/>
          </a:xfrm>
        </p:spPr>
        <p:txBody>
          <a:bodyPr>
            <a:normAutofit/>
          </a:bodyPr>
          <a:lstStyle/>
          <a:p>
            <a:pPr algn="ctr" rtl="0"/>
            <a:r>
              <a:rPr lang="en-US" sz="4000" dirty="0" smtClean="0">
                <a:solidFill>
                  <a:schemeClr val="tx1"/>
                </a:solidFill>
                <a:latin typeface="Times New Roman" pitchFamily="18" charset="0"/>
                <a:ea typeface="+mn-ea"/>
                <a:cs typeface="Times New Roman" pitchFamily="18" charset="0"/>
              </a:rPr>
              <a:t>Amine Treating Unit </a:t>
            </a:r>
            <a:endParaRPr lang="ar-IQ" sz="4000" dirty="0" smtClean="0">
              <a:solidFill>
                <a:schemeClr val="tx1"/>
              </a:solidFill>
              <a:latin typeface="Times New Roman" pitchFamily="18" charset="0"/>
              <a:ea typeface="+mn-ea"/>
              <a:cs typeface="Times New Roman" pitchFamily="18" charset="0"/>
            </a:endParaRPr>
          </a:p>
        </p:txBody>
      </p:sp>
      <p:cxnSp>
        <p:nvCxnSpPr>
          <p:cNvPr id="5" name="Straight Arrow Connector 4"/>
          <p:cNvCxnSpPr/>
          <p:nvPr/>
        </p:nvCxnSpPr>
        <p:spPr>
          <a:xfrm>
            <a:off x="3286116" y="2643182"/>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3286116" y="2857496"/>
            <a:ext cx="1620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428604"/>
            <a:ext cx="8929718" cy="5500726"/>
          </a:xfrm>
        </p:spPr>
        <p:txBody>
          <a:bodyPr>
            <a:normAutofit lnSpcReduction="10000"/>
          </a:bodyPr>
          <a:lstStyle/>
          <a:p>
            <a:pPr algn="l" rtl="0">
              <a:buFont typeface="Wingdings" pitchFamily="2" charset="2"/>
              <a:buChar char="q"/>
            </a:pPr>
            <a:r>
              <a:rPr lang="en-US" sz="2800" dirty="0" smtClean="0">
                <a:latin typeface="Times New Roman" pitchFamily="18" charset="0"/>
                <a:cs typeface="Times New Roman" pitchFamily="18" charset="0"/>
              </a:rPr>
              <a:t>The conventional equipment , comprising a bubble- cup tower together with a  bubble cup tower for regeneration. </a:t>
            </a:r>
            <a:endParaRPr lang="en-US" sz="2800" b="1" dirty="0" smtClean="0">
              <a:latin typeface="Times New Roman" pitchFamily="18" charset="0"/>
              <a:cs typeface="Times New Roman" pitchFamily="18" charset="0"/>
            </a:endParaRPr>
          </a:p>
          <a:p>
            <a:pPr algn="l" rtl="0">
              <a:buFont typeface="Wingdings" pitchFamily="2" charset="2"/>
              <a:buChar char="q"/>
            </a:pPr>
            <a:r>
              <a:rPr lang="en-US" sz="2800" dirty="0" smtClean="0">
                <a:latin typeface="Times New Roman" pitchFamily="18" charset="0"/>
                <a:cs typeface="Times New Roman" pitchFamily="18" charset="0"/>
              </a:rPr>
              <a:t>The treating temperature is 5 to 10 </a:t>
            </a:r>
            <a:r>
              <a:rPr lang="en-US" sz="2800" baseline="30000" dirty="0" err="1" smtClean="0">
                <a:latin typeface="Times New Roman" pitchFamily="18" charset="0"/>
                <a:cs typeface="Times New Roman" pitchFamily="18" charset="0"/>
              </a:rPr>
              <a:t>o</a:t>
            </a:r>
            <a:r>
              <a:rPr lang="en-US" sz="2800" dirty="0" err="1"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above the dew point of the gas to ensure that no hydrocarbons liquid condenses out of the plant.</a:t>
            </a:r>
          </a:p>
          <a:p>
            <a:pPr algn="l" rtl="0">
              <a:buFont typeface="Wingdings" pitchFamily="2" charset="2"/>
              <a:buChar char="q"/>
            </a:pPr>
            <a:r>
              <a:rPr lang="en-US" sz="2800" dirty="0" smtClean="0">
                <a:latin typeface="Times New Roman" pitchFamily="18" charset="0"/>
                <a:cs typeface="Times New Roman" pitchFamily="18" charset="0"/>
              </a:rPr>
              <a:t>This process is the most widely used method for the regenerative removal of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 from both gases and liquids.</a:t>
            </a:r>
          </a:p>
          <a:p>
            <a:pPr algn="l" rtl="0">
              <a:buFont typeface="Wingdings" pitchFamily="2" charset="2"/>
              <a:buChar char="q"/>
            </a:pPr>
            <a:r>
              <a:rPr lang="en-US" sz="2800" dirty="0" smtClean="0">
                <a:latin typeface="Times New Roman" pitchFamily="18" charset="0"/>
                <a:cs typeface="Times New Roman" pitchFamily="18" charset="0"/>
              </a:rPr>
              <a:t>Its use is not only in refineries but also for oilfield treatment of natural gases and LPG.</a:t>
            </a:r>
          </a:p>
          <a:p>
            <a:pPr algn="l" rtl="0">
              <a:buFont typeface="Wingdings" pitchFamily="2" charset="2"/>
              <a:buChar char="q"/>
            </a:pPr>
            <a:r>
              <a:rPr lang="en-US" sz="2800" dirty="0" smtClean="0">
                <a:latin typeface="Times New Roman" pitchFamily="18" charset="0"/>
                <a:cs typeface="Times New Roman" pitchFamily="18" charset="0"/>
              </a:rPr>
              <a:t>The choice of the proper amine and solution depends on the composition of the gas to be treated and the final purity desired.</a:t>
            </a:r>
          </a:p>
          <a:p>
            <a:pPr algn="l" rtl="0">
              <a:buFont typeface="Wingdings" pitchFamily="2" charset="2"/>
              <a:buChar char="q"/>
            </a:pPr>
            <a:endParaRPr lang="en-US" sz="2000" b="1" dirty="0" smtClean="0">
              <a:latin typeface="Times New Roman" pitchFamily="18" charset="0"/>
              <a:cs typeface="Times New Roman" pitchFamily="18" charset="0"/>
            </a:endParaRPr>
          </a:p>
          <a:p>
            <a:pPr algn="l" rtl="0">
              <a:buFont typeface="Wingdings" pitchFamily="2" charset="2"/>
              <a:buChar char="q"/>
            </a:pPr>
            <a:endParaRPr lang="en-US" dirty="0" smtClean="0"/>
          </a:p>
          <a:p>
            <a:pPr algn="l" rtl="0">
              <a:buFont typeface="Wingdings" pitchFamily="2" charset="2"/>
              <a:buChar char="q"/>
            </a:pPr>
            <a:endParaRPr lang="en-US" dirty="0" smtClean="0"/>
          </a:p>
          <a:p>
            <a:pPr algn="l" rtl="0">
              <a:buFont typeface="Wingdings" pitchFamily="2" charset="2"/>
              <a:buChar char="q"/>
            </a:pPr>
            <a:endParaRPr lang="en-US" dirty="0" smtClean="0"/>
          </a:p>
          <a:p>
            <a:pPr algn="l" rtl="0">
              <a:buFont typeface="Wingdings" pitchFamily="2" charset="2"/>
              <a:buChar char="q"/>
            </a:pP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38238" y="847725"/>
            <a:ext cx="6867525" cy="516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857232"/>
            <a:ext cx="8001024" cy="3416320"/>
          </a:xfrm>
          <a:prstGeom prst="rect">
            <a:avLst/>
          </a:prstGeom>
        </p:spPr>
        <p:txBody>
          <a:bodyPr wrap="square">
            <a:spAutoFit/>
          </a:bodyPr>
          <a:lstStyle/>
          <a:p>
            <a:pPr algn="l" rtl="0">
              <a:buFont typeface="Wingdings" pitchFamily="2" charset="2"/>
              <a:buChar char="Ø"/>
            </a:pPr>
            <a:r>
              <a:rPr lang="en-US" sz="2400" dirty="0" smtClean="0">
                <a:latin typeface="Times New Roman" pitchFamily="18" charset="0"/>
                <a:cs typeface="Times New Roman" pitchFamily="18" charset="0"/>
              </a:rPr>
              <a:t>  Acid gas streams from hydrodesulphurization containing H2S are sent to </a:t>
            </a:r>
            <a:r>
              <a:rPr lang="en-US" sz="2400" dirty="0" err="1" smtClean="0">
                <a:latin typeface="Times New Roman" pitchFamily="18" charset="0"/>
                <a:cs typeface="Times New Roman" pitchFamily="18" charset="0"/>
              </a:rPr>
              <a:t>sulphur</a:t>
            </a:r>
            <a:r>
              <a:rPr lang="en-US" sz="2400" dirty="0" smtClean="0">
                <a:latin typeface="Times New Roman" pitchFamily="18" charset="0"/>
                <a:cs typeface="Times New Roman" pitchFamily="18" charset="0"/>
              </a:rPr>
              <a:t> recovery unit (Claus unit). </a:t>
            </a:r>
          </a:p>
          <a:p>
            <a:pPr algn="l" rtl="0">
              <a:buFont typeface="Wingdings" pitchFamily="2" charset="2"/>
              <a:buChar char="Ø"/>
            </a:pPr>
            <a:r>
              <a:rPr lang="en-US" sz="2400" dirty="0" smtClean="0">
                <a:latin typeface="Times New Roman" pitchFamily="18" charset="0"/>
                <a:cs typeface="Times New Roman" pitchFamily="18" charset="0"/>
              </a:rPr>
              <a:t>  Furthermore, </a:t>
            </a:r>
            <a:r>
              <a:rPr lang="en-US" sz="2400" dirty="0" err="1" smtClean="0">
                <a:latin typeface="Times New Roman" pitchFamily="18" charset="0"/>
                <a:cs typeface="Times New Roman" pitchFamily="18" charset="0"/>
              </a:rPr>
              <a:t>sulphur</a:t>
            </a:r>
            <a:r>
              <a:rPr lang="en-US" sz="2400" dirty="0" smtClean="0">
                <a:latin typeface="Times New Roman" pitchFamily="18" charset="0"/>
                <a:cs typeface="Times New Roman" pitchFamily="18" charset="0"/>
              </a:rPr>
              <a:t> removal is carried out by tail gas clean up schemes. </a:t>
            </a:r>
          </a:p>
          <a:p>
            <a:pPr algn="l" rtl="0">
              <a:buFont typeface="Wingdings" pitchFamily="2" charset="2"/>
              <a:buChar char="Ø"/>
            </a:pPr>
            <a:r>
              <a:rPr lang="en-US" sz="2400" dirty="0" smtClean="0">
                <a:latin typeface="Times New Roman" pitchFamily="18" charset="0"/>
                <a:cs typeface="Times New Roman" pitchFamily="18" charset="0"/>
              </a:rPr>
              <a:t> The purpose of removing the </a:t>
            </a:r>
            <a:r>
              <a:rPr lang="en-US" sz="2400" dirty="0" err="1" smtClean="0">
                <a:latin typeface="Times New Roman" pitchFamily="18" charset="0"/>
                <a:cs typeface="Times New Roman" pitchFamily="18" charset="0"/>
              </a:rPr>
              <a:t>sulphur</a:t>
            </a:r>
            <a:r>
              <a:rPr lang="en-US" sz="2400" dirty="0" smtClean="0">
                <a:latin typeface="Times New Roman" pitchFamily="18" charset="0"/>
                <a:cs typeface="Times New Roman" pitchFamily="18" charset="0"/>
              </a:rPr>
              <a:t> is to reduce the </a:t>
            </a:r>
            <a:r>
              <a:rPr lang="en-US" sz="2400" dirty="0" err="1" smtClean="0">
                <a:latin typeface="Times New Roman" pitchFamily="18" charset="0"/>
                <a:cs typeface="Times New Roman" pitchFamily="18" charset="0"/>
              </a:rPr>
              <a:t>sulphur</a:t>
            </a:r>
            <a:r>
              <a:rPr lang="en-US" sz="2400" dirty="0" smtClean="0">
                <a:latin typeface="Times New Roman" pitchFamily="18" charset="0"/>
                <a:cs typeface="Times New Roman" pitchFamily="18" charset="0"/>
              </a:rPr>
              <a:t> dioxide (SO2) emissions in order to meet environmental guidelines.</a:t>
            </a:r>
            <a:br>
              <a:rPr lang="en-US" sz="2400" dirty="0" smtClean="0">
                <a:latin typeface="Times New Roman" pitchFamily="18" charset="0"/>
                <a:cs typeface="Times New Roman" pitchFamily="18" charset="0"/>
              </a:rPr>
            </a:br>
            <a:r>
              <a:rPr lang="en-US" sz="2400" dirty="0" smtClean="0"/>
              <a:t/>
            </a:r>
            <a:br>
              <a:rPr lang="en-US" sz="2400" dirty="0" smtClean="0"/>
            </a:br>
            <a:endParaRPr lang="ar-IQ" sz="2400" dirty="0"/>
          </a:p>
        </p:txBody>
      </p:sp>
      <p:sp>
        <p:nvSpPr>
          <p:cNvPr id="3" name="Rectangle 2"/>
          <p:cNvSpPr/>
          <p:nvPr/>
        </p:nvSpPr>
        <p:spPr>
          <a:xfrm>
            <a:off x="1857356" y="285729"/>
            <a:ext cx="4572000" cy="646331"/>
          </a:xfrm>
          <a:prstGeom prst="rect">
            <a:avLst/>
          </a:prstGeom>
        </p:spPr>
        <p:txBody>
          <a:bodyPr wrap="square">
            <a:spAutoFit/>
          </a:bodyPr>
          <a:lstStyle/>
          <a:p>
            <a:pPr algn="ctr" rtl="0"/>
            <a:r>
              <a:rPr lang="en-US" sz="3600" b="1" dirty="0" err="1" smtClean="0">
                <a:solidFill>
                  <a:srgbClr val="FF0000"/>
                </a:solidFill>
              </a:rPr>
              <a:t>Sulphur</a:t>
            </a:r>
            <a:r>
              <a:rPr lang="en-US" sz="3600" b="1" dirty="0" smtClean="0">
                <a:solidFill>
                  <a:srgbClr val="FF0000"/>
                </a:solidFill>
              </a:rPr>
              <a:t> Recovery</a:t>
            </a:r>
            <a:endParaRPr lang="ar-IQ"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671691"/>
            <a:ext cx="8072462" cy="6186309"/>
          </a:xfrm>
          <a:prstGeom prst="rect">
            <a:avLst/>
          </a:prstGeom>
        </p:spPr>
        <p:txBody>
          <a:bodyPr wrap="square">
            <a:spAutoFit/>
          </a:bodyPr>
          <a:lstStyle/>
          <a:p>
            <a:pPr algn="l" rtl="0">
              <a:buFont typeface="Wingdings" pitchFamily="2" charset="2"/>
              <a:buChar char="Ø"/>
            </a:pPr>
            <a:r>
              <a:rPr lang="en-US" dirty="0" smtClean="0">
                <a:latin typeface="Times New Roman" pitchFamily="18" charset="0"/>
                <a:cs typeface="Times New Roman" pitchFamily="18" charset="0"/>
              </a:rPr>
              <a:t>  The Claus process is the most significant elemental </a:t>
            </a:r>
            <a:r>
              <a:rPr lang="en-US" dirty="0" err="1" smtClean="0">
                <a:latin typeface="Times New Roman" pitchFamily="18" charset="0"/>
                <a:cs typeface="Times New Roman" pitchFamily="18" charset="0"/>
              </a:rPr>
              <a:t>sulphur</a:t>
            </a:r>
            <a:r>
              <a:rPr lang="en-US" dirty="0" smtClean="0">
                <a:latin typeface="Times New Roman" pitchFamily="18" charset="0"/>
                <a:cs typeface="Times New Roman" pitchFamily="18" charset="0"/>
              </a:rPr>
              <a:t> recovery process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gaseous hydrogen </a:t>
            </a:r>
            <a:r>
              <a:rPr lang="en-US" dirty="0" err="1" smtClean="0">
                <a:latin typeface="Times New Roman" pitchFamily="18" charset="0"/>
                <a:cs typeface="Times New Roman" pitchFamily="18" charset="0"/>
              </a:rPr>
              <a:t>sulphide</a:t>
            </a:r>
            <a:r>
              <a:rPr lang="en-US" dirty="0" smtClean="0">
                <a:latin typeface="Times New Roman" pitchFamily="18" charset="0"/>
                <a:cs typeface="Times New Roman" pitchFamily="18" charset="0"/>
              </a:rPr>
              <a:t>. </a:t>
            </a:r>
          </a:p>
          <a:p>
            <a:pPr algn="l" rtl="0">
              <a:buFont typeface="Wingdings" pitchFamily="2" charset="2"/>
              <a:buChar char="Ø"/>
            </a:pPr>
            <a:r>
              <a:rPr lang="en-US" dirty="0" smtClean="0">
                <a:latin typeface="Times New Roman" pitchFamily="18" charset="0"/>
                <a:cs typeface="Times New Roman" pitchFamily="18" charset="0"/>
              </a:rPr>
              <a:t>  Gases with an H2S content of over 25% are suitable for the recovery of </a:t>
            </a:r>
            <a:r>
              <a:rPr lang="en-US" dirty="0" err="1" smtClean="0">
                <a:latin typeface="Times New Roman" pitchFamily="18" charset="0"/>
                <a:cs typeface="Times New Roman" pitchFamily="18" charset="0"/>
              </a:rPr>
              <a:t>sulphur</a:t>
            </a:r>
            <a:r>
              <a:rPr lang="en-US" dirty="0" smtClean="0">
                <a:latin typeface="Times New Roman" pitchFamily="18" charset="0"/>
                <a:cs typeface="Times New Roman" pitchFamily="18" charset="0"/>
              </a:rPr>
              <a:t> in the Claus process. </a:t>
            </a:r>
          </a:p>
          <a:p>
            <a:pPr algn="l" rtl="0">
              <a:buFont typeface="Wingdings" pitchFamily="2" charset="2"/>
              <a:buChar char="Ø"/>
            </a:pPr>
            <a:r>
              <a:rPr lang="en-US" dirty="0" smtClean="0">
                <a:latin typeface="Times New Roman" pitchFamily="18" charset="0"/>
                <a:cs typeface="Times New Roman" pitchFamily="18" charset="0"/>
              </a:rPr>
              <a:t> Hydrogen </a:t>
            </a:r>
            <a:r>
              <a:rPr lang="en-US" dirty="0" err="1" smtClean="0">
                <a:latin typeface="Times New Roman" pitchFamily="18" charset="0"/>
                <a:cs typeface="Times New Roman" pitchFamily="18" charset="0"/>
              </a:rPr>
              <a:t>sulphide</a:t>
            </a:r>
            <a:r>
              <a:rPr lang="en-US" dirty="0" smtClean="0">
                <a:latin typeface="Times New Roman" pitchFamily="18" charset="0"/>
                <a:cs typeface="Times New Roman" pitchFamily="18" charset="0"/>
              </a:rPr>
              <a:t> produced, for example, in the hydrodesulphurization of refinery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products is converted to </a:t>
            </a:r>
            <a:r>
              <a:rPr lang="en-US" dirty="0" err="1" smtClean="0">
                <a:latin typeface="Times New Roman" pitchFamily="18" charset="0"/>
                <a:cs typeface="Times New Roman" pitchFamily="18" charset="0"/>
              </a:rPr>
              <a:t>sulphur</a:t>
            </a:r>
            <a:r>
              <a:rPr lang="en-US" dirty="0" smtClean="0">
                <a:latin typeface="Times New Roman" pitchFamily="18" charset="0"/>
                <a:cs typeface="Times New Roman" pitchFamily="18" charset="0"/>
              </a:rPr>
              <a:t> in Claus plants .</a:t>
            </a:r>
          </a:p>
          <a:p>
            <a:pPr algn="l" rtl="0">
              <a:buFont typeface="Wingdings" pitchFamily="2" charset="2"/>
              <a:buChar char="Ø"/>
            </a:pPr>
            <a:r>
              <a:rPr lang="en-US" dirty="0" smtClean="0">
                <a:latin typeface="Times New Roman" pitchFamily="18" charset="0"/>
                <a:cs typeface="Times New Roman" pitchFamily="18" charset="0"/>
              </a:rPr>
              <a:t>  The main reaction is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2H2S + O2                  2S + 2H2O </a:t>
            </a:r>
          </a:p>
          <a:p>
            <a:pPr algn="l" rtl="0">
              <a:buFont typeface="Wingdings" pitchFamily="2" charset="2"/>
              <a:buChar char="Ø"/>
            </a:pPr>
            <a:r>
              <a:rPr lang="en-US" dirty="0" smtClean="0"/>
              <a:t>The Claus technology can be divided into two process stages :</a:t>
            </a:r>
            <a:br>
              <a:rPr lang="en-US" dirty="0" smtClean="0"/>
            </a:br>
            <a:r>
              <a:rPr lang="en-US" dirty="0" smtClean="0"/>
              <a:t>thermal and catalytic. </a:t>
            </a:r>
          </a:p>
          <a:p>
            <a:pPr algn="l" rtl="0">
              <a:buFont typeface="Wingdings" pitchFamily="2" charset="2"/>
              <a:buChar char="Ø"/>
            </a:pPr>
            <a:r>
              <a:rPr lang="en-US" dirty="0" smtClean="0"/>
              <a:t>In the thermal stage, hydrogen </a:t>
            </a:r>
            <a:r>
              <a:rPr lang="en-US" dirty="0" err="1" smtClean="0"/>
              <a:t>sulphide</a:t>
            </a:r>
            <a:r>
              <a:rPr lang="en-US" dirty="0" smtClean="0"/>
              <a:t> partially oxidized  at temperatures above 850 0C (1562 F) in the combustion chamber. </a:t>
            </a:r>
          </a:p>
          <a:p>
            <a:pPr algn="l" rtl="0">
              <a:buFont typeface="Wingdings" pitchFamily="2" charset="2"/>
              <a:buChar char="Ø"/>
            </a:pPr>
            <a:r>
              <a:rPr lang="en-US" dirty="0" smtClean="0"/>
              <a:t>This causes elemental </a:t>
            </a:r>
            <a:r>
              <a:rPr lang="en-US" dirty="0" err="1" smtClean="0"/>
              <a:t>sulphur</a:t>
            </a:r>
            <a:r>
              <a:rPr lang="en-US" dirty="0" smtClean="0"/>
              <a:t> to precipitate in the downstream process gas cooler.</a:t>
            </a:r>
            <a:br>
              <a:rPr lang="en-US" dirty="0" smtClean="0"/>
            </a:br>
            <a:r>
              <a:rPr lang="en-US" dirty="0" smtClean="0"/>
              <a:t>If more oxygen is added, the following reaction occurs:</a:t>
            </a:r>
            <a:br>
              <a:rPr lang="en-US" dirty="0" smtClean="0"/>
            </a:br>
            <a:r>
              <a:rPr lang="en-US" dirty="0" smtClean="0"/>
              <a:t>2H2S </a:t>
            </a:r>
            <a:r>
              <a:rPr lang="en-US" dirty="0" smtClean="0">
                <a:latin typeface="Times New Roman" pitchFamily="18" charset="0"/>
                <a:cs typeface="Times New Roman" pitchFamily="18" charset="0"/>
              </a:rPr>
              <a:t>+</a:t>
            </a:r>
            <a:r>
              <a:rPr lang="en-US" dirty="0" smtClean="0"/>
              <a:t> 3O2                  2SO2 </a:t>
            </a:r>
            <a:r>
              <a:rPr lang="en-US" dirty="0" smtClean="0">
                <a:latin typeface="Times New Roman" pitchFamily="18" charset="0"/>
                <a:cs typeface="Times New Roman" pitchFamily="18" charset="0"/>
              </a:rPr>
              <a:t>+</a:t>
            </a:r>
            <a:r>
              <a:rPr lang="en-US" dirty="0" smtClean="0"/>
              <a:t> 2H2O</a:t>
            </a:r>
          </a:p>
          <a:p>
            <a:pPr algn="l" rtl="0">
              <a:buFont typeface="Wingdings" pitchFamily="2" charset="2"/>
              <a:buChar char="Ø"/>
            </a:pPr>
            <a:r>
              <a:rPr lang="en-US" dirty="0" smtClean="0"/>
              <a:t>This gas contains 20–30% of the </a:t>
            </a:r>
            <a:r>
              <a:rPr lang="en-US" dirty="0" err="1" smtClean="0"/>
              <a:t>sulphur</a:t>
            </a:r>
            <a:r>
              <a:rPr lang="en-US" dirty="0" smtClean="0"/>
              <a:t> content in the feed stream. Activated</a:t>
            </a:r>
            <a:br>
              <a:rPr lang="en-US" dirty="0" smtClean="0"/>
            </a:br>
            <a:r>
              <a:rPr lang="en-US" dirty="0" smtClean="0"/>
              <a:t>alumina or titanium dioxide is used. The H2S reacts with the SO2 and</a:t>
            </a:r>
            <a:br>
              <a:rPr lang="en-US" dirty="0" smtClean="0"/>
            </a:br>
            <a:r>
              <a:rPr lang="en-US" dirty="0" smtClean="0"/>
              <a:t>results in gaseous, elemental </a:t>
            </a:r>
            <a:r>
              <a:rPr lang="en-US" dirty="0" err="1" smtClean="0"/>
              <a:t>sulphur</a:t>
            </a:r>
            <a:r>
              <a:rPr lang="en-US" dirty="0" smtClean="0"/>
              <a:t>. This is called the Claus reaction:</a:t>
            </a:r>
            <a:br>
              <a:rPr lang="en-US" dirty="0" smtClean="0"/>
            </a:br>
            <a:r>
              <a:rPr lang="en-US" dirty="0" smtClean="0"/>
              <a:t>2H2S </a:t>
            </a:r>
            <a:r>
              <a:rPr lang="en-US" dirty="0" smtClean="0">
                <a:latin typeface="Times New Roman" pitchFamily="18" charset="0"/>
                <a:cs typeface="Times New Roman" pitchFamily="18" charset="0"/>
              </a:rPr>
              <a:t>+</a:t>
            </a:r>
            <a:r>
              <a:rPr lang="en-US" dirty="0" smtClean="0"/>
              <a:t> SO2                     3S </a:t>
            </a:r>
            <a:r>
              <a:rPr lang="en-US" dirty="0" smtClean="0">
                <a:latin typeface="Times New Roman" pitchFamily="18" charset="0"/>
                <a:cs typeface="Times New Roman" pitchFamily="18" charset="0"/>
              </a:rPr>
              <a:t>+</a:t>
            </a:r>
            <a:r>
              <a:rPr lang="en-US" dirty="0" smtClean="0"/>
              <a:t> 2H2O</a:t>
            </a:r>
            <a:br>
              <a:rPr lang="en-US" dirty="0" smtClean="0"/>
            </a:br>
            <a:r>
              <a:rPr lang="en-US" dirty="0" smtClean="0"/>
              <a:t> </a:t>
            </a:r>
            <a:br>
              <a:rPr lang="en-US" dirty="0" smtClean="0"/>
            </a:br>
            <a:r>
              <a:rPr lang="en-US" dirty="0" smtClean="0"/>
              <a:t/>
            </a:r>
            <a:br>
              <a:rPr lang="en-US" dirty="0" smtClean="0"/>
            </a:br>
            <a:endParaRPr lang="ar-IQ" dirty="0"/>
          </a:p>
        </p:txBody>
      </p:sp>
      <p:sp>
        <p:nvSpPr>
          <p:cNvPr id="3" name="Rectangle 2"/>
          <p:cNvSpPr/>
          <p:nvPr/>
        </p:nvSpPr>
        <p:spPr>
          <a:xfrm>
            <a:off x="2714612" y="0"/>
            <a:ext cx="2498826" cy="584775"/>
          </a:xfrm>
          <a:prstGeom prst="rect">
            <a:avLst/>
          </a:prstGeom>
        </p:spPr>
        <p:txBody>
          <a:bodyPr wrap="none">
            <a:spAutoFit/>
          </a:bodyPr>
          <a:lstStyle/>
          <a:p>
            <a:r>
              <a:rPr lang="en-US" sz="3200" dirty="0" smtClean="0">
                <a:solidFill>
                  <a:srgbClr val="FF0000"/>
                </a:solidFill>
              </a:rPr>
              <a:t>Claus Process</a:t>
            </a:r>
            <a:endParaRPr lang="ar-IQ" sz="3200" dirty="0">
              <a:solidFill>
                <a:srgbClr val="FF0000"/>
              </a:solidFill>
            </a:endParaRPr>
          </a:p>
        </p:txBody>
      </p:sp>
      <p:cxnSp>
        <p:nvCxnSpPr>
          <p:cNvPr id="5" name="Straight Arrow Connector 4"/>
          <p:cNvCxnSpPr/>
          <p:nvPr/>
        </p:nvCxnSpPr>
        <p:spPr>
          <a:xfrm>
            <a:off x="2357422" y="278605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500298" y="4714884"/>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43174" y="585789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7763" y="857250"/>
            <a:ext cx="6848475"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785794"/>
            <a:ext cx="7772400" cy="2071702"/>
          </a:xfrm>
        </p:spPr>
        <p:txBody>
          <a:bodyPr>
            <a:normAutofit/>
          </a:bodyPr>
          <a:lstStyle/>
          <a:p>
            <a:pPr algn="ctr"/>
            <a:r>
              <a:rPr lang="en-US" dirty="0" smtClean="0"/>
              <a:t>GAS PROCESSING UNIT</a:t>
            </a:r>
            <a:br>
              <a:rPr lang="en-US" dirty="0" smtClean="0"/>
            </a:br>
            <a:r>
              <a:rPr lang="en-US" dirty="0" smtClean="0"/>
              <a:t/>
            </a:r>
            <a:br>
              <a:rPr lang="en-US" dirty="0" smtClean="0"/>
            </a:b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285860"/>
            <a:ext cx="8576530" cy="4962540"/>
          </a:xfrm>
        </p:spPr>
        <p:txBody>
          <a:bodyPr/>
          <a:lstStyle/>
          <a:p>
            <a:pPr algn="l"/>
            <a:endParaRPr lang="en-US" sz="2800" dirty="0" smtClean="0">
              <a:solidFill>
                <a:srgbClr val="FF0000"/>
              </a:solidFill>
            </a:endParaRPr>
          </a:p>
          <a:p>
            <a:pPr algn="l"/>
            <a:endParaRPr lang="en-US" sz="2800" dirty="0" smtClean="0">
              <a:solidFill>
                <a:srgbClr val="FF0000"/>
              </a:solidFill>
            </a:endParaRPr>
          </a:p>
          <a:p>
            <a:pPr algn="l"/>
            <a:endParaRPr lang="en-US" sz="2800" dirty="0" smtClean="0">
              <a:solidFill>
                <a:srgbClr val="FF0000"/>
              </a:solidFill>
            </a:endParaRPr>
          </a:p>
          <a:p>
            <a:pPr algn="ctr"/>
            <a:endParaRPr lang="ar-IQ" sz="3200" dirty="0">
              <a:solidFill>
                <a:srgbClr val="7030A0"/>
              </a:solidFill>
            </a:endParaRPr>
          </a:p>
        </p:txBody>
      </p:sp>
      <p:sp>
        <p:nvSpPr>
          <p:cNvPr id="4" name="Title 3"/>
          <p:cNvSpPr>
            <a:spLocks noGrp="1"/>
          </p:cNvSpPr>
          <p:nvPr>
            <p:ph type="title"/>
          </p:nvPr>
        </p:nvSpPr>
        <p:spPr>
          <a:xfrm>
            <a:off x="1142976" y="274638"/>
            <a:ext cx="7790712" cy="6011882"/>
          </a:xfrm>
        </p:spPr>
        <p:txBody>
          <a:bodyPr>
            <a:normAutofit/>
          </a:bodyPr>
          <a:lstStyle/>
          <a:p>
            <a:r>
              <a:rPr lang="en-US" sz="2200" u="sng" dirty="0" smtClean="0">
                <a:solidFill>
                  <a:srgbClr val="FF0000"/>
                </a:solidFill>
              </a:rPr>
              <a:t>Gaseous Fuels</a:t>
            </a:r>
            <a:r>
              <a:rPr lang="en-US" sz="2800" dirty="0" smtClean="0"/>
              <a:t/>
            </a:r>
            <a:br>
              <a:rPr lang="en-US" sz="2800" dirty="0" smtClean="0"/>
            </a:br>
            <a:r>
              <a:rPr lang="en-US" sz="2800" dirty="0" smtClean="0">
                <a:effectLst/>
              </a:rPr>
              <a:t>The Importance of Gaseous Fuel</a:t>
            </a:r>
            <a:br>
              <a:rPr lang="en-US" sz="2800" dirty="0" smtClean="0">
                <a:effectLst/>
              </a:rPr>
            </a:br>
            <a:r>
              <a:rPr lang="en-US" sz="2800" dirty="0" smtClean="0">
                <a:effectLst/>
              </a:rPr>
              <a:t>- Generally very clean burning. Little soot. </a:t>
            </a:r>
            <a:br>
              <a:rPr lang="en-US" sz="2800" dirty="0" smtClean="0">
                <a:effectLst/>
              </a:rPr>
            </a:br>
            <a:r>
              <a:rPr lang="en-US" sz="2800" dirty="0" smtClean="0">
                <a:effectLst/>
              </a:rPr>
              <a:t>- Easy to burn - No grinding or </a:t>
            </a:r>
            <a:r>
              <a:rPr lang="en-US" sz="2800" dirty="0" err="1" smtClean="0">
                <a:effectLst/>
              </a:rPr>
              <a:t>atomisation</a:t>
            </a:r>
            <a:r>
              <a:rPr lang="en-US" sz="2800" dirty="0" smtClean="0">
                <a:effectLst/>
              </a:rPr>
              <a:t>. Excellent mixing</a:t>
            </a:r>
            <a:br>
              <a:rPr lang="en-US" sz="2800" dirty="0" smtClean="0">
                <a:effectLst/>
              </a:rPr>
            </a:br>
            <a:r>
              <a:rPr lang="en-US" sz="2800" dirty="0" smtClean="0">
                <a:effectLst/>
              </a:rPr>
              <a:t>- No problems with erosion or corrosion</a:t>
            </a:r>
            <a:br>
              <a:rPr lang="en-US" sz="2800" dirty="0" smtClean="0">
                <a:effectLst/>
              </a:rPr>
            </a:br>
            <a:r>
              <a:rPr lang="en-US" sz="2800" dirty="0" smtClean="0">
                <a:effectLst/>
              </a:rPr>
              <a:t>- No ash</a:t>
            </a:r>
            <a:br>
              <a:rPr lang="en-US" sz="2800" dirty="0" smtClean="0">
                <a:effectLst/>
              </a:rPr>
            </a:br>
            <a:r>
              <a:rPr lang="en-US" sz="2800" dirty="0" smtClean="0">
                <a:effectLst/>
              </a:rPr>
              <a:t>- The gas is easy to clean. E.g. if </a:t>
            </a:r>
            <a:r>
              <a:rPr lang="en-US" sz="2800" dirty="0" err="1" smtClean="0">
                <a:effectLst/>
              </a:rPr>
              <a:t>sulphur</a:t>
            </a:r>
            <a:r>
              <a:rPr lang="en-US" sz="2800" dirty="0" smtClean="0">
                <a:effectLst/>
              </a:rPr>
              <a:t> is present, it may be easily removed prior to combustion.</a:t>
            </a:r>
            <a:br>
              <a:rPr lang="en-US" sz="2800" dirty="0" smtClean="0">
                <a:effectLst/>
              </a:rPr>
            </a:br>
            <a:r>
              <a:rPr lang="en-US" sz="2800" dirty="0" smtClean="0">
                <a:effectLst/>
              </a:rPr>
              <a:t>- Simplest combustion plant of all - Burners</a:t>
            </a:r>
            <a:br>
              <a:rPr lang="en-US" sz="2800" dirty="0" smtClean="0">
                <a:effectLst/>
              </a:rPr>
            </a:br>
            <a:r>
              <a:rPr lang="en-US" sz="2800" dirty="0" smtClean="0">
                <a:effectLst/>
              </a:rPr>
              <a:t>- Problems with distribution and storage</a:t>
            </a:r>
            <a:br>
              <a:rPr lang="en-US" sz="2800" dirty="0" smtClean="0">
                <a:effectLst/>
              </a:rPr>
            </a:br>
            <a:r>
              <a:rPr lang="en-US" sz="2800" dirty="0" smtClean="0">
                <a:effectLst/>
              </a:rPr>
              <a:t>- Explosion risk - very volatile.</a:t>
            </a:r>
            <a:br>
              <a:rPr lang="en-US" sz="2800" dirty="0" smtClean="0">
                <a:effectLst/>
              </a:rPr>
            </a:br>
            <a:r>
              <a:rPr lang="en-US" sz="2800" dirty="0" smtClean="0">
                <a:effectLst/>
              </a:rPr>
              <a:t>- Relatively costly. Offset by cheaper and more efficient plant.</a:t>
            </a:r>
            <a:endParaRPr lang="ar-IQ"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071678"/>
            <a:ext cx="9144000" cy="1908215"/>
          </a:xfrm>
          <a:prstGeom prst="rect">
            <a:avLst/>
          </a:prstGeom>
        </p:spPr>
        <p:txBody>
          <a:bodyPr wrap="square">
            <a:spAutoFit/>
          </a:bodyPr>
          <a:lstStyle/>
          <a:p>
            <a:pPr algn="just" rtl="0"/>
            <a:endParaRPr lang="en-US" sz="1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
        <p:nvSpPr>
          <p:cNvPr id="3" name="Rectangle 2"/>
          <p:cNvSpPr/>
          <p:nvPr/>
        </p:nvSpPr>
        <p:spPr>
          <a:xfrm>
            <a:off x="571472" y="357166"/>
            <a:ext cx="7286676" cy="7294305"/>
          </a:xfrm>
          <a:prstGeom prst="rect">
            <a:avLst/>
          </a:prstGeom>
        </p:spPr>
        <p:txBody>
          <a:bodyPr wrap="square">
            <a:spAutoFit/>
          </a:bodyPr>
          <a:lstStyle/>
          <a:p>
            <a:pPr algn="l" rtl="0">
              <a:lnSpc>
                <a:spcPct val="150000"/>
              </a:lnSpc>
            </a:pPr>
            <a:r>
              <a:rPr lang="en-US" sz="2400" b="1" u="sng" dirty="0" smtClean="0">
                <a:solidFill>
                  <a:srgbClr val="FF0000"/>
                </a:solidFill>
                <a:effectLst>
                  <a:outerShdw blurRad="31750" dist="25400" dir="5400000" algn="tl" rotWithShape="0">
                    <a:srgbClr val="000000">
                      <a:alpha val="25000"/>
                    </a:srgbClr>
                  </a:outerShdw>
                </a:effectLst>
                <a:latin typeface="+mj-lt"/>
                <a:ea typeface="+mj-ea"/>
                <a:cs typeface="+mj-cs"/>
              </a:rPr>
              <a:t>Classification of Gaseous Fuels</a:t>
            </a:r>
            <a:r>
              <a:rPr lang="en-US" dirty="0" smtClean="0"/>
              <a:t/>
            </a:r>
            <a:br>
              <a:rPr lang="en-US" dirty="0" smtClean="0"/>
            </a:br>
            <a:r>
              <a:rPr lang="en-US" dirty="0" smtClean="0"/>
              <a:t>(A) Fuels naturally found in nature:</a:t>
            </a:r>
            <a:br>
              <a:rPr lang="en-US" dirty="0" smtClean="0"/>
            </a:br>
            <a:r>
              <a:rPr lang="en-US" dirty="0" smtClean="0"/>
              <a:t>Natural gas</a:t>
            </a:r>
            <a:br>
              <a:rPr lang="en-US" dirty="0" smtClean="0"/>
            </a:br>
            <a:r>
              <a:rPr lang="en-US" dirty="0" smtClean="0"/>
              <a:t>Methane from coal mines</a:t>
            </a:r>
            <a:br>
              <a:rPr lang="en-US" dirty="0" smtClean="0"/>
            </a:br>
            <a:r>
              <a:rPr lang="en-US" dirty="0" smtClean="0"/>
              <a:t>(B) Fuel gases made from solid fuel</a:t>
            </a:r>
            <a:br>
              <a:rPr lang="en-US" dirty="0" smtClean="0"/>
            </a:br>
            <a:r>
              <a:rPr lang="en-US" dirty="0" smtClean="0"/>
              <a:t>Gases derived from Coal</a:t>
            </a:r>
            <a:br>
              <a:rPr lang="en-US" dirty="0" smtClean="0"/>
            </a:br>
            <a:r>
              <a:rPr lang="en-US" dirty="0" smtClean="0"/>
              <a:t>Gases derived from waste and Biomass</a:t>
            </a:r>
            <a:br>
              <a:rPr lang="en-US" dirty="0" smtClean="0"/>
            </a:br>
            <a:r>
              <a:rPr lang="en-US" dirty="0" smtClean="0"/>
              <a:t>From other industrial processes (Blast furnace gas)</a:t>
            </a:r>
            <a:br>
              <a:rPr lang="en-US" dirty="0" smtClean="0"/>
            </a:br>
            <a:r>
              <a:rPr lang="en-US" dirty="0" smtClean="0"/>
              <a:t>(C) Gases made from petroleum</a:t>
            </a:r>
            <a:br>
              <a:rPr lang="en-US" dirty="0" smtClean="0"/>
            </a:br>
            <a:r>
              <a:rPr lang="en-US" dirty="0" smtClean="0"/>
              <a:t>Liquefied Petroleum gas (LPG)                                        Refinery gases</a:t>
            </a:r>
            <a:br>
              <a:rPr lang="en-US" dirty="0" smtClean="0"/>
            </a:br>
            <a:r>
              <a:rPr lang="en-US" dirty="0" smtClean="0"/>
              <a:t>Gases from oil gasification</a:t>
            </a:r>
            <a:br>
              <a:rPr lang="en-US" dirty="0" smtClean="0"/>
            </a:br>
            <a:r>
              <a:rPr lang="en-US" dirty="0" smtClean="0"/>
              <a:t>(D) Gases from some fermentation process</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a:xfrm>
            <a:off x="2928926" y="5229200"/>
            <a:ext cx="4357718" cy="1323996"/>
          </a:xfrm>
        </p:spPr>
        <p:txBody>
          <a:bodyPr>
            <a:normAutofit/>
          </a:bodyPr>
          <a:lstStyle/>
          <a:p>
            <a:pPr algn="ctr"/>
            <a:r>
              <a:rPr lang="en-US" dirty="0">
                <a:solidFill>
                  <a:schemeClr val="tx2">
                    <a:lumMod val="75000"/>
                  </a:schemeClr>
                </a:solidFill>
              </a:rPr>
              <a:t>Lect</a:t>
            </a:r>
            <a:r>
              <a:rPr lang="en-US" dirty="0" smtClean="0">
                <a:solidFill>
                  <a:schemeClr val="tx2">
                    <a:lumMod val="75000"/>
                  </a:schemeClr>
                </a:solidFill>
              </a:rPr>
              <a:t>./10 </a:t>
            </a:r>
          </a:p>
          <a:p>
            <a:pPr algn="l"/>
            <a:r>
              <a:rPr lang="en-US" dirty="0" smtClean="0">
                <a:solidFill>
                  <a:srgbClr val="FF0000"/>
                </a:solidFill>
              </a:rPr>
              <a:t>Supporting Processes</a:t>
            </a:r>
            <a:endParaRPr lang="ar-IQ" dirty="0"/>
          </a:p>
        </p:txBody>
      </p:sp>
      <p:pic>
        <p:nvPicPr>
          <p:cNvPr id="1026" name="Picture 2"/>
          <p:cNvPicPr>
            <a:picLocks noChangeAspect="1" noChangeArrowheads="1"/>
          </p:cNvPicPr>
          <p:nvPr/>
        </p:nvPicPr>
        <p:blipFill>
          <a:blip r:embed="rId3"/>
          <a:srcRect/>
          <a:stretch>
            <a:fillRect/>
          </a:stretch>
        </p:blipFill>
        <p:spPr bwMode="auto">
          <a:xfrm>
            <a:off x="0" y="0"/>
            <a:ext cx="9144000" cy="5000636"/>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0" y="4867275"/>
            <a:ext cx="1619250" cy="1990725"/>
          </a:xfrm>
          <a:prstGeom prst="rect">
            <a:avLst/>
          </a:prstGeom>
          <a:noFill/>
          <a:ln w="9525">
            <a:noFill/>
            <a:miter lim="800000"/>
            <a:headEnd/>
            <a:tailEnd/>
          </a:ln>
          <a:effectLst/>
        </p:spPr>
      </p:pic>
    </p:spTree>
    <p:extLst>
      <p:ext uri="{BB962C8B-B14F-4D97-AF65-F5344CB8AC3E}">
        <p14:creationId xmlns:p14="http://schemas.microsoft.com/office/powerpoint/2010/main" val="2334030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755422"/>
          </a:xfrm>
          <a:prstGeom prst="rect">
            <a:avLst/>
          </a:prstGeom>
        </p:spPr>
        <p:txBody>
          <a:bodyPr wrap="square">
            <a:spAutoFit/>
          </a:bodyPr>
          <a:lstStyle/>
          <a:p>
            <a:pPr algn="l" rtl="0"/>
            <a:r>
              <a:rPr lang="en-US" sz="2400" b="1" u="sng" dirty="0" smtClean="0">
                <a:solidFill>
                  <a:srgbClr val="FF0000"/>
                </a:solidFill>
                <a:effectLst>
                  <a:outerShdw blurRad="31750" dist="25400" dir="5400000" algn="tl" rotWithShape="0">
                    <a:srgbClr val="000000">
                      <a:alpha val="25000"/>
                    </a:srgbClr>
                  </a:outerShdw>
                </a:effectLst>
                <a:latin typeface="+mj-lt"/>
                <a:ea typeface="+mj-ea"/>
                <a:cs typeface="+mj-cs"/>
              </a:rPr>
              <a:t>Natural Gas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Natural gas </a:t>
            </a:r>
            <a:r>
              <a:rPr lang="en-US" sz="2400" dirty="0" smtClean="0">
                <a:latin typeface="Times New Roman" pitchFamily="18" charset="0"/>
                <a:cs typeface="Times New Roman" pitchFamily="18" charset="0"/>
              </a:rPr>
              <a:t>is a </a:t>
            </a:r>
            <a:r>
              <a:rPr lang="en-US" sz="2400" dirty="0" smtClean="0">
                <a:solidFill>
                  <a:srgbClr val="FF0000"/>
                </a:solidFill>
                <a:latin typeface="Times New Roman" pitchFamily="18" charset="0"/>
                <a:cs typeface="Times New Roman" pitchFamily="18" charset="0"/>
              </a:rPr>
              <a:t>gaseous fossil fuel </a:t>
            </a:r>
            <a:r>
              <a:rPr lang="en-US" sz="2400" dirty="0" smtClean="0">
                <a:latin typeface="Times New Roman" pitchFamily="18" charset="0"/>
                <a:cs typeface="Times New Roman" pitchFamily="18" charset="0"/>
              </a:rPr>
              <a:t>consisting primarily of </a:t>
            </a:r>
            <a:r>
              <a:rPr lang="en-US" sz="2400" dirty="0" smtClean="0">
                <a:solidFill>
                  <a:srgbClr val="FF0000"/>
                </a:solidFill>
                <a:latin typeface="Times New Roman" pitchFamily="18" charset="0"/>
                <a:cs typeface="Times New Roman" pitchFamily="18" charset="0"/>
              </a:rPr>
              <a:t>methane</a:t>
            </a:r>
            <a:r>
              <a:rPr lang="en-US" sz="2400" dirty="0" smtClean="0">
                <a:latin typeface="Times New Roman" pitchFamily="18" charset="0"/>
                <a:cs typeface="Times New Roman" pitchFamily="18" charset="0"/>
              </a:rPr>
              <a:t> but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including significant quantities of </a:t>
            </a:r>
            <a:r>
              <a:rPr lang="en-US" sz="2400" dirty="0" smtClean="0">
                <a:solidFill>
                  <a:srgbClr val="FF0000"/>
                </a:solidFill>
                <a:latin typeface="Times New Roman" pitchFamily="18" charset="0"/>
                <a:cs typeface="Times New Roman" pitchFamily="18" charset="0"/>
              </a:rPr>
              <a:t>ethane</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butane</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propane</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carbon</a:t>
            </a:r>
            <a:br>
              <a:rPr lang="en-US" sz="2400" dirty="0" smtClean="0">
                <a:solidFill>
                  <a:srgbClr val="FF0000"/>
                </a:solidFill>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dioxide</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nitrogen</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helium</a:t>
            </a:r>
            <a:r>
              <a:rPr lang="en-US" sz="2400" dirty="0" smtClean="0">
                <a:latin typeface="Times New Roman" pitchFamily="18" charset="0"/>
                <a:cs typeface="Times New Roman" pitchFamily="18" charset="0"/>
              </a:rPr>
              <a:t> and </a:t>
            </a:r>
            <a:r>
              <a:rPr lang="en-US" sz="2400" dirty="0" smtClean="0">
                <a:solidFill>
                  <a:srgbClr val="FF0000"/>
                </a:solidFill>
                <a:latin typeface="Times New Roman" pitchFamily="18" charset="0"/>
                <a:cs typeface="Times New Roman" pitchFamily="18" charset="0"/>
              </a:rPr>
              <a:t>hydrogen sulfide</a:t>
            </a:r>
            <a:r>
              <a:rPr lang="en-US" sz="2400" dirty="0" smtClean="0">
                <a:latin typeface="Times New Roman" pitchFamily="18" charset="0"/>
                <a:cs typeface="Times New Roman" pitchFamily="18" charset="0"/>
              </a:rPr>
              <a:t>.                                        It is found in </a:t>
            </a:r>
            <a:r>
              <a:rPr lang="en-US" sz="2400" dirty="0" smtClean="0">
                <a:solidFill>
                  <a:srgbClr val="FF0000"/>
                </a:solidFill>
                <a:latin typeface="Times New Roman" pitchFamily="18" charset="0"/>
                <a:cs typeface="Times New Roman" pitchFamily="18" charset="0"/>
              </a:rPr>
              <a:t>oil fields </a:t>
            </a:r>
            <a:r>
              <a:rPr lang="en-US" sz="2400" dirty="0" smtClean="0">
                <a:latin typeface="Times New Roman" pitchFamily="18" charset="0"/>
                <a:cs typeface="Times New Roman" pitchFamily="18" charset="0"/>
              </a:rPr>
              <a:t>and </a:t>
            </a:r>
            <a:r>
              <a:rPr lang="en-US" sz="2400" dirty="0" smtClean="0">
                <a:solidFill>
                  <a:srgbClr val="FF0000"/>
                </a:solidFill>
                <a:latin typeface="Times New Roman" pitchFamily="18" charset="0"/>
                <a:cs typeface="Times New Roman" pitchFamily="18" charset="0"/>
              </a:rPr>
              <a:t>natural gas fields</a:t>
            </a:r>
            <a:r>
              <a:rPr lang="en-US" sz="2400" dirty="0" smtClean="0">
                <a:latin typeface="Times New Roman" pitchFamily="18" charset="0"/>
                <a:cs typeface="Times New Roman" pitchFamily="18" charset="0"/>
              </a:rPr>
              <a:t>, and in </a:t>
            </a:r>
            <a:r>
              <a:rPr lang="en-US" sz="2400" dirty="0" smtClean="0">
                <a:solidFill>
                  <a:srgbClr val="FF0000"/>
                </a:solidFill>
                <a:latin typeface="Times New Roman" pitchFamily="18" charset="0"/>
                <a:cs typeface="Times New Roman" pitchFamily="18" charset="0"/>
              </a:rPr>
              <a:t>coal beds</a:t>
            </a:r>
            <a:r>
              <a:rPr lang="en-US" sz="2400" dirty="0" smtClean="0">
                <a:latin typeface="Times New Roman" pitchFamily="18" charset="0"/>
                <a:cs typeface="Times New Roman" pitchFamily="18" charset="0"/>
              </a:rPr>
              <a:t>. When methane-rich gases are produced by the </a:t>
            </a:r>
            <a:r>
              <a:rPr lang="en-US" sz="2400" dirty="0" smtClean="0">
                <a:solidFill>
                  <a:srgbClr val="FF0000"/>
                </a:solidFill>
                <a:latin typeface="Times New Roman" pitchFamily="18" charset="0"/>
                <a:cs typeface="Times New Roman" pitchFamily="18" charset="0"/>
              </a:rPr>
              <a:t>anaerobic decay </a:t>
            </a:r>
            <a:r>
              <a:rPr lang="en-US" sz="2400" dirty="0" smtClean="0">
                <a:latin typeface="Times New Roman" pitchFamily="18" charset="0"/>
                <a:cs typeface="Times New Roman" pitchFamily="18" charset="0"/>
              </a:rPr>
              <a:t>of non-fossil </a:t>
            </a:r>
            <a:r>
              <a:rPr lang="en-US" sz="2400" dirty="0" smtClean="0">
                <a:solidFill>
                  <a:srgbClr val="FF0000"/>
                </a:solidFill>
                <a:latin typeface="Times New Roman" pitchFamily="18" charset="0"/>
                <a:cs typeface="Times New Roman" pitchFamily="18" charset="0"/>
              </a:rPr>
              <a:t>organic material</a:t>
            </a:r>
            <a:r>
              <a:rPr lang="en-US" sz="2400" dirty="0" smtClean="0">
                <a:latin typeface="Times New Roman" pitchFamily="18" charset="0"/>
                <a:cs typeface="Times New Roman" pitchFamily="18" charset="0"/>
              </a:rPr>
              <a:t>, these are referred to as </a:t>
            </a:r>
            <a:r>
              <a:rPr lang="en-US" sz="2400" dirty="0" smtClean="0">
                <a:solidFill>
                  <a:srgbClr val="FF0000"/>
                </a:solidFill>
                <a:latin typeface="Times New Roman" pitchFamily="18" charset="0"/>
                <a:cs typeface="Times New Roman" pitchFamily="18" charset="0"/>
              </a:rPr>
              <a:t>biogas</a:t>
            </a:r>
            <a:r>
              <a:rPr lang="en-US" sz="2400" dirty="0" smtClean="0">
                <a:latin typeface="Times New Roman" pitchFamily="18" charset="0"/>
                <a:cs typeface="Times New Roman" pitchFamily="18" charset="0"/>
              </a:rPr>
              <a:t>.                               Natural gas is often informally referred to as simply </a:t>
            </a:r>
            <a:r>
              <a:rPr lang="en-US" sz="2400" b="1" dirty="0" smtClean="0">
                <a:latin typeface="Times New Roman" pitchFamily="18" charset="0"/>
                <a:cs typeface="Times New Roman" pitchFamily="18" charset="0"/>
              </a:rPr>
              <a:t>gas</a:t>
            </a:r>
            <a:r>
              <a:rPr lang="en-US" sz="2400" dirty="0" smtClean="0">
                <a:latin typeface="Times New Roman" pitchFamily="18" charset="0"/>
                <a:cs typeface="Times New Roman" pitchFamily="18" charset="0"/>
              </a:rPr>
              <a:t>, especially when compared to other energy sources such as electricity.                        Before natural gas can be used as a fuel, it must undergo extensive </a:t>
            </a:r>
            <a:r>
              <a:rPr lang="en-US" sz="2400" dirty="0" smtClean="0">
                <a:solidFill>
                  <a:srgbClr val="FF0000"/>
                </a:solidFill>
                <a:latin typeface="Times New Roman" pitchFamily="18" charset="0"/>
                <a:cs typeface="Times New Roman" pitchFamily="18" charset="0"/>
              </a:rPr>
              <a:t>processing </a:t>
            </a:r>
            <a:r>
              <a:rPr lang="en-US" sz="2400" dirty="0" smtClean="0">
                <a:latin typeface="Times New Roman" pitchFamily="18" charset="0"/>
                <a:cs typeface="Times New Roman" pitchFamily="18" charset="0"/>
              </a:rPr>
              <a:t>to remove almost all materials other than methane.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by-products of that processing include ethane, propane, butanes,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pentanes and higher molecular weight hydrocarbons, elemental sulfur,</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and sometimes helium and nitrogen.</a:t>
            </a:r>
            <a:br>
              <a:rPr lang="en-US" sz="2400" dirty="0" smtClean="0">
                <a:latin typeface="Times New Roman" pitchFamily="18" charset="0"/>
                <a:cs typeface="Times New Roman" pitchFamily="18" charset="0"/>
              </a:rPr>
            </a:br>
            <a:r>
              <a:rPr lang="en-US" sz="1200" dirty="0" smtClean="0"/>
              <a:t/>
            </a:r>
            <a:br>
              <a:rPr lang="en-US" sz="1200" dirty="0" smtClean="0"/>
            </a:b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1"/>
            <a:ext cx="8143900" cy="5909310"/>
          </a:xfrm>
          <a:prstGeom prst="rect">
            <a:avLst/>
          </a:prstGeom>
        </p:spPr>
        <p:txBody>
          <a:bodyPr wrap="square">
            <a:spAutoFit/>
          </a:bodyPr>
          <a:lstStyle/>
          <a:p>
            <a:pPr algn="l" rtl="0"/>
            <a:r>
              <a:rPr lang="en-US" b="1" u="sng" dirty="0" smtClean="0">
                <a:solidFill>
                  <a:srgbClr val="FF0000"/>
                </a:solidFill>
                <a:effectLst>
                  <a:outerShdw blurRad="31750" dist="25400" dir="5400000" algn="tl" rotWithShape="0">
                    <a:srgbClr val="000000">
                      <a:alpha val="25000"/>
                    </a:srgbClr>
                  </a:outerShdw>
                </a:effectLst>
                <a:latin typeface="+mj-lt"/>
                <a:ea typeface="+mj-ea"/>
                <a:cs typeface="+mj-cs"/>
              </a:rPr>
              <a:t>Chemical composition</a:t>
            </a:r>
            <a:r>
              <a:rPr lang="en-US" dirty="0" smtClean="0"/>
              <a:t/>
            </a:r>
            <a:br>
              <a:rPr lang="en-US" dirty="0" smtClean="0"/>
            </a:br>
            <a:endParaRPr lang="en-US" dirty="0" smtClean="0"/>
          </a:p>
          <a:p>
            <a:pPr algn="l" rtl="0">
              <a:buFont typeface="Wingdings" pitchFamily="2" charset="2"/>
              <a:buChar char="§"/>
            </a:pPr>
            <a:r>
              <a:rPr lang="en-US" dirty="0" smtClean="0"/>
              <a:t> The primary component of natural gas is </a:t>
            </a:r>
            <a:r>
              <a:rPr lang="en-US" b="1" dirty="0" smtClean="0"/>
              <a:t>methane </a:t>
            </a:r>
            <a:r>
              <a:rPr lang="en-US" dirty="0" smtClean="0"/>
              <a:t>(CH4), the shortest and lightest hydrocarbon molecule. </a:t>
            </a:r>
          </a:p>
          <a:p>
            <a:pPr algn="l" rtl="0">
              <a:buFont typeface="Wingdings" pitchFamily="2" charset="2"/>
              <a:buChar char="§"/>
            </a:pPr>
            <a:r>
              <a:rPr lang="en-US" dirty="0" smtClean="0"/>
              <a:t>It also contains heavier gaseous hydrocarbons such as ethane (C2H6), propane (C3H8) and butane (C4H10). as well as other </a:t>
            </a:r>
            <a:r>
              <a:rPr lang="en-US" dirty="0" err="1" smtClean="0"/>
              <a:t>sulphur</a:t>
            </a:r>
            <a:r>
              <a:rPr lang="en-US" dirty="0" smtClean="0"/>
              <a:t> containing gases, in varying amounts. </a:t>
            </a:r>
          </a:p>
          <a:p>
            <a:pPr algn="l" rtl="0">
              <a:buFont typeface="Wingdings" pitchFamily="2" charset="2"/>
              <a:buChar char="§"/>
            </a:pPr>
            <a:r>
              <a:rPr lang="en-US" dirty="0" smtClean="0"/>
              <a:t>Nitrogen, helium, carbon dioxide and trace amounts of hydrogen sulfide,</a:t>
            </a:r>
            <a:br>
              <a:rPr lang="en-US" dirty="0" smtClean="0"/>
            </a:br>
            <a:r>
              <a:rPr lang="en-US" dirty="0" smtClean="0"/>
              <a:t>water and odorants can also be present. </a:t>
            </a:r>
          </a:p>
          <a:p>
            <a:pPr algn="l" rtl="0">
              <a:buFont typeface="Wingdings" pitchFamily="2" charset="2"/>
              <a:buChar char="§"/>
            </a:pPr>
            <a:r>
              <a:rPr lang="en-US" dirty="0" smtClean="0"/>
              <a:t> Mercury is also present in small amounts in natural gas extracted from some fields. </a:t>
            </a:r>
          </a:p>
          <a:p>
            <a:pPr algn="l" rtl="0">
              <a:buFont typeface="Wingdings" pitchFamily="2" charset="2"/>
              <a:buChar char="§"/>
            </a:pPr>
            <a:r>
              <a:rPr lang="en-US" dirty="0" smtClean="0"/>
              <a:t> The exact composition of natural gas varies between gas fields.</a:t>
            </a:r>
          </a:p>
          <a:p>
            <a:pPr algn="l" rtl="0">
              <a:buFont typeface="Wingdings" pitchFamily="2" charset="2"/>
              <a:buChar char="§"/>
            </a:pPr>
            <a:r>
              <a:rPr lang="en-US" dirty="0" err="1" smtClean="0"/>
              <a:t>Organosulfur</a:t>
            </a:r>
            <a:r>
              <a:rPr lang="en-US" dirty="0" smtClean="0"/>
              <a:t> compounds and hydrogen sulfide are common contaminants which must be removed prior to most uses.</a:t>
            </a:r>
          </a:p>
          <a:p>
            <a:pPr algn="l" rtl="0">
              <a:buFont typeface="Wingdings" pitchFamily="2" charset="2"/>
              <a:buChar char="§"/>
            </a:pPr>
            <a:r>
              <a:rPr lang="en-US" dirty="0" smtClean="0"/>
              <a:t>Gas with a significant amount of sulfur impurities, such as hydrogen sulfide, is</a:t>
            </a:r>
            <a:br>
              <a:rPr lang="en-US" dirty="0" smtClean="0"/>
            </a:br>
            <a:r>
              <a:rPr lang="en-US" dirty="0" smtClean="0"/>
              <a:t>termed sour gas; gas with sulfur or carbon dioxide impurities is acid gas.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2714612" y="5286388"/>
            <a:ext cx="3305175" cy="140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0"/>
            <a:ext cx="8072462" cy="2031325"/>
          </a:xfrm>
          <a:prstGeom prst="rect">
            <a:avLst/>
          </a:prstGeom>
        </p:spPr>
        <p:txBody>
          <a:bodyPr wrap="square">
            <a:spAutoFit/>
          </a:bodyPr>
          <a:lstStyle/>
          <a:p>
            <a:pPr algn="l" rtl="0"/>
            <a:r>
              <a:rPr lang="en-US" b="1" dirty="0" smtClean="0"/>
              <a:t>Natural gas processing plant</a:t>
            </a:r>
            <a:r>
              <a:rPr lang="en-US" dirty="0" smtClean="0"/>
              <a:t/>
            </a:r>
            <a:br>
              <a:rPr lang="en-US" dirty="0" smtClean="0"/>
            </a:br>
            <a:r>
              <a:rPr lang="en-US" dirty="0" smtClean="0"/>
              <a:t>There are a great many ways in which to configure the various unit processes used in the processing of raw natural gas. </a:t>
            </a:r>
          </a:p>
          <a:p>
            <a:pPr algn="l" rtl="0"/>
            <a:r>
              <a:rPr lang="en-US" dirty="0" smtClean="0"/>
              <a:t>The block flow diagram , Fig. (3), is a generalized, typical configuration for the</a:t>
            </a:r>
            <a:br>
              <a:rPr lang="en-US" dirty="0" smtClean="0"/>
            </a:br>
            <a:r>
              <a:rPr lang="en-US" dirty="0" smtClean="0"/>
              <a:t>processing of raw natural gas from non-associated gas wells.</a:t>
            </a:r>
            <a:br>
              <a:rPr lang="en-US" dirty="0" smtClean="0"/>
            </a:br>
            <a:r>
              <a:rPr lang="en-US" dirty="0" smtClean="0"/>
              <a:t/>
            </a:r>
            <a:br>
              <a:rPr lang="en-US" dirty="0" smtClean="0"/>
            </a:br>
            <a:endParaRPr lang="ar-IQ" dirty="0"/>
          </a:p>
        </p:txBody>
      </p:sp>
      <p:pic>
        <p:nvPicPr>
          <p:cNvPr id="2050" name="Picture 2"/>
          <p:cNvPicPr>
            <a:picLocks noChangeAspect="1" noChangeArrowheads="1"/>
          </p:cNvPicPr>
          <p:nvPr/>
        </p:nvPicPr>
        <p:blipFill>
          <a:blip r:embed="rId2"/>
          <a:srcRect/>
          <a:stretch>
            <a:fillRect/>
          </a:stretch>
        </p:blipFill>
        <p:spPr bwMode="auto">
          <a:xfrm>
            <a:off x="2285984" y="1428736"/>
            <a:ext cx="5029200" cy="3514725"/>
          </a:xfrm>
          <a:prstGeom prst="rect">
            <a:avLst/>
          </a:prstGeom>
          <a:noFill/>
          <a:ln w="9525">
            <a:noFill/>
            <a:miter lim="800000"/>
            <a:headEnd/>
            <a:tailEnd/>
          </a:ln>
          <a:effectLst/>
        </p:spPr>
      </p:pic>
      <p:sp>
        <p:nvSpPr>
          <p:cNvPr id="4" name="Rectangle 3"/>
          <p:cNvSpPr/>
          <p:nvPr/>
        </p:nvSpPr>
        <p:spPr>
          <a:xfrm>
            <a:off x="2357422" y="5000636"/>
            <a:ext cx="4572000" cy="923330"/>
          </a:xfrm>
          <a:prstGeom prst="rect">
            <a:avLst/>
          </a:prstGeom>
        </p:spPr>
        <p:txBody>
          <a:bodyPr>
            <a:spAutoFit/>
          </a:bodyPr>
          <a:lstStyle/>
          <a:p>
            <a:r>
              <a:rPr lang="en-US" b="1" dirty="0" smtClean="0"/>
              <a:t>Figure 3: Natural gas processing plant</a:t>
            </a:r>
            <a:r>
              <a:rPr lang="en-US" dirty="0" smtClean="0"/>
              <a:t/>
            </a:r>
            <a:br>
              <a:rPr lang="en-US" dirty="0" smtClean="0"/>
            </a:br>
            <a:r>
              <a:rPr lang="en-US" dirty="0" smtClean="0"/>
              <a:t/>
            </a:r>
            <a:br>
              <a:rPr lang="en-US" dirty="0" smtClean="0"/>
            </a:b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0"/>
            <a:ext cx="8072462" cy="7571303"/>
          </a:xfrm>
          <a:prstGeom prst="rect">
            <a:avLst/>
          </a:prstGeom>
        </p:spPr>
        <p:txBody>
          <a:bodyPr wrap="square">
            <a:spAutoFit/>
          </a:bodyPr>
          <a:lstStyle/>
          <a:p>
            <a:pPr algn="l" rtl="0"/>
            <a:r>
              <a:rPr lang="en-US" dirty="0" smtClean="0"/>
              <a:t>It shows how raw natural gas is processed into sales gas pipelined to the end user markets. </a:t>
            </a:r>
          </a:p>
          <a:p>
            <a:pPr algn="l" rtl="0"/>
            <a:r>
              <a:rPr lang="en-US" dirty="0" smtClean="0"/>
              <a:t>It also shows how processing of the raw natural gas yields these byproducts:</a:t>
            </a:r>
          </a:p>
          <a:p>
            <a:pPr algn="l" rtl="0"/>
            <a:r>
              <a:rPr lang="en-US" dirty="0" smtClean="0"/>
              <a:t>• Natural gas condensate</a:t>
            </a:r>
            <a:br>
              <a:rPr lang="en-US" dirty="0" smtClean="0"/>
            </a:br>
            <a:r>
              <a:rPr lang="en-US" dirty="0" smtClean="0"/>
              <a:t>• Sulfur</a:t>
            </a:r>
            <a:br>
              <a:rPr lang="en-US" dirty="0" smtClean="0"/>
            </a:br>
            <a:r>
              <a:rPr lang="en-US" dirty="0" smtClean="0"/>
              <a:t>• Ethane</a:t>
            </a:r>
            <a:br>
              <a:rPr lang="en-US" dirty="0" smtClean="0"/>
            </a:br>
            <a:r>
              <a:rPr lang="en-US" dirty="0" smtClean="0"/>
              <a:t>• Natural gas liquids (NGL): propane, butanes and C5+ (which is the commonly used term for pentanes plus higher molecular weight hydrocarbons) .</a:t>
            </a:r>
          </a:p>
          <a:p>
            <a:pPr algn="l" rtl="0"/>
            <a:r>
              <a:rPr lang="en-US" dirty="0" smtClean="0"/>
              <a:t>1- Raw natural gas is commonly collected from a group of adjacent wells and is first processed at that collection point for removal of free liquid water and natural gas condensate. The condensate is usually then transported to an oil refinery and the water is disposed of as wastewater.</a:t>
            </a:r>
            <a:br>
              <a:rPr lang="en-US" dirty="0" smtClean="0"/>
            </a:br>
            <a:r>
              <a:rPr lang="en-US" dirty="0" smtClean="0"/>
              <a:t>2- The raw gas is then pipelined to a gas processing plant where the initial purification is usually the removal of acid gases (hydrogen sulfide and carbon dioxide). There a many processes that are available for that purpose as shown in the flow diagram, but amine treating is the most widely used process.</a:t>
            </a:r>
          </a:p>
          <a:p>
            <a:pPr algn="l" rtl="0"/>
            <a:r>
              <a:rPr lang="en-US" dirty="0" smtClean="0"/>
              <a:t>3- The acid gases removed by amine treating are then routed into a sulfur recovery unit which converts the hydrogen sulfide in the acid gas into elemental sulfur. There are a number of processes available for that conversion, but the Claus process is by far the one usually selected. The residual gas from the Claus process is commonly called </a:t>
            </a:r>
            <a:r>
              <a:rPr lang="en-US" b="1" dirty="0" smtClean="0"/>
              <a:t>tail gas </a:t>
            </a:r>
            <a:r>
              <a:rPr lang="en-US" dirty="0" smtClean="0"/>
              <a:t>and that gas is then processed in a tail gas treating unit (TGTU) to recover and recycle residual sulfur-containing compounds back into the Claus unit.</a:t>
            </a:r>
            <a:br>
              <a:rPr lang="en-US" dirty="0" smtClean="0"/>
            </a:br>
            <a:r>
              <a:rPr lang="en-US" dirty="0" smtClean="0"/>
              <a:t>Again, as shown in the flow diagram, there are a number of processes available for treating the Claus unit tail gas. The final residual gas from the TGTU is incinerated. Thus, the carbon dioxide in the raw natural gas ends up in the incinerator flue gas stack.</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0"/>
            <a:ext cx="8143900" cy="6740307"/>
          </a:xfrm>
          <a:prstGeom prst="rect">
            <a:avLst/>
          </a:prstGeom>
        </p:spPr>
        <p:txBody>
          <a:bodyPr wrap="square">
            <a:spAutoFit/>
          </a:bodyPr>
          <a:lstStyle/>
          <a:p>
            <a:pPr algn="l" rtl="0"/>
            <a:r>
              <a:rPr lang="en-US" dirty="0" smtClean="0"/>
              <a:t>4- The next step in the gas processing plant is to remove water vapor from the gas using the either </a:t>
            </a:r>
            <a:r>
              <a:rPr lang="en-US" dirty="0" err="1" smtClean="0"/>
              <a:t>regenerable</a:t>
            </a:r>
            <a:r>
              <a:rPr lang="en-US" dirty="0" smtClean="0"/>
              <a:t> absorption in liquid </a:t>
            </a:r>
            <a:r>
              <a:rPr lang="en-US" dirty="0" err="1" smtClean="0"/>
              <a:t>triethylene</a:t>
            </a:r>
            <a:r>
              <a:rPr lang="en-US" dirty="0" smtClean="0"/>
              <a:t> glycol (TEG) or a Pressure Swing Adsorption (PSA) unit which is </a:t>
            </a:r>
            <a:r>
              <a:rPr lang="en-US" dirty="0" err="1" smtClean="0"/>
              <a:t>regenerable</a:t>
            </a:r>
            <a:r>
              <a:rPr lang="en-US" dirty="0" smtClean="0"/>
              <a:t> adsorption using a solid adsorbent. Another newer process using membranes may also be considered.</a:t>
            </a:r>
            <a:br>
              <a:rPr lang="en-US" dirty="0" smtClean="0"/>
            </a:br>
            <a:r>
              <a:rPr lang="en-US" dirty="0" smtClean="0"/>
              <a:t>5- Mercury is then removed by using adsorption processes (as shown in the flow diagram) such as activated carbon or </a:t>
            </a:r>
            <a:r>
              <a:rPr lang="en-US" dirty="0" err="1" smtClean="0"/>
              <a:t>regenerable</a:t>
            </a:r>
            <a:r>
              <a:rPr lang="en-US" dirty="0" smtClean="0"/>
              <a:t> molecular sieves.</a:t>
            </a:r>
          </a:p>
          <a:p>
            <a:pPr algn="l" rtl="0"/>
            <a:r>
              <a:rPr lang="en-US" dirty="0" smtClean="0"/>
              <a:t>6- Nitrogen is next removed and rejected using one of the three processes indicated on the flow diagram:</a:t>
            </a:r>
            <a:br>
              <a:rPr lang="en-US" dirty="0" smtClean="0"/>
            </a:br>
            <a:r>
              <a:rPr lang="en-US" dirty="0" smtClean="0"/>
              <a:t>7- The next step is to recover of the natural gas liquids (NGL) for which most large, modern gas processing plants use another cryogenic low temperature distillation process involving expansion of the gas through </a:t>
            </a:r>
            <a:r>
              <a:rPr lang="en-US" dirty="0" err="1" smtClean="0"/>
              <a:t>aturbo</a:t>
            </a:r>
            <a:r>
              <a:rPr lang="en-US" dirty="0" smtClean="0"/>
              <a:t>-expander followed by distillation in a </a:t>
            </a:r>
            <a:r>
              <a:rPr lang="en-US" dirty="0" err="1" smtClean="0"/>
              <a:t>demethanizing</a:t>
            </a:r>
            <a:r>
              <a:rPr lang="en-US" dirty="0" smtClean="0"/>
              <a:t> fractionating column. Some gas processing plants use lean oil absorption process rather than the cryogenic turbo-expander process.</a:t>
            </a:r>
            <a:br>
              <a:rPr lang="en-US" dirty="0" smtClean="0"/>
            </a:br>
            <a:r>
              <a:rPr lang="en-US" dirty="0" smtClean="0"/>
              <a:t>8- The residue gas from the NGL recovery section is the final, purified sales gas which is pipelined to the end-user markets.</a:t>
            </a:r>
            <a:br>
              <a:rPr lang="en-US" dirty="0" smtClean="0"/>
            </a:br>
            <a:r>
              <a:rPr lang="en-US" dirty="0" smtClean="0"/>
              <a:t>9- The recovered NGL stream is processes through a fractionation train consisting of three distillation towers in series: a </a:t>
            </a:r>
            <a:r>
              <a:rPr lang="en-US" dirty="0" err="1" smtClean="0"/>
              <a:t>dethanizer</a:t>
            </a:r>
            <a:r>
              <a:rPr lang="en-US" dirty="0" smtClean="0"/>
              <a:t>, </a:t>
            </a:r>
            <a:r>
              <a:rPr lang="en-US" dirty="0" err="1" smtClean="0"/>
              <a:t>adepropanizer</a:t>
            </a:r>
            <a:r>
              <a:rPr lang="en-US" dirty="0" smtClean="0"/>
              <a:t> and </a:t>
            </a:r>
            <a:r>
              <a:rPr lang="en-US" dirty="0" err="1" smtClean="0"/>
              <a:t>and</a:t>
            </a:r>
            <a:r>
              <a:rPr lang="en-US" dirty="0" smtClean="0"/>
              <a:t> a debutanizer. The overhead product from the </a:t>
            </a:r>
            <a:r>
              <a:rPr lang="en-US" dirty="0" err="1" smtClean="0"/>
              <a:t>deethanizer</a:t>
            </a:r>
            <a:r>
              <a:rPr lang="en-US" dirty="0" smtClean="0"/>
              <a:t> is ethane and the bottoms are fed to the </a:t>
            </a:r>
            <a:r>
              <a:rPr lang="en-US" dirty="0" err="1" smtClean="0"/>
              <a:t>depropanizer</a:t>
            </a:r>
            <a:r>
              <a:rPr lang="en-US" dirty="0" smtClean="0"/>
              <a:t>.  The overhead product from the </a:t>
            </a:r>
            <a:r>
              <a:rPr lang="en-US" dirty="0" err="1" smtClean="0"/>
              <a:t>depropanizer</a:t>
            </a:r>
            <a:r>
              <a:rPr lang="en-US" dirty="0" smtClean="0"/>
              <a:t> is propane and the bottoms are fed to the debutanizer. The overhead product from the debutanizer is a</a:t>
            </a:r>
            <a:br>
              <a:rPr lang="en-US" dirty="0" smtClean="0"/>
            </a:br>
            <a:r>
              <a:rPr lang="en-US" dirty="0" smtClean="0"/>
              <a:t>mixture of normal and </a:t>
            </a:r>
            <a:r>
              <a:rPr lang="en-US" dirty="0" err="1" smtClean="0"/>
              <a:t>iso</a:t>
            </a:r>
            <a:r>
              <a:rPr lang="en-US" dirty="0" smtClean="0"/>
              <a:t>-butane, and the bottoms product is a C5+ mixture.</a:t>
            </a:r>
            <a:br>
              <a:rPr lang="en-US" dirty="0" smtClean="0"/>
            </a:br>
            <a:r>
              <a:rPr lang="en-US" dirty="0" smtClean="0"/>
              <a:t/>
            </a:r>
            <a:br>
              <a:rPr lang="en-US" dirty="0" smtClean="0"/>
            </a:br>
            <a:r>
              <a:rPr lang="en-US" dirty="0" smtClean="0"/>
              <a:t/>
            </a:r>
            <a:br>
              <a:rPr lang="en-US" dirty="0" smtClean="0"/>
            </a:b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14291"/>
            <a:ext cx="7772400" cy="857256"/>
          </a:xfrm>
        </p:spPr>
        <p:txBody>
          <a:bodyPr/>
          <a:lstStyle/>
          <a:p>
            <a:pPr algn="l" rtl="0"/>
            <a:r>
              <a:rPr lang="en-US" dirty="0" smtClean="0">
                <a:solidFill>
                  <a:srgbClr val="FF0000"/>
                </a:solidFill>
              </a:rPr>
              <a:t>Supporting Processes</a:t>
            </a:r>
            <a:endParaRPr lang="ar-IQ" dirty="0"/>
          </a:p>
        </p:txBody>
      </p:sp>
      <p:sp>
        <p:nvSpPr>
          <p:cNvPr id="3" name="Subtitle 2"/>
          <p:cNvSpPr>
            <a:spLocks noGrp="1"/>
          </p:cNvSpPr>
          <p:nvPr>
            <p:ph type="subTitle" idx="1"/>
          </p:nvPr>
        </p:nvSpPr>
        <p:spPr>
          <a:xfrm>
            <a:off x="1142976" y="1285860"/>
            <a:ext cx="8001024" cy="1199704"/>
          </a:xfrm>
        </p:spPr>
        <p:txBody>
          <a:bodyPr>
            <a:noAutofit/>
          </a:bodyPr>
          <a:lstStyle/>
          <a:p>
            <a:pPr algn="l" rtl="0"/>
            <a:r>
              <a:rPr lang="en-US" sz="2400" dirty="0" smtClean="0">
                <a:solidFill>
                  <a:schemeClr val="bg2">
                    <a:lumMod val="50000"/>
                  </a:schemeClr>
                </a:solidFill>
              </a:rPr>
              <a:t>Not directly involved in the processing of petroleum based fuels  Processes</a:t>
            </a:r>
            <a:r>
              <a:rPr lang="en-US" sz="2800" dirty="0" smtClean="0"/>
              <a:t/>
            </a:r>
            <a:br>
              <a:rPr lang="en-US" sz="2800" dirty="0" smtClean="0"/>
            </a:br>
            <a:r>
              <a:rPr lang="en-US" sz="2800" dirty="0" smtClean="0"/>
              <a:t>» Hydrogen production &amp; purification</a:t>
            </a:r>
            <a:br>
              <a:rPr lang="en-US" sz="2800" dirty="0" smtClean="0"/>
            </a:br>
            <a:r>
              <a:rPr lang="en-US" sz="2800" dirty="0" smtClean="0"/>
              <a:t>» Acid gas treating</a:t>
            </a:r>
            <a:br>
              <a:rPr lang="en-US" sz="2800" dirty="0" smtClean="0"/>
            </a:br>
            <a:r>
              <a:rPr lang="en-US" sz="2800" dirty="0" smtClean="0"/>
              <a:t>» Sulfur recovery</a:t>
            </a:r>
          </a:p>
          <a:p>
            <a:pPr rtl="0"/>
            <a:r>
              <a:rPr lang="en-US" sz="2800" dirty="0" smtClean="0"/>
              <a:t>» Gas processing units </a:t>
            </a:r>
            <a:br>
              <a:rPr lang="en-US" sz="2800" dirty="0" smtClean="0"/>
            </a:br>
            <a:r>
              <a:rPr lang="en-US" sz="2800" dirty="0" smtClean="0"/>
              <a:t>» Water treatment</a:t>
            </a:r>
            <a:br>
              <a:rPr lang="en-US" sz="2800" dirty="0" smtClean="0"/>
            </a:br>
            <a:endParaRPr lang="ar-IQ"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0"/>
            <a:ext cx="7358114" cy="785818"/>
          </a:xfrm>
        </p:spPr>
        <p:txBody>
          <a:bodyPr>
            <a:normAutofit fontScale="90000"/>
          </a:bodyPr>
          <a:lstStyle/>
          <a:p>
            <a:pPr algn="l" rtl="0"/>
            <a:r>
              <a:rPr lang="en-US" dirty="0" smtClean="0"/>
              <a:t/>
            </a:r>
            <a:br>
              <a:rPr lang="en-US" dirty="0" smtClean="0"/>
            </a:br>
            <a:r>
              <a:rPr lang="en-US" dirty="0" smtClean="0"/>
              <a:t/>
            </a:r>
            <a:br>
              <a:rPr lang="en-US" dirty="0" smtClean="0"/>
            </a:br>
            <a:r>
              <a:rPr lang="en-US" dirty="0" smtClean="0">
                <a:solidFill>
                  <a:srgbClr val="FF0000"/>
                </a:solidFill>
              </a:rPr>
              <a:t> </a:t>
            </a:r>
            <a:r>
              <a:rPr lang="en-US" sz="3600" dirty="0" smtClean="0">
                <a:solidFill>
                  <a:srgbClr val="FF0000"/>
                </a:solidFill>
              </a:rPr>
              <a:t>Hydrogen Production &amp; Purification</a:t>
            </a:r>
            <a:endParaRPr lang="ar-IQ" sz="3600" dirty="0"/>
          </a:p>
        </p:txBody>
      </p:sp>
      <p:sp>
        <p:nvSpPr>
          <p:cNvPr id="3" name="Subtitle 2"/>
          <p:cNvSpPr>
            <a:spLocks noGrp="1"/>
          </p:cNvSpPr>
          <p:nvPr>
            <p:ph type="subTitle" idx="1"/>
          </p:nvPr>
        </p:nvSpPr>
        <p:spPr>
          <a:xfrm>
            <a:off x="1000100" y="1071546"/>
            <a:ext cx="8143900" cy="3571900"/>
          </a:xfrm>
        </p:spPr>
        <p:txBody>
          <a:bodyPr>
            <a:normAutofit fontScale="25000" lnSpcReduction="20000"/>
          </a:bodyPr>
          <a:lstStyle/>
          <a:p>
            <a:pPr algn="l" rtl="0">
              <a:buFont typeface="Wingdings" pitchFamily="2" charset="2"/>
              <a:buChar char="Ø"/>
            </a:pPr>
            <a:r>
              <a:rPr lang="en-US" sz="7200" dirty="0" smtClean="0"/>
              <a:t>  </a:t>
            </a:r>
            <a:r>
              <a:rPr lang="en-US" sz="9600" dirty="0" smtClean="0"/>
              <a:t>Many refineries produce sufficient quantities of hydrogen for hydro treating from their naphtha-fed platinum catalyst reforming operations.</a:t>
            </a:r>
          </a:p>
          <a:p>
            <a:pPr algn="l" rtl="0">
              <a:buFont typeface="Wingdings" pitchFamily="2" charset="2"/>
              <a:buChar char="Ø"/>
            </a:pPr>
            <a:r>
              <a:rPr lang="en-US" sz="9600" dirty="0" smtClean="0"/>
              <a:t> however, require more hydrogen than is produced by their catalytic reforming units</a:t>
            </a:r>
          </a:p>
          <a:p>
            <a:pPr algn="l" rtl="0">
              <a:buFont typeface="Wingdings" pitchFamily="2" charset="2"/>
              <a:buChar char="Ø"/>
            </a:pPr>
            <a:r>
              <a:rPr lang="en-US" sz="9600" dirty="0" smtClean="0"/>
              <a:t> This supplemental hydrogen requirement can be Provided by one of two processes:</a:t>
            </a:r>
          </a:p>
          <a:p>
            <a:pPr algn="l" rtl="0">
              <a:lnSpc>
                <a:spcPct val="120000"/>
              </a:lnSpc>
              <a:spcBef>
                <a:spcPts val="0"/>
              </a:spcBef>
              <a:buFont typeface="+mj-lt"/>
              <a:buAutoNum type="arabicPeriod"/>
            </a:pPr>
            <a:r>
              <a:rPr lang="en-US" sz="9600" dirty="0" smtClean="0"/>
              <a:t>Steam reforming of light ends such as methane (natural gas), ethane, or propane</a:t>
            </a:r>
          </a:p>
          <a:p>
            <a:pPr algn="l" rtl="0">
              <a:lnSpc>
                <a:spcPct val="120000"/>
              </a:lnSpc>
              <a:spcBef>
                <a:spcPts val="0"/>
              </a:spcBef>
              <a:buFont typeface="+mj-lt"/>
              <a:buAutoNum type="arabicPeriod"/>
            </a:pPr>
            <a:r>
              <a:rPr lang="en-US" sz="9600" dirty="0" smtClean="0"/>
              <a:t>Partial oxidation of heavy hydrocarbons such as fuel oil </a:t>
            </a:r>
            <a:br>
              <a:rPr lang="en-US" sz="9600" dirty="0" smtClean="0"/>
            </a:br>
            <a:r>
              <a:rPr lang="en-US" sz="9600" dirty="0" smtClean="0"/>
              <a:t/>
            </a:r>
            <a:br>
              <a:rPr lang="en-US" sz="9600" dirty="0" smtClean="0"/>
            </a:br>
            <a:r>
              <a:rPr lang="en-US" sz="9600" dirty="0" smtClean="0"/>
              <a:t> </a:t>
            </a:r>
            <a:r>
              <a:rPr lang="en-US" sz="6400" dirty="0" smtClean="0"/>
              <a:t/>
            </a:r>
            <a:br>
              <a:rPr lang="en-US" sz="6400" dirty="0" smtClean="0"/>
            </a:br>
            <a:r>
              <a:rPr lang="en-US" sz="6400" dirty="0" smtClean="0"/>
              <a:t/>
            </a:r>
            <a:br>
              <a:rPr lang="en-US" sz="6400" dirty="0" smtClean="0"/>
            </a:br>
            <a:r>
              <a:rPr lang="en-US" sz="6400" dirty="0" smtClean="0"/>
              <a:t> </a:t>
            </a:r>
            <a:br>
              <a:rPr lang="en-US" sz="6400" dirty="0" smtClean="0"/>
            </a:br>
            <a:r>
              <a:rPr lang="en-US" sz="8000" dirty="0" smtClean="0"/>
              <a:t/>
            </a:r>
            <a:br>
              <a:rPr lang="en-US" sz="8000" dirty="0" smtClean="0"/>
            </a:br>
            <a:r>
              <a:rPr lang="en-US" sz="8000" dirty="0" smtClean="0"/>
              <a:t> </a:t>
            </a:r>
            <a:r>
              <a:rPr lang="en-US" sz="7000" dirty="0" smtClean="0"/>
              <a:t/>
            </a:r>
            <a:br>
              <a:rPr lang="en-US" sz="7000" dirty="0" smtClean="0"/>
            </a:br>
            <a:r>
              <a:rPr lang="en-US" dirty="0" smtClean="0"/>
              <a:t/>
            </a:r>
            <a:br>
              <a:rPr lang="en-US" dirty="0" smtClean="0"/>
            </a:b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785794"/>
            <a:ext cx="8001024" cy="5000660"/>
          </a:xfrm>
        </p:spPr>
        <p:txBody>
          <a:bodyPr>
            <a:normAutofit fontScale="90000"/>
          </a:bodyPr>
          <a:lstStyle/>
          <a:p>
            <a:pPr rtl="0"/>
            <a:r>
              <a:rPr lang="en-US" sz="3100" dirty="0" smtClean="0">
                <a:solidFill>
                  <a:srgbClr val="0070C0"/>
                </a:solidFill>
              </a:rPr>
              <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solidFill>
                  <a:srgbClr val="0070C0"/>
                </a:solidFill>
              </a:rPr>
              <a:t>Steam reforming </a:t>
            </a:r>
            <a:r>
              <a:rPr lang="en-US" sz="2000" u="sng" dirty="0" smtClean="0">
                <a:solidFill>
                  <a:srgbClr val="0070C0"/>
                </a:solidFill>
              </a:rPr>
              <a:t/>
            </a:r>
            <a:br>
              <a:rPr lang="en-US" sz="2000" u="sng" dirty="0" smtClean="0">
                <a:solidFill>
                  <a:srgbClr val="0070C0"/>
                </a:solidFill>
              </a:rPr>
            </a:br>
            <a:r>
              <a:rPr lang="en-US" sz="2200" u="sng" dirty="0" smtClean="0">
                <a:solidFill>
                  <a:srgbClr val="0070C0"/>
                </a:solidFill>
              </a:rPr>
              <a:t>Steam reforming for hydrogen production is accomplished in four steps</a:t>
            </a:r>
            <a:r>
              <a:rPr lang="en-US" sz="2200" dirty="0" smtClean="0"/>
              <a:t>:</a:t>
            </a:r>
            <a:br>
              <a:rPr lang="en-US" sz="2200" dirty="0" smtClean="0"/>
            </a:br>
            <a:r>
              <a:rPr lang="en-US" sz="2200" dirty="0" smtClean="0"/>
              <a:t>1. </a:t>
            </a:r>
            <a:r>
              <a:rPr lang="en-US" sz="2200" i="1" dirty="0" smtClean="0">
                <a:solidFill>
                  <a:srgbClr val="00B050"/>
                </a:solidFill>
              </a:rPr>
              <a:t>Reforming</a:t>
            </a:r>
            <a:r>
              <a:rPr lang="en-US" sz="2200" dirty="0" smtClean="0"/>
              <a:t>. </a:t>
            </a:r>
            <a:r>
              <a:rPr lang="en-US" sz="2200" dirty="0" smtClean="0">
                <a:latin typeface="Times New Roman" pitchFamily="18" charset="0"/>
                <a:cs typeface="Times New Roman" pitchFamily="18" charset="0"/>
              </a:rPr>
              <a:t>This involves the catalytic reaction of methane with steam at temperatures in the range of 1400 to 1500°F (760–816°C), according to the following  equation:</a:t>
            </a:r>
            <a:r>
              <a:rPr lang="pt-BR" sz="2200" dirty="0" smtClean="0">
                <a:latin typeface="Times New Roman" pitchFamily="18" charset="0"/>
                <a:cs typeface="Times New Roman" pitchFamily="18" charset="0"/>
              </a:rPr>
              <a:t> </a:t>
            </a:r>
            <a:br>
              <a:rPr lang="pt-BR" sz="2200" dirty="0" smtClean="0">
                <a:latin typeface="Times New Roman" pitchFamily="18" charset="0"/>
                <a:cs typeface="Times New Roman" pitchFamily="18" charset="0"/>
              </a:rPr>
            </a:br>
            <a:r>
              <a:rPr lang="pt-BR" sz="2200" dirty="0" smtClean="0">
                <a:latin typeface="Times New Roman" pitchFamily="18" charset="0"/>
                <a:cs typeface="Times New Roman" pitchFamily="18" charset="0"/>
              </a:rPr>
              <a:t>CH4 +  H2O →     CO + 3H2                                                     (1)</a:t>
            </a:r>
            <a:r>
              <a:rPr lang="pt-BR" sz="2200" dirty="0" smtClean="0"/>
              <a:t/>
            </a:r>
            <a:br>
              <a:rPr lang="pt-BR" sz="2200" dirty="0" smtClean="0"/>
            </a:br>
            <a:r>
              <a:rPr lang="en-US" sz="2200" dirty="0" smtClean="0"/>
              <a:t> </a:t>
            </a:r>
            <a:r>
              <a:rPr lang="en-US" sz="2200" dirty="0" smtClean="0">
                <a:latin typeface="Times New Roman" pitchFamily="18" charset="0"/>
                <a:cs typeface="Times New Roman" pitchFamily="18" charset="0"/>
              </a:rPr>
              <a:t>This reaction is endothermic and is carried out by passing the gas through</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catalyst-filled tubes in a furnace. The catalyst usually is in the form of hollow cylindrical rings ranging up to 3/4 inch in diameter. It consists of 25 to 40% nickel oxide deposited on a low-silica refractory base.</a:t>
            </a:r>
            <a:r>
              <a:rPr lang="en-US" sz="2200" dirty="0" smtClean="0"/>
              <a:t/>
            </a:r>
            <a:br>
              <a:rPr lang="en-US" sz="2200" dirty="0" smtClean="0"/>
            </a:br>
            <a:r>
              <a:rPr lang="en-US" sz="2200" dirty="0" smtClean="0"/>
              <a:t> 2</a:t>
            </a:r>
            <a:r>
              <a:rPr lang="en-US" sz="2200" i="1" dirty="0" smtClean="0"/>
              <a:t>. </a:t>
            </a:r>
            <a:r>
              <a:rPr lang="en-US" sz="2200" i="1" dirty="0" smtClean="0">
                <a:solidFill>
                  <a:srgbClr val="00B050"/>
                </a:solidFill>
              </a:rPr>
              <a:t>Shift conversion</a:t>
            </a:r>
            <a:r>
              <a:rPr lang="en-US" sz="2200" i="1" dirty="0" smtClean="0"/>
              <a:t>. </a:t>
            </a:r>
            <a:r>
              <a:rPr lang="en-US" sz="2200" dirty="0" smtClean="0">
                <a:latin typeface="Times New Roman" pitchFamily="18" charset="0"/>
                <a:cs typeface="Times New Roman" pitchFamily="18" charset="0"/>
              </a:rPr>
              <a:t>More steam is added to convert the CO from step 1 to an equivalent amount of hydrogen by the following reaction:</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CO </a:t>
            </a:r>
            <a:r>
              <a:rPr lang="pt-BR"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H2O → CO 2 </a:t>
            </a:r>
            <a:r>
              <a:rPr lang="pt-BR"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H2                                                            (2)</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This is an exothermic reaction and is conducted in a fixed-bed catalytic reactor at  about 650°F (343°C). Multiple catalyst beds in one reactor with external cooling between beds are commonly employed to prevent the temperature from getting too high. The catalyst  used is a mixture of chromium and iron oxide.</a:t>
            </a:r>
            <a:endParaRPr lang="ar-IQ"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0"/>
            <a:ext cx="8143900" cy="5929330"/>
          </a:xfrm>
        </p:spPr>
        <p:txBody>
          <a:bodyPr>
            <a:normAutofit fontScale="90000"/>
          </a:bodyPr>
          <a:lstStyle/>
          <a:p>
            <a:pPr algn="l" rtl="0"/>
            <a:r>
              <a:rPr lang="en-US" sz="1800" dirty="0" smtClean="0"/>
              <a:t/>
            </a:r>
            <a:br>
              <a:rPr lang="en-US" sz="1800" dirty="0" smtClean="0"/>
            </a:br>
            <a:r>
              <a:rPr lang="en-US" sz="1800" dirty="0" smtClean="0"/>
              <a:t> </a:t>
            </a:r>
            <a:br>
              <a:rPr lang="en-US" sz="1800" dirty="0" smtClean="0"/>
            </a:br>
            <a:r>
              <a:rPr lang="en-US" sz="1800" dirty="0" smtClean="0"/>
              <a:t/>
            </a:r>
            <a:br>
              <a:rPr lang="en-US" sz="1800" dirty="0" smtClean="0"/>
            </a:br>
            <a:r>
              <a:rPr lang="en-US" sz="1800" dirty="0" smtClean="0"/>
              <a:t> </a:t>
            </a:r>
            <a:r>
              <a:rPr lang="en-US" sz="2000" dirty="0" smtClean="0"/>
              <a:t/>
            </a:r>
            <a:br>
              <a:rPr lang="en-US" sz="2000" dirty="0" smtClean="0"/>
            </a:br>
            <a:r>
              <a:rPr lang="en-US" sz="1800" dirty="0" smtClean="0"/>
              <a:t>3.  </a:t>
            </a:r>
            <a:r>
              <a:rPr lang="en-US" sz="1800" i="1" dirty="0" smtClean="0">
                <a:solidFill>
                  <a:srgbClr val="00B050"/>
                </a:solidFill>
              </a:rPr>
              <a:t>Gas purification</a:t>
            </a:r>
            <a:r>
              <a:rPr lang="en-US" sz="1800" dirty="0" smtClean="0"/>
              <a:t>. </a:t>
            </a:r>
            <a:r>
              <a:rPr lang="en-US" sz="2200" dirty="0" smtClean="0">
                <a:latin typeface="Times New Roman" pitchFamily="18" charset="0"/>
                <a:cs typeface="Times New Roman" pitchFamily="18" charset="0"/>
              </a:rPr>
              <a:t>The third step is removal of carbon dioxide by absorption in a circulating amine or hot potassium carbonate solution. Several other</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treating solutions are in use. The treating solution contacts the hydrogen and</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carbon dioxide gas in an absorber containing about 24 trays, or the equivalent</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amount of packing. Carbon dioxide is absorbed in the solution, which is then</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sent to a still for regeneration.</a:t>
            </a:r>
            <a:r>
              <a:rPr lang="en-US" sz="1800" dirty="0" smtClean="0"/>
              <a:t/>
            </a:r>
            <a:br>
              <a:rPr lang="en-US" sz="1800" dirty="0" smtClean="0"/>
            </a:br>
            <a:r>
              <a:rPr lang="en-US" sz="1800" dirty="0" smtClean="0"/>
              <a:t>4.  </a:t>
            </a:r>
            <a:r>
              <a:rPr lang="en-US" sz="1800" i="1" dirty="0" err="1" smtClean="0">
                <a:solidFill>
                  <a:srgbClr val="00B050"/>
                </a:solidFill>
              </a:rPr>
              <a:t>Methanation</a:t>
            </a:r>
            <a:r>
              <a:rPr lang="en-US" sz="1800" dirty="0" smtClean="0">
                <a:solidFill>
                  <a:srgbClr val="00B050"/>
                </a:solidFill>
              </a:rPr>
              <a:t>.</a:t>
            </a:r>
            <a:r>
              <a:rPr lang="en-US" sz="1800" dirty="0" smtClean="0"/>
              <a:t> </a:t>
            </a:r>
            <a:r>
              <a:rPr lang="en-US" sz="2200" dirty="0" smtClean="0">
                <a:latin typeface="Times New Roman" pitchFamily="18" charset="0"/>
                <a:cs typeface="Times New Roman" pitchFamily="18" charset="0"/>
              </a:rPr>
              <a:t>In this step, the remaining small quantities of carbon</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monoxide and carbon dioxide are converted to methane by the following reactions:</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CO + 3H 2 → CH4 + H2O</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CO 2 + 4H 2 → CH4 + 2H2O                                                                    (3)</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This step is also conducted in a fixed-bed catalytic reactor at temperatures of</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about 700 to 800°F (427°C). Both reactions are exothermic and, if the feed concentration of CO and CO 2 is more than 3%, it is necessary to recycle some of the cooled exit gas to dissipate the heat of reaction. The catalyst contains 10 to 20% nickel on a refractory base.</a:t>
            </a:r>
            <a:r>
              <a:rPr lang="pt-BR" sz="2000" dirty="0" smtClean="0"/>
              <a:t> </a:t>
            </a:r>
            <a:r>
              <a:rPr lang="en-US" sz="2000" dirty="0" smtClean="0"/>
              <a:t/>
            </a:r>
            <a:br>
              <a:rPr lang="en-US" sz="2000" dirty="0" smtClean="0"/>
            </a:br>
            <a:r>
              <a:rPr lang="en-US" sz="2000" dirty="0" smtClean="0"/>
              <a:t/>
            </a:r>
            <a:br>
              <a:rPr lang="en-US" sz="2000" dirty="0" smtClean="0"/>
            </a:br>
            <a:endParaRPr lang="ar-IQ"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5400000">
            <a:off x="2057401" y="-24"/>
            <a:ext cx="5029200" cy="6858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2852"/>
            <a:ext cx="9144000" cy="6072205"/>
          </a:xfrm>
        </p:spPr>
        <p:txBody>
          <a:bodyPr>
            <a:normAutofit/>
          </a:bodyPr>
          <a:lstStyle/>
          <a:p>
            <a:pPr algn="l" rtl="0"/>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r>
              <a:rPr lang="pt-BR" sz="1800" dirty="0" smtClean="0"/>
              <a:t/>
            </a:r>
            <a:br>
              <a:rPr lang="pt-BR" sz="1800" dirty="0" smtClean="0"/>
            </a:br>
            <a:r>
              <a:rPr lang="pt-BR" sz="1800" dirty="0" smtClean="0"/>
              <a:t/>
            </a:r>
            <a:br>
              <a:rPr lang="pt-BR" sz="1800" dirty="0" smtClean="0"/>
            </a:br>
            <a:r>
              <a:rPr lang="pt-BR" sz="1800" dirty="0" smtClean="0"/>
              <a:t> </a:t>
            </a:r>
            <a:r>
              <a:rPr lang="en-US" sz="2000" dirty="0" smtClean="0"/>
              <a:t/>
            </a:r>
            <a:br>
              <a:rPr lang="en-US" sz="2000" dirty="0" smtClean="0"/>
            </a:br>
            <a:r>
              <a:rPr lang="en-US" sz="2000" dirty="0" smtClean="0"/>
              <a:t/>
            </a:r>
            <a:br>
              <a:rPr lang="en-US" sz="2000" dirty="0" smtClean="0"/>
            </a:br>
            <a:r>
              <a:rPr lang="en-US" sz="2000" dirty="0" smtClean="0"/>
              <a:t> </a:t>
            </a:r>
            <a:r>
              <a:rPr lang="en-US" sz="2400" dirty="0" smtClean="0"/>
              <a:t/>
            </a:r>
            <a:br>
              <a:rPr lang="en-US" sz="2400" dirty="0" smtClean="0"/>
            </a:br>
            <a:r>
              <a:rPr lang="en-US" sz="2400" dirty="0" smtClean="0"/>
              <a:t/>
            </a:r>
            <a:br>
              <a:rPr lang="en-US" sz="2400" dirty="0" smtClean="0"/>
            </a:br>
            <a:endParaRPr lang="ar-IQ" sz="2400" dirty="0"/>
          </a:p>
        </p:txBody>
      </p:sp>
      <p:sp>
        <p:nvSpPr>
          <p:cNvPr id="4" name="Rectangle 3"/>
          <p:cNvSpPr/>
          <p:nvPr/>
        </p:nvSpPr>
        <p:spPr>
          <a:xfrm>
            <a:off x="1071538" y="142852"/>
            <a:ext cx="8072462" cy="4893647"/>
          </a:xfrm>
          <a:prstGeom prst="rect">
            <a:avLst/>
          </a:prstGeom>
        </p:spPr>
        <p:txBody>
          <a:bodyPr wrap="square">
            <a:spAutoFit/>
          </a:bodyPr>
          <a:lstStyle/>
          <a:p>
            <a:pPr algn="l" rtl="0"/>
            <a:r>
              <a:rPr lang="en-US" sz="2400" dirty="0" smtClean="0">
                <a:solidFill>
                  <a:srgbClr val="0070C0"/>
                </a:solidFill>
              </a:rPr>
              <a:t>Partial oxidation of fuel oils</a:t>
            </a:r>
          </a:p>
          <a:p>
            <a:pPr algn="l" rtl="0">
              <a:buFont typeface="Wingdings" pitchFamily="2" charset="2"/>
              <a:buChar char="Ø"/>
            </a:pPr>
            <a:r>
              <a:rPr lang="en-US" sz="2400" dirty="0" smtClean="0">
                <a:solidFill>
                  <a:schemeClr val="bg2">
                    <a:lumMod val="25000"/>
                  </a:schemeClr>
                </a:solidFill>
              </a:rPr>
              <a:t> Partial oxidation of fuel oils is accomplished by burning the fuel at high pressures (800 to 1300 psig) with an amount of pure oxygen which is limited to that required to convert the fuel oil to carbon monoxide and hydrogen. </a:t>
            </a:r>
          </a:p>
          <a:p>
            <a:pPr algn="l" rtl="0">
              <a:buFont typeface="Wingdings" pitchFamily="2" charset="2"/>
              <a:buChar char="Ø"/>
            </a:pPr>
            <a:r>
              <a:rPr lang="en-US" sz="2400" dirty="0" smtClean="0"/>
              <a:t>Enough water (steam) is added to shift the carbon monoxide to hydrogen in a catalytic shift conversion step. </a:t>
            </a:r>
          </a:p>
          <a:p>
            <a:pPr algn="l" rtl="0">
              <a:buFont typeface="Wingdings" pitchFamily="2" charset="2"/>
              <a:buChar char="Ø"/>
            </a:pPr>
            <a:r>
              <a:rPr lang="en-US" sz="2400" dirty="0" smtClean="0"/>
              <a:t>The resulting carbon dioxide is removed by absorption in</a:t>
            </a:r>
            <a:br>
              <a:rPr lang="en-US" sz="2400" dirty="0" smtClean="0"/>
            </a:br>
            <a:r>
              <a:rPr lang="en-US" sz="2400" dirty="0" smtClean="0"/>
              <a:t>hot potassium carbonate or other solvents. </a:t>
            </a:r>
          </a:p>
          <a:p>
            <a:pPr algn="l" rtl="0">
              <a:buFont typeface="Wingdings" pitchFamily="2" charset="2"/>
              <a:buChar char="Ø"/>
            </a:pPr>
            <a:r>
              <a:rPr lang="en-US" sz="2400" dirty="0" smtClean="0"/>
              <a:t>Ideally the partial oxidation reactions are as follows: </a:t>
            </a:r>
            <a:br>
              <a:rPr lang="en-US" sz="2400" dirty="0" smtClean="0"/>
            </a:br>
            <a:r>
              <a:rPr lang="en-US" sz="2400" dirty="0" smtClean="0"/>
              <a:t/>
            </a:r>
            <a:br>
              <a:rPr lang="en-US" sz="2400" dirty="0" smtClean="0"/>
            </a:br>
            <a:r>
              <a:rPr lang="pt-BR" sz="2400" dirty="0" smtClean="0"/>
              <a:t> 2CnHm + nO 2 → 2nCO + mH2</a:t>
            </a:r>
            <a:br>
              <a:rPr lang="pt-BR" sz="2400" dirty="0" smtClean="0"/>
            </a:br>
            <a:r>
              <a:rPr lang="pt-BR" sz="2400" dirty="0" smtClean="0"/>
              <a:t>2nCO + 2nH 2O → 2nCO 2 + 2nH2</a:t>
            </a:r>
            <a:endParaRPr lang="ar-IQ"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928670"/>
            <a:ext cx="7715304" cy="3970318"/>
          </a:xfrm>
          <a:prstGeom prst="rect">
            <a:avLst/>
          </a:prstGeom>
        </p:spPr>
        <p:txBody>
          <a:bodyPr wrap="square">
            <a:spAutoFit/>
          </a:bodyPr>
          <a:lstStyle/>
          <a:p>
            <a:pPr algn="l" rtl="0">
              <a:buFont typeface="Wingdings" pitchFamily="2" charset="2"/>
              <a:buChar char="Ø"/>
            </a:pPr>
            <a:r>
              <a:rPr lang="en-US" dirty="0" smtClean="0"/>
              <a:t> Gases from various operations in a refinery processing sour crudes contain hydrogen sulfide and occasionally carbonyl sulfide. </a:t>
            </a:r>
          </a:p>
          <a:p>
            <a:pPr algn="l" rtl="0">
              <a:buFont typeface="Wingdings" pitchFamily="2" charset="2"/>
              <a:buChar char="Ø"/>
            </a:pPr>
            <a:r>
              <a:rPr lang="en-US" dirty="0" smtClean="0"/>
              <a:t> Some hydrogen sulfide in refinery  gases is formed as a result of conversion of sulfur compounds in processes such as </a:t>
            </a:r>
            <a:r>
              <a:rPr lang="en-US" dirty="0" err="1" smtClean="0"/>
              <a:t>hydrotreating</a:t>
            </a:r>
            <a:r>
              <a:rPr lang="en-US" dirty="0" smtClean="0"/>
              <a:t>, cracking, and coking. Recent air pollution regulations, however, require that most of the hydrogen sulfide be removed from refinery fuel gas and converted to elemental sulfur.</a:t>
            </a:r>
          </a:p>
          <a:p>
            <a:pPr algn="l" rtl="0">
              <a:buFont typeface="Wingdings" pitchFamily="2" charset="2"/>
              <a:buChar char="Ø"/>
            </a:pPr>
            <a:r>
              <a:rPr lang="en-US" dirty="0" smtClean="0"/>
              <a:t> In addition to hydrogen sulfide many crudes contain some dissolved carbon</a:t>
            </a:r>
            <a:br>
              <a:rPr lang="en-US" dirty="0" smtClean="0"/>
            </a:br>
            <a:r>
              <a:rPr lang="en-US" dirty="0" smtClean="0"/>
              <a:t>dioxide which through distillation finds its way into the refinery fuel gas. </a:t>
            </a:r>
          </a:p>
          <a:p>
            <a:pPr algn="l" rtl="0">
              <a:buFont typeface="Wingdings" pitchFamily="2" charset="2"/>
              <a:buChar char="Ø"/>
            </a:pPr>
            <a:r>
              <a:rPr lang="en-US" dirty="0" smtClean="0"/>
              <a:t> These components—hydrogen sulfide and carbon dioxide—are generally termed acid gases. </a:t>
            </a:r>
          </a:p>
          <a:p>
            <a:pPr algn="l" rtl="0">
              <a:buFont typeface="Wingdings" pitchFamily="2" charset="2"/>
              <a:buChar char="Ø"/>
            </a:pPr>
            <a:r>
              <a:rPr lang="en-US" smtClean="0"/>
              <a:t> They </a:t>
            </a:r>
            <a:r>
              <a:rPr lang="en-US" dirty="0" smtClean="0"/>
              <a:t>are removed simultaneously from the fuel gas by a number of different processes, some of which are:</a:t>
            </a:r>
            <a:br>
              <a:rPr lang="en-US" dirty="0" smtClean="0"/>
            </a:br>
            <a:r>
              <a:rPr lang="en-US" dirty="0" smtClean="0"/>
              <a:t/>
            </a:r>
            <a:br>
              <a:rPr lang="en-US" dirty="0" smtClean="0"/>
            </a:br>
            <a:endParaRPr lang="ar-IQ" dirty="0"/>
          </a:p>
        </p:txBody>
      </p:sp>
      <p:sp>
        <p:nvSpPr>
          <p:cNvPr id="3" name="Rectangle 2"/>
          <p:cNvSpPr/>
          <p:nvPr/>
        </p:nvSpPr>
        <p:spPr>
          <a:xfrm>
            <a:off x="1785918" y="285728"/>
            <a:ext cx="4572000" cy="369332"/>
          </a:xfrm>
          <a:prstGeom prst="rect">
            <a:avLst/>
          </a:prstGeom>
        </p:spPr>
        <p:txBody>
          <a:bodyPr wrap="square">
            <a:spAutoFit/>
          </a:bodyPr>
          <a:lstStyle/>
          <a:p>
            <a:pPr algn="ctr" rtl="0"/>
            <a:r>
              <a:rPr lang="en-US" b="1" dirty="0" smtClean="0">
                <a:solidFill>
                  <a:srgbClr val="FF0000"/>
                </a:solidFill>
              </a:rPr>
              <a:t>ACID GAS REMOVAL</a:t>
            </a:r>
            <a:endParaRPr lang="ar-IQ"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2066</TotalTime>
  <Words>646</Words>
  <Application>Microsoft Office PowerPoint</Application>
  <PresentationFormat>On-screen Show (4:3)</PresentationFormat>
  <Paragraphs>88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PowerPoint Presentation</vt:lpstr>
      <vt:lpstr>PowerPoint Presentation</vt:lpstr>
      <vt:lpstr>Supporting Processes</vt:lpstr>
      <vt:lpstr>   Hydrogen Production &amp; Purification</vt:lpstr>
      <vt:lpstr>        Steam reforming  Steam reforming for hydrogen production is accomplished in four steps: 1. Reforming. This involves the catalytic reaction of methane with steam at temperatures in the range of 1400 to 1500°F (760–816°C), according to the following  equation:  CH4 +  H2O →     CO + 3H2                                                     (1)  This reaction is endothermic and is carried out by passing the gas through catalyst-filled tubes in a furnace. The catalyst usually is in the form of hollow cylindrical rings ranging up to 3/4 inch in diameter. It consists of 25 to 40% nickel oxide deposited on a low-silica refractory base.  2. Shift conversion. More steam is added to convert the CO from step 1 to an equivalent amount of hydrogen by the following reaction: CO + H2O → CO 2 + H2                                                            (2) This is an exothermic reaction and is conducted in a fixed-bed catalytic reactor at  about 650°F (343°C). Multiple catalyst beds in one reactor with external cooling between beds are commonly employed to prevent the temperature from getting too high. The catalyst  used is a mixture of chromium and iron oxide.</vt:lpstr>
      <vt:lpstr>      3.  Gas purification. The third step is removal of carbon dioxide by absorption in a circulating amine or hot potassium carbonate solution. Several other treating solutions are in use. The treating solution contacts the hydrogen and carbon dioxide gas in an absorber containing about 24 trays, or the equivalent amount of packing. Carbon dioxide is absorbed in the solution, which is then sent to a still for regeneration. 4.  Methanation. In this step, the remaining small quantities of carbon monoxide and carbon dioxide are converted to methane by the following reactions: CO + 3H 2 → CH4 + H2O CO 2 + 4H 2 → CH4 + 2H2O                                                                    (3) This step is also conducted in a fixed-bed catalytic reactor at temperatures of about 700 to 800°F (427°C). Both reactions are exothermic and, if the feed concentration of CO and CO 2 is more than 3%, it is necessary to recycle some of the cooled exit gas to dissipate the heat of reaction. The catalyst contains 10 to 20% nickel on a refractory base.   </vt:lpstr>
      <vt:lpstr>PowerPoint Presentation</vt:lpstr>
      <vt:lpstr>              </vt:lpstr>
      <vt:lpstr>PowerPoint Presentation</vt:lpstr>
      <vt:lpstr>PowerPoint Presentation</vt:lpstr>
      <vt:lpstr>Amine Treating Unit </vt:lpstr>
      <vt:lpstr>PowerPoint Presentation</vt:lpstr>
      <vt:lpstr>PowerPoint Presentation</vt:lpstr>
      <vt:lpstr>PowerPoint Presentation</vt:lpstr>
      <vt:lpstr>PowerPoint Presentation</vt:lpstr>
      <vt:lpstr>PowerPoint Presentation</vt:lpstr>
      <vt:lpstr>GAS PROCESSING UNIT  </vt:lpstr>
      <vt:lpstr>Gaseous Fuels The Importance of Gaseous Fuel - Generally very clean burning. Little soot.  - Easy to burn - No grinding or atomisation. Excellent mixing - No problems with erosion or corrosion - No ash - The gas is easy to clean. E.g. if sulphur is present, it may be easily removed prior to combustion. - Simplest combustion plant of all - Burners - Problems with distribution and storage - Explosion risk - very volatile. - Relatively costly. Offset by cheaper and more efficient plant.</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DR.Ahmed Saker 2o1O</cp:lastModifiedBy>
  <cp:revision>344</cp:revision>
  <dcterms:created xsi:type="dcterms:W3CDTF">2014-02-11T18:43:52Z</dcterms:created>
  <dcterms:modified xsi:type="dcterms:W3CDTF">2017-12-05T19:09:22Z</dcterms:modified>
</cp:coreProperties>
</file>