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63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706" autoAdjust="0"/>
    <p:restoredTop sz="63082" autoAdjust="0"/>
  </p:normalViewPr>
  <p:slideViewPr>
    <p:cSldViewPr>
      <p:cViewPr varScale="1">
        <p:scale>
          <a:sx n="71" d="100"/>
          <a:sy n="71" d="100"/>
        </p:scale>
        <p:origin x="-19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C8F37EA-725F-45CD-8139-B111839601E9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EA51581-5C92-4932-A430-65DA9C097704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51581-5C92-4932-A430-65DA9C097704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6EDC6-72F0-472C-A3BE-979D5C03361B}" type="datetimeFigureOut">
              <a:rPr lang="ar-IQ" smtClean="0"/>
              <a:pPr/>
              <a:t>12/21/1436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0"/>
            <a:ext cx="6143668" cy="7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9161"/>
            <a:ext cx="7286676" cy="648071"/>
          </a:xfr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Chemical Composition of Petroleum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085096"/>
            <a:ext cx="8496944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/>
              <a:t>Petroleum is a mixture of hundreds of hydrocarbons of all type with water, salts, sulfur and nitrogen containing compounds and some metal complexes.</a:t>
            </a:r>
          </a:p>
          <a:p>
            <a:pPr algn="l"/>
            <a:r>
              <a:rPr lang="en-US" sz="2000" dirty="0" smtClean="0"/>
              <a:t>The elementary composition of crude oil usually falls within the following ranges.</a:t>
            </a:r>
          </a:p>
          <a:p>
            <a:pPr algn="l"/>
            <a:endParaRPr lang="en-US" sz="2000" b="1" u="sng" dirty="0" smtClean="0"/>
          </a:p>
          <a:p>
            <a:pPr algn="l"/>
            <a:r>
              <a:rPr lang="en-US" sz="2400" b="1" dirty="0" smtClean="0"/>
              <a:t> 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ar-IQ" sz="2000" dirty="0" smtClean="0"/>
          </a:p>
          <a:p>
            <a:pPr algn="l"/>
            <a:endParaRPr lang="ar-IQ" sz="2000" dirty="0" smtClean="0"/>
          </a:p>
          <a:p>
            <a:pPr algn="l"/>
            <a:r>
              <a:rPr lang="ar-IQ" sz="2000" dirty="0" smtClean="0"/>
              <a:t> </a:t>
            </a:r>
            <a:endParaRPr lang="en-US" sz="2000" dirty="0"/>
          </a:p>
          <a:p>
            <a:pPr algn="l"/>
            <a:endParaRPr lang="en-US" sz="2000" dirty="0"/>
          </a:p>
          <a:p>
            <a:pPr algn="l" rtl="0">
              <a:buFont typeface="Wingdings" pitchFamily="2" charset="2"/>
              <a:buChar char="v"/>
            </a:pPr>
            <a:r>
              <a:rPr lang="en-US" sz="2000" dirty="0" smtClean="0"/>
              <a:t>The three different types of hydrocarbons that crude has are </a:t>
            </a:r>
            <a:r>
              <a:rPr lang="en-US" sz="2000" dirty="0" err="1" smtClean="0"/>
              <a:t>paraffins</a:t>
            </a:r>
            <a:r>
              <a:rPr lang="en-US" sz="2000" dirty="0" smtClean="0"/>
              <a:t>, aromatics, </a:t>
            </a:r>
            <a:r>
              <a:rPr lang="en-US" sz="2000" dirty="0" err="1" smtClean="0"/>
              <a:t>cyclo-alyphatic</a:t>
            </a:r>
            <a:r>
              <a:rPr lang="en-US" sz="2000" dirty="0" smtClean="0"/>
              <a:t> or </a:t>
            </a:r>
            <a:r>
              <a:rPr lang="en-US" sz="2000" dirty="0" err="1" smtClean="0"/>
              <a:t>naphthenes</a:t>
            </a:r>
            <a:r>
              <a:rPr lang="en-US" sz="2000" dirty="0" smtClean="0"/>
              <a:t> and olefins</a:t>
            </a:r>
            <a:r>
              <a:rPr lang="en-US" sz="2400" dirty="0" smtClean="0"/>
              <a:t>.</a:t>
            </a:r>
          </a:p>
          <a:p>
            <a:pPr algn="l" rtl="0"/>
            <a:endParaRPr lang="ar-IQ" sz="2400" dirty="0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714620"/>
            <a:ext cx="3786214" cy="1785950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80962"/>
            <a:ext cx="8496944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u="sng" dirty="0" err="1" smtClean="0"/>
              <a:t>Paraffins</a:t>
            </a:r>
            <a:endParaRPr lang="en-US" sz="2000" dirty="0" smtClean="0"/>
          </a:p>
          <a:p>
            <a:pPr algn="l"/>
            <a:r>
              <a:rPr lang="en-US" sz="2000" dirty="0" smtClean="0"/>
              <a:t>The paraffin series of hydrocarbons is characterized by the rule that the carbon atoms are connected by a single bond and the other bonds are saturated with hydrogen atoms. The general formula for </a:t>
            </a:r>
            <a:r>
              <a:rPr lang="en-US" sz="2000" dirty="0" err="1" smtClean="0"/>
              <a:t>paraffins</a:t>
            </a:r>
            <a:r>
              <a:rPr lang="en-US" sz="2000" dirty="0" smtClean="0"/>
              <a:t> is C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2n+2</a:t>
            </a:r>
            <a:r>
              <a:rPr lang="en-US" sz="2000" dirty="0" smtClean="0"/>
              <a:t>. The simplest paraffin is methane, CH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followed by the homologous series of ethane, propane, normal and </a:t>
            </a:r>
            <a:r>
              <a:rPr lang="en-US" sz="2000" dirty="0" err="1" smtClean="0"/>
              <a:t>isobutane</a:t>
            </a:r>
            <a:r>
              <a:rPr lang="en-US" sz="2000" dirty="0" smtClean="0"/>
              <a:t>, normal, </a:t>
            </a:r>
            <a:r>
              <a:rPr lang="en-US" sz="2000" dirty="0" err="1" smtClean="0"/>
              <a:t>iso</a:t>
            </a:r>
            <a:r>
              <a:rPr lang="en-US" sz="2000" dirty="0" smtClean="0"/>
              <a:t>-, and </a:t>
            </a:r>
            <a:r>
              <a:rPr lang="en-US" sz="2000" dirty="0" err="1" smtClean="0"/>
              <a:t>neopentane</a:t>
            </a:r>
            <a:r>
              <a:rPr lang="en-US" sz="2000" dirty="0" smtClean="0"/>
              <a:t>, etc. (Fig. 1).</a:t>
            </a:r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 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/>
              <a:t> </a:t>
            </a:r>
          </a:p>
          <a:p>
            <a:pPr algn="l" rtl="0"/>
            <a:endParaRPr lang="en-US" sz="2000" dirty="0"/>
          </a:p>
          <a:p>
            <a:pPr algn="l"/>
            <a:endParaRPr lang="en-US" sz="2000" dirty="0"/>
          </a:p>
          <a:p>
            <a:pPr algn="l" rtl="0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85786" y="2285992"/>
            <a:ext cx="7572428" cy="4500510"/>
            <a:chOff x="3420" y="7200"/>
            <a:chExt cx="5025" cy="5232"/>
          </a:xfrm>
        </p:grpSpPr>
        <p:pic>
          <p:nvPicPr>
            <p:cNvPr id="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20" y="7200"/>
              <a:ext cx="5025" cy="468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4170" y="12074"/>
              <a:ext cx="3469" cy="35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NewRomanPSMT" charset="0"/>
                  <a:ea typeface="Arial" pitchFamily="34" charset="0"/>
                  <a:cs typeface="TimesNewRomanPSMT" charset="0"/>
                </a:rPr>
                <a:t>Figure( 1 )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NewRomanPSMT" charset="0"/>
                  <a:ea typeface="Arial" pitchFamily="34" charset="0"/>
                  <a:cs typeface="TimesNewRomanPSMT" charset="0"/>
                </a:rPr>
                <a:t>Paraffins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NewRomanPSMT" charset="0"/>
                  <a:ea typeface="Arial" pitchFamily="34" charset="0"/>
                  <a:cs typeface="TimesNewRomanPSMT" charset="0"/>
                </a:rPr>
                <a:t> in crude oil.</a:t>
              </a:r>
              <a:endPara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16632"/>
            <a:ext cx="849694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sz="2000" dirty="0" smtClean="0"/>
              <a:t>  Saturated </a:t>
            </a:r>
            <a:r>
              <a:rPr lang="en-US" sz="2000" dirty="0" err="1" smtClean="0"/>
              <a:t>alkanes</a:t>
            </a:r>
            <a:r>
              <a:rPr lang="en-US" sz="2000" dirty="0" smtClean="0"/>
              <a:t>: (n-</a:t>
            </a:r>
            <a:r>
              <a:rPr lang="en-US" sz="2000" dirty="0" err="1" smtClean="0"/>
              <a:t>alkane</a:t>
            </a:r>
            <a:r>
              <a:rPr lang="en-US" sz="2000" dirty="0" smtClean="0"/>
              <a:t> and </a:t>
            </a:r>
            <a:r>
              <a:rPr lang="en-US" sz="2000" dirty="0" err="1" smtClean="0"/>
              <a:t>i-alkane</a:t>
            </a:r>
            <a:r>
              <a:rPr lang="en-US" sz="2000" dirty="0" smtClean="0"/>
              <a:t>)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aseline="-25000" dirty="0" smtClean="0"/>
              <a:t>  </a:t>
            </a:r>
            <a:r>
              <a:rPr lang="en-US" sz="2000" dirty="0" smtClean="0"/>
              <a:t>General formula C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2n+2 </a:t>
            </a:r>
            <a:endParaRPr lang="en-US" sz="2000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 Boiling point and density increase with increasing # of C atoms.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 Branched </a:t>
            </a:r>
            <a:r>
              <a:rPr lang="en-US" sz="2000" dirty="0" err="1" smtClean="0"/>
              <a:t>alkanes</a:t>
            </a:r>
            <a:r>
              <a:rPr lang="en-US" sz="2000" dirty="0" smtClean="0"/>
              <a:t> (</a:t>
            </a:r>
            <a:r>
              <a:rPr lang="en-US" sz="2000" dirty="0" err="1" smtClean="0"/>
              <a:t>iso-alkanes</a:t>
            </a:r>
            <a:r>
              <a:rPr lang="en-US" sz="2000" dirty="0" smtClean="0"/>
              <a:t>) is very small in quantity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 Boiling point of straight chains &gt; </a:t>
            </a:r>
            <a:r>
              <a:rPr lang="en-US" sz="2000" dirty="0" err="1" smtClean="0"/>
              <a:t>iso-alkanes</a:t>
            </a:r>
            <a:r>
              <a:rPr lang="en-US" sz="2000" dirty="0" smtClean="0"/>
              <a:t> with the same # of C</a:t>
            </a:r>
          </a:p>
          <a:p>
            <a:pPr algn="l"/>
            <a:endParaRPr lang="en-US" sz="20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2"/>
            <a:ext cx="864096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ar-IQ" sz="2000" b="1" u="sng" dirty="0" smtClean="0"/>
              <a:t> </a:t>
            </a:r>
            <a:r>
              <a:rPr lang="en-US" sz="2000" b="1" u="sng" dirty="0" err="1" smtClean="0"/>
              <a:t>Naphthenes</a:t>
            </a:r>
            <a:r>
              <a:rPr lang="en-US" sz="2000" b="1" u="sng" dirty="0" smtClean="0"/>
              <a:t> or </a:t>
            </a:r>
            <a:r>
              <a:rPr lang="en-US" sz="2000" b="1" u="sng" dirty="0" err="1" smtClean="0"/>
              <a:t>cycloparaffins</a:t>
            </a:r>
            <a:r>
              <a:rPr lang="en-US" sz="2000" b="1" u="sng" dirty="0" smtClean="0"/>
              <a:t>   </a:t>
            </a:r>
            <a:endParaRPr lang="en-US" sz="2000" dirty="0" smtClean="0"/>
          </a:p>
          <a:p>
            <a:pPr algn="l" rtl="0"/>
            <a:r>
              <a:rPr lang="en-US" sz="2000" dirty="0" err="1" smtClean="0"/>
              <a:t>Cycloparaffin</a:t>
            </a:r>
            <a:r>
              <a:rPr lang="en-US" sz="2000" dirty="0" smtClean="0"/>
              <a:t> hydrocarbons in which all of the available bonds of the carbon atoms are saturated with hydrogen are called </a:t>
            </a:r>
            <a:r>
              <a:rPr lang="en-US" sz="2000" dirty="0" err="1" smtClean="0"/>
              <a:t>naphthenes</a:t>
            </a:r>
            <a:r>
              <a:rPr lang="en-US" sz="2000" dirty="0" smtClean="0"/>
              <a:t>. Typical examples of these are </a:t>
            </a:r>
            <a:r>
              <a:rPr lang="en-US" sz="2000" dirty="0" err="1" smtClean="0"/>
              <a:t>cyclopentane</a:t>
            </a:r>
            <a:r>
              <a:rPr lang="en-US" sz="2000" dirty="0" smtClean="0"/>
              <a:t>, </a:t>
            </a:r>
            <a:r>
              <a:rPr lang="en-US" sz="2000" dirty="0" err="1" smtClean="0"/>
              <a:t>cyclohexane</a:t>
            </a:r>
            <a:r>
              <a:rPr lang="en-US" sz="2000" dirty="0" smtClean="0"/>
              <a:t>, etc. (Figure 2). General formula C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2n</a:t>
            </a:r>
            <a:r>
              <a:rPr lang="en-US" sz="2000" dirty="0" smtClean="0"/>
              <a:t> for one ring compounds</a:t>
            </a:r>
          </a:p>
          <a:p>
            <a:pPr algn="l" rtl="0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857224" y="1857364"/>
            <a:ext cx="7500990" cy="4714781"/>
            <a:chOff x="3021" y="1687"/>
            <a:chExt cx="5863" cy="7764"/>
          </a:xfrm>
        </p:grpSpPr>
        <p:pic>
          <p:nvPicPr>
            <p:cNvPr id="266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21" y="1687"/>
              <a:ext cx="5863" cy="7201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26628" name="Text Box 4"/>
            <p:cNvSpPr txBox="1">
              <a:spLocks noChangeArrowheads="1"/>
            </p:cNvSpPr>
            <p:nvPr/>
          </p:nvSpPr>
          <p:spPr bwMode="auto">
            <a:xfrm>
              <a:off x="5013" y="9039"/>
              <a:ext cx="1779" cy="41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NewRomanPSMT" charset="0"/>
                  <a:ea typeface="Arial" pitchFamily="34" charset="0"/>
                  <a:cs typeface="TimesNewRomanPSMT" charset="0"/>
                </a:rPr>
                <a:t>Figure 2: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NewRomanPSMT" charset="0"/>
                  <a:ea typeface="Arial" pitchFamily="34" charset="0"/>
                  <a:cs typeface="Arial" pitchFamily="34" charset="0"/>
                </a:rPr>
                <a:t>Naphthene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NewRomanPSMT" charset="0"/>
                  <a:ea typeface="Arial" pitchFamily="34" charset="0"/>
                  <a:cs typeface="Arial" pitchFamily="34" charset="0"/>
                </a:rPr>
                <a:t>  compounds</a:t>
              </a:r>
              <a:endParaRPr kumimoji="0" lang="ar-IQ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7158" y="11834"/>
            <a:ext cx="878684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Aromatics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NewRomanPSM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The aromatic series of hydrocarbons is chemically and physically very different from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paraffins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 and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cycloparaffins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naphthenes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). Aromatic hydrocarbons contain a benzene ring which is unsaturated but very stable and frequently behaves as a saturated compound. Some typical aromatic compounds are shown in (Figure 3).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00034" y="1714488"/>
            <a:ext cx="8143932" cy="4833804"/>
            <a:chOff x="2713" y="1440"/>
            <a:chExt cx="6480" cy="6693"/>
          </a:xfrm>
        </p:grpSpPr>
        <p:pic>
          <p:nvPicPr>
            <p:cNvPr id="1741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13" y="1440"/>
              <a:ext cx="6480" cy="6195"/>
            </a:xfrm>
            <a:prstGeom prst="rect">
              <a:avLst/>
            </a:prstGeom>
            <a:noFill/>
          </p:spPr>
        </p:pic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4937" y="7771"/>
              <a:ext cx="1871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NewRomanPSMT" charset="0"/>
                  <a:ea typeface="Arial" pitchFamily="34" charset="0"/>
                  <a:cs typeface="TimesNewRomanPSMT" charset="0"/>
                </a:rPr>
                <a:t>Figure 3: 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NewRomanPSMT" charset="0"/>
                  <a:ea typeface="Arial" pitchFamily="34" charset="0"/>
                  <a:cs typeface="Arial" pitchFamily="34" charset="0"/>
                </a:rPr>
                <a:t>Aromatic compounds</a:t>
              </a:r>
              <a:endParaRPr kumimoji="0" lang="ar-IQ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Olefins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NewRomanPSM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Olefins do not naturally occur in crude oils. However, they are formed during its processing. They are very similar to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paraffins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, but they exhibit double bonds, usually one per molecule (Figure 4), although some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NewRomanPSMT"/>
              </a:rPr>
              <a:t>-olefins (two double bonds in the same molecule, ( Figure 5) can be found.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500034" y="1785927"/>
            <a:ext cx="8215370" cy="4546735"/>
            <a:chOff x="3420" y="10440"/>
            <a:chExt cx="4860" cy="4730"/>
          </a:xfrm>
          <a:noFill/>
        </p:grpSpPr>
        <p:grpSp>
          <p:nvGrpSpPr>
            <p:cNvPr id="40963" name="Group 3"/>
            <p:cNvGrpSpPr>
              <a:grpSpLocks/>
            </p:cNvGrpSpPr>
            <p:nvPr/>
          </p:nvGrpSpPr>
          <p:grpSpPr bwMode="auto">
            <a:xfrm>
              <a:off x="3703" y="10440"/>
              <a:ext cx="4500" cy="3345"/>
              <a:chOff x="3703" y="10440"/>
              <a:chExt cx="4500" cy="3345"/>
            </a:xfrm>
            <a:grpFill/>
          </p:grpSpPr>
          <p:pic>
            <p:nvPicPr>
              <p:cNvPr id="40964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703" y="10440"/>
                <a:ext cx="4500" cy="2865"/>
              </a:xfrm>
              <a:prstGeom prst="rect">
                <a:avLst/>
              </a:prstGeom>
              <a:grpFill/>
            </p:spPr>
          </p:pic>
          <p:sp>
            <p:nvSpPr>
              <p:cNvPr id="40965" name="Text Box 5"/>
              <p:cNvSpPr txBox="1">
                <a:spLocks noChangeArrowheads="1"/>
              </p:cNvSpPr>
              <p:nvPr/>
            </p:nvSpPr>
            <p:spPr bwMode="auto">
              <a:xfrm>
                <a:off x="4899" y="13413"/>
                <a:ext cx="1902" cy="372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NewRomanPSMT" charset="0"/>
                    <a:ea typeface="Arial" pitchFamily="34" charset="0"/>
                    <a:cs typeface="TimesNewRomanPSMT" charset="0"/>
                  </a:rPr>
                  <a:t>Figure 4: Olefin compounds</a:t>
                </a:r>
              </a:p>
              <a:p>
                <a:pPr marL="0" marR="0" lvl="0" indent="0" algn="l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ar-IQ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0966" name="Group 6"/>
            <p:cNvGrpSpPr>
              <a:grpSpLocks/>
            </p:cNvGrpSpPr>
            <p:nvPr/>
          </p:nvGrpSpPr>
          <p:grpSpPr bwMode="auto">
            <a:xfrm>
              <a:off x="3420" y="14040"/>
              <a:ext cx="4860" cy="1130"/>
              <a:chOff x="3420" y="14040"/>
              <a:chExt cx="4860" cy="1130"/>
            </a:xfrm>
            <a:grpFill/>
          </p:grpSpPr>
          <p:pic>
            <p:nvPicPr>
              <p:cNvPr id="40967" name="Picture 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20" y="14040"/>
                <a:ext cx="4860" cy="630"/>
              </a:xfrm>
              <a:prstGeom prst="rect">
                <a:avLst/>
              </a:prstGeom>
              <a:grpFill/>
            </p:spPr>
          </p:pic>
          <p:sp>
            <p:nvSpPr>
              <p:cNvPr id="40968" name="Text Box 8"/>
              <p:cNvSpPr txBox="1">
                <a:spLocks noChangeArrowheads="1"/>
              </p:cNvSpPr>
              <p:nvPr/>
            </p:nvSpPr>
            <p:spPr bwMode="auto">
              <a:xfrm>
                <a:off x="5188" y="14850"/>
                <a:ext cx="1698" cy="320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NewRomanPSMT" charset="0"/>
                    <a:ea typeface="Arial" pitchFamily="34" charset="0"/>
                    <a:cs typeface="Arial" pitchFamily="34" charset="0"/>
                  </a:rPr>
                  <a:t>Figure 5: Di-olefin compounds      </a:t>
                </a:r>
                <a:endParaRPr kumimoji="0" lang="ar-IQ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008" y="35907"/>
            <a:ext cx="9000000" cy="5544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 </a:t>
            </a:r>
            <a:r>
              <a:rPr lang="en-US" sz="2000" b="1" dirty="0" smtClean="0"/>
              <a:t>Heteroatom compounds</a:t>
            </a:r>
            <a:r>
              <a:rPr lang="en-US" sz="2000" dirty="0" smtClean="0"/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    Sulfur compounds might be present in inorganic and organic forms. In crude oils sulfur concentration can     range from 0.1 to more than 8 weight percent. Such as    </a:t>
            </a:r>
            <a:r>
              <a:rPr lang="en-US" sz="2000" dirty="0" err="1" smtClean="0"/>
              <a:t>dibenzylthiophene</a:t>
            </a:r>
            <a:r>
              <a:rPr lang="en-US" sz="2000" dirty="0" smtClean="0"/>
              <a:t> (2 benzene rings separated by 1 S atom) – is most difficult to </a:t>
            </a:r>
            <a:r>
              <a:rPr lang="en-US" sz="2000" dirty="0" err="1" smtClean="0"/>
              <a:t>relase</a:t>
            </a:r>
            <a:r>
              <a:rPr lang="en-US" sz="2000" dirty="0" smtClean="0"/>
              <a:t> the Sulfur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    Oxygen compounds are responsible for petroleum acidity in particular.</a:t>
            </a:r>
          </a:p>
          <a:p>
            <a:pPr algn="l" rtl="0"/>
            <a:r>
              <a:rPr lang="en-US" sz="2000" dirty="0" smtClean="0"/>
              <a:t>          Carboxylic (OH-C=O bonded to a benzene ring)</a:t>
            </a:r>
          </a:p>
          <a:p>
            <a:pPr algn="l" rtl="0"/>
            <a:r>
              <a:rPr lang="en-US" sz="2000" dirty="0" smtClean="0"/>
              <a:t>               </a:t>
            </a:r>
            <a:r>
              <a:rPr lang="en-US" sz="2000" dirty="0" err="1" smtClean="0"/>
              <a:t>Phenolic</a:t>
            </a:r>
            <a:r>
              <a:rPr lang="en-US" sz="2000" dirty="0" smtClean="0"/>
              <a:t> (OH bonded to a benzene ring)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    Nitrogen compounds</a:t>
            </a:r>
          </a:p>
          <a:p>
            <a:pPr algn="l" rtl="0"/>
            <a:r>
              <a:rPr lang="en-US" sz="2000" dirty="0" smtClean="0"/>
              <a:t>         </a:t>
            </a:r>
            <a:r>
              <a:rPr lang="en-US" sz="2000" dirty="0" err="1" smtClean="0"/>
              <a:t>carbazole</a:t>
            </a:r>
            <a:r>
              <a:rPr lang="en-US" sz="2000" dirty="0" smtClean="0"/>
              <a:t> (2 benzene rings separated by 1 N atom) – neutral</a:t>
            </a:r>
          </a:p>
          <a:p>
            <a:pPr algn="l"/>
            <a:r>
              <a:rPr lang="en-US" sz="2000" dirty="0" smtClean="0"/>
              <a:t>          </a:t>
            </a:r>
            <a:r>
              <a:rPr lang="en-US" sz="2000" dirty="0" err="1" smtClean="0"/>
              <a:t>Quinoline</a:t>
            </a:r>
            <a:r>
              <a:rPr lang="en-US" sz="2000" dirty="0" smtClean="0"/>
              <a:t> (2 benzene rings with 1 N atom on 1 ring) - basic</a:t>
            </a:r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Metal Compounds</a:t>
            </a:r>
          </a:p>
          <a:p>
            <a:pPr algn="l"/>
            <a:r>
              <a:rPr lang="en-US" sz="2000" dirty="0" smtClean="0"/>
              <a:t>      </a:t>
            </a:r>
            <a:r>
              <a:rPr lang="en-US" sz="2000" dirty="0" err="1" smtClean="0"/>
              <a:t>Porphyrins</a:t>
            </a:r>
            <a:r>
              <a:rPr lang="en-US" sz="2000" dirty="0" smtClean="0"/>
              <a:t> contain   Ni, V, or Fe</a:t>
            </a:r>
          </a:p>
          <a:p>
            <a:pPr algn="l"/>
            <a:r>
              <a:rPr lang="en-US" sz="2000" dirty="0" smtClean="0"/>
              <a:t> </a:t>
            </a:r>
          </a:p>
          <a:p>
            <a:pPr algn="l"/>
            <a:endParaRPr lang="en-US" sz="2000" dirty="0" smtClean="0"/>
          </a:p>
          <a:p>
            <a:pPr algn="ctr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  </a:t>
            </a:r>
            <a:endParaRPr lang="ar-IQ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361</Words>
  <Application>Microsoft Office PowerPoint</Application>
  <PresentationFormat>On-screen Show (4:3)</PresentationFormat>
  <Paragraphs>80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Chemical Composition of Petroleum</vt:lpstr>
      <vt:lpstr>Slide 3</vt:lpstr>
      <vt:lpstr>Slide 4</vt:lpstr>
      <vt:lpstr>Slide 5</vt:lpstr>
      <vt:lpstr>Slide 6</vt:lpstr>
      <vt:lpstr>Slide 7</vt:lpstr>
      <vt:lpstr>Slide 8</vt:lpstr>
    </vt:vector>
  </TitlesOfParts>
  <Company>By DR.Ahmed Saker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Blending</dc:title>
  <dc:creator>JENEN</dc:creator>
  <cp:lastModifiedBy>afaq</cp:lastModifiedBy>
  <cp:revision>40</cp:revision>
  <dcterms:created xsi:type="dcterms:W3CDTF">2014-04-01T13:57:44Z</dcterms:created>
  <dcterms:modified xsi:type="dcterms:W3CDTF">2015-10-04T06:26:00Z</dcterms:modified>
</cp:coreProperties>
</file>