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214291"/>
            <a:ext cx="7672414" cy="1000131"/>
          </a:xfrm>
        </p:spPr>
        <p:txBody>
          <a:bodyPr/>
          <a:lstStyle/>
          <a:p>
            <a:r>
              <a:rPr lang="ar-IQ" dirty="0" smtClean="0"/>
              <a:t>المحاضرة </a:t>
            </a:r>
            <a:r>
              <a:rPr lang="ar-IQ" dirty="0" err="1" smtClean="0"/>
              <a:t>الاولى</a:t>
            </a:r>
            <a:endParaRPr lang="ar-IQ" dirty="0"/>
          </a:p>
        </p:txBody>
      </p:sp>
      <p:sp>
        <p:nvSpPr>
          <p:cNvPr id="3" name="عنوان فرعي 2"/>
          <p:cNvSpPr>
            <a:spLocks noGrp="1"/>
          </p:cNvSpPr>
          <p:nvPr>
            <p:ph type="subTitle" idx="1"/>
          </p:nvPr>
        </p:nvSpPr>
        <p:spPr>
          <a:xfrm>
            <a:off x="428596" y="1428736"/>
            <a:ext cx="8286808" cy="5072098"/>
          </a:xfrm>
          <a:noFill/>
        </p:spPr>
        <p:txBody>
          <a:bodyPr>
            <a:normAutofit fontScale="62500" lnSpcReduction="20000"/>
          </a:bodyPr>
          <a:lstStyle/>
          <a:p>
            <a:pPr algn="r"/>
            <a:r>
              <a:rPr lang="ar-SA" b="1" dirty="0" err="1" smtClean="0">
                <a:solidFill>
                  <a:srgbClr val="FF0000"/>
                </a:solidFill>
              </a:rPr>
              <a:t>اشكالية</a:t>
            </a:r>
            <a:r>
              <a:rPr lang="ar-SA" b="1" dirty="0" smtClean="0">
                <a:solidFill>
                  <a:srgbClr val="FF0000"/>
                </a:solidFill>
              </a:rPr>
              <a:t> تطبيق الديمقراطية في المجتمع العربي</a:t>
            </a:r>
            <a:endParaRPr lang="en-US" dirty="0" smtClean="0">
              <a:solidFill>
                <a:srgbClr val="FF0000"/>
              </a:solidFill>
            </a:endParaRPr>
          </a:p>
          <a:p>
            <a:pPr algn="r"/>
            <a:r>
              <a:rPr lang="ar-IQ" b="1" dirty="0" smtClean="0">
                <a:solidFill>
                  <a:schemeClr val="tx1"/>
                </a:solidFill>
              </a:rPr>
              <a:t>الديمقراطية ثقافة سياسية اجتماعية لها خلفيتها الفلسفية التي </a:t>
            </a:r>
            <a:r>
              <a:rPr lang="ar-IQ" b="1" dirty="0" err="1" smtClean="0">
                <a:solidFill>
                  <a:schemeClr val="tx1"/>
                </a:solidFill>
              </a:rPr>
              <a:t>اصبحت</a:t>
            </a:r>
            <a:r>
              <a:rPr lang="ar-IQ" b="1" dirty="0" smtClean="0">
                <a:solidFill>
                  <a:schemeClr val="tx1"/>
                </a:solidFill>
              </a:rPr>
              <a:t> حلم الكثير من الشعوب العربية للأسباب كثيرة ومعروفة لدى </a:t>
            </a:r>
            <a:r>
              <a:rPr lang="ar-IQ" b="1" dirty="0" err="1" smtClean="0">
                <a:solidFill>
                  <a:schemeClr val="tx1"/>
                </a:solidFill>
              </a:rPr>
              <a:t>الاغلبية</a:t>
            </a:r>
            <a:r>
              <a:rPr lang="ar-IQ" b="1" dirty="0" smtClean="0">
                <a:solidFill>
                  <a:schemeClr val="tx1"/>
                </a:solidFill>
              </a:rPr>
              <a:t> وهي كما يلي </a:t>
            </a:r>
            <a:endParaRPr lang="ar-IQ" b="1" dirty="0" smtClean="0">
              <a:solidFill>
                <a:schemeClr val="tx1"/>
              </a:solidFill>
            </a:endParaRPr>
          </a:p>
          <a:p>
            <a:pPr algn="r"/>
            <a:r>
              <a:rPr lang="ar-IQ" sz="3800" b="1" dirty="0" smtClean="0">
                <a:solidFill>
                  <a:schemeClr val="tx1"/>
                </a:solidFill>
              </a:rPr>
              <a:t>أ </a:t>
            </a:r>
            <a:r>
              <a:rPr lang="ar-IQ" sz="3800" b="1" dirty="0" smtClean="0">
                <a:solidFill>
                  <a:schemeClr val="tx1"/>
                </a:solidFill>
              </a:rPr>
              <a:t>- غياب الحرية السياسية:</a:t>
            </a:r>
            <a:endParaRPr lang="en-US" sz="3800" b="1" dirty="0" smtClean="0">
              <a:solidFill>
                <a:schemeClr val="tx1"/>
              </a:solidFill>
            </a:endParaRPr>
          </a:p>
          <a:p>
            <a:pPr algn="r"/>
            <a:r>
              <a:rPr lang="ar-IQ" b="1" dirty="0" smtClean="0">
                <a:solidFill>
                  <a:schemeClr val="tx1"/>
                </a:solidFill>
              </a:rPr>
              <a:t>احد تجليات غياب الحرية السياسة هي </a:t>
            </a:r>
            <a:r>
              <a:rPr lang="ar-IQ" b="1" dirty="0" err="1" smtClean="0">
                <a:solidFill>
                  <a:schemeClr val="tx1"/>
                </a:solidFill>
              </a:rPr>
              <a:t>الاعاقة</a:t>
            </a:r>
            <a:r>
              <a:rPr lang="ar-IQ" b="1" dirty="0" smtClean="0">
                <a:solidFill>
                  <a:schemeClr val="tx1"/>
                </a:solidFill>
              </a:rPr>
              <a:t> الفكرية التي (لا تسر عدو ولا صديق) بسبب وجود النزعة الفردية وغلوها النرجسي مما </a:t>
            </a:r>
            <a:r>
              <a:rPr lang="ar-IQ" b="1" dirty="0" err="1" smtClean="0">
                <a:solidFill>
                  <a:schemeClr val="tx1"/>
                </a:solidFill>
              </a:rPr>
              <a:t>ادى</a:t>
            </a:r>
            <a:r>
              <a:rPr lang="ar-IQ" b="1" dirty="0" smtClean="0">
                <a:solidFill>
                  <a:schemeClr val="tx1"/>
                </a:solidFill>
              </a:rPr>
              <a:t> </a:t>
            </a:r>
            <a:r>
              <a:rPr lang="ar-IQ" b="1" dirty="0" err="1" smtClean="0">
                <a:solidFill>
                  <a:schemeClr val="tx1"/>
                </a:solidFill>
              </a:rPr>
              <a:t>الى</a:t>
            </a:r>
            <a:r>
              <a:rPr lang="ar-IQ" b="1" dirty="0" smtClean="0">
                <a:solidFill>
                  <a:schemeClr val="tx1"/>
                </a:solidFill>
              </a:rPr>
              <a:t> </a:t>
            </a:r>
            <a:r>
              <a:rPr lang="ar-IQ" b="1" dirty="0" err="1" smtClean="0">
                <a:solidFill>
                  <a:schemeClr val="tx1"/>
                </a:solidFill>
              </a:rPr>
              <a:t>اعاقة</a:t>
            </a:r>
            <a:r>
              <a:rPr lang="ar-IQ" b="1" dirty="0" smtClean="0">
                <a:solidFill>
                  <a:schemeClr val="tx1"/>
                </a:solidFill>
              </a:rPr>
              <a:t> فكرية اجتماعية تربوية وخلق أزمة فكر وأزمة ثقافة حيث جسدت هذه </a:t>
            </a:r>
            <a:r>
              <a:rPr lang="ar-IQ" b="1" dirty="0" err="1" smtClean="0">
                <a:solidFill>
                  <a:schemeClr val="tx1"/>
                </a:solidFill>
              </a:rPr>
              <a:t>الاعاقة</a:t>
            </a:r>
            <a:r>
              <a:rPr lang="ar-IQ" b="1" dirty="0" smtClean="0">
                <a:solidFill>
                  <a:schemeClr val="tx1"/>
                </a:solidFill>
              </a:rPr>
              <a:t> فلسفة (</a:t>
            </a:r>
            <a:r>
              <a:rPr lang="ar-IQ" b="1" dirty="0" err="1" smtClean="0">
                <a:solidFill>
                  <a:schemeClr val="tx1"/>
                </a:solidFill>
              </a:rPr>
              <a:t>اللاجدوى</a:t>
            </a:r>
            <a:r>
              <a:rPr lang="ar-IQ" b="1" dirty="0" smtClean="0">
                <a:solidFill>
                  <a:schemeClr val="tx1"/>
                </a:solidFill>
              </a:rPr>
              <a:t> بين المثقفين ) حيث </a:t>
            </a:r>
            <a:r>
              <a:rPr lang="ar-IQ" b="1" dirty="0" err="1" smtClean="0">
                <a:solidFill>
                  <a:schemeClr val="tx1"/>
                </a:solidFill>
              </a:rPr>
              <a:t>اصبحت</a:t>
            </a:r>
            <a:r>
              <a:rPr lang="ar-IQ" b="1" dirty="0" smtClean="0">
                <a:solidFill>
                  <a:schemeClr val="tx1"/>
                </a:solidFill>
              </a:rPr>
              <a:t> هذه الفلسفة سائدة في دولة مناخها صحراوي جاف ومؤسساتها وأحزابها جافة تشبه الصبار  </a:t>
            </a:r>
            <a:r>
              <a:rPr lang="ar-IQ" b="1" dirty="0" err="1" smtClean="0">
                <a:solidFill>
                  <a:schemeClr val="tx1"/>
                </a:solidFill>
              </a:rPr>
              <a:t>الشوكي</a:t>
            </a:r>
            <a:r>
              <a:rPr lang="ar-IQ" b="1" dirty="0" smtClean="0">
                <a:solidFill>
                  <a:schemeClr val="tx1"/>
                </a:solidFill>
              </a:rPr>
              <a:t> الذي لا تقطف منه إلا بعد </a:t>
            </a:r>
            <a:r>
              <a:rPr lang="ar-IQ" b="1" dirty="0" err="1" smtClean="0">
                <a:solidFill>
                  <a:schemeClr val="tx1"/>
                </a:solidFill>
              </a:rPr>
              <a:t>ان</a:t>
            </a:r>
            <a:r>
              <a:rPr lang="ar-IQ" b="1" dirty="0" smtClean="0">
                <a:solidFill>
                  <a:schemeClr val="tx1"/>
                </a:solidFill>
              </a:rPr>
              <a:t> تتأذى من شوكها.</a:t>
            </a:r>
            <a:endParaRPr lang="en-US" dirty="0" smtClean="0">
              <a:solidFill>
                <a:schemeClr val="tx1"/>
              </a:solidFill>
            </a:endParaRPr>
          </a:p>
          <a:p>
            <a:pPr algn="r"/>
            <a:r>
              <a:rPr lang="ar-IQ" b="1" dirty="0" smtClean="0">
                <a:solidFill>
                  <a:schemeClr val="tx1"/>
                </a:solidFill>
              </a:rPr>
              <a:t>والغريب </a:t>
            </a:r>
            <a:r>
              <a:rPr lang="ar-IQ" b="1" dirty="0" err="1" smtClean="0">
                <a:solidFill>
                  <a:schemeClr val="tx1"/>
                </a:solidFill>
              </a:rPr>
              <a:t>ان</a:t>
            </a:r>
            <a:r>
              <a:rPr lang="ar-IQ" b="1" dirty="0" smtClean="0">
                <a:solidFill>
                  <a:schemeClr val="tx1"/>
                </a:solidFill>
              </a:rPr>
              <a:t> الحكم الديمقراطي يمتلك </a:t>
            </a:r>
            <a:r>
              <a:rPr lang="ar-IQ" b="1" dirty="0" err="1" smtClean="0">
                <a:solidFill>
                  <a:schemeClr val="tx1"/>
                </a:solidFill>
              </a:rPr>
              <a:t>اعلى</a:t>
            </a:r>
            <a:r>
              <a:rPr lang="ar-IQ" b="1" dirty="0" smtClean="0">
                <a:solidFill>
                  <a:schemeClr val="tx1"/>
                </a:solidFill>
              </a:rPr>
              <a:t> درجات المفارقة مع الواقع الذي يشهد غياب الحرية السياسية لذا يكون  الحلم  </a:t>
            </a:r>
            <a:r>
              <a:rPr lang="ar-IQ" b="1" dirty="0" err="1" smtClean="0">
                <a:solidFill>
                  <a:schemeClr val="tx1"/>
                </a:solidFill>
              </a:rPr>
              <a:t>مأطر</a:t>
            </a:r>
            <a:r>
              <a:rPr lang="ar-IQ" b="1" dirty="0" smtClean="0">
                <a:solidFill>
                  <a:schemeClr val="tx1"/>
                </a:solidFill>
              </a:rPr>
              <a:t> بالغربة  التي تتأقلم مع هذا الصبار الجاف  والتربة الجافة , </a:t>
            </a:r>
            <a:r>
              <a:rPr lang="ar-IQ" b="1" dirty="0" err="1" smtClean="0">
                <a:solidFill>
                  <a:schemeClr val="tx1"/>
                </a:solidFill>
              </a:rPr>
              <a:t>اذن</a:t>
            </a:r>
            <a:r>
              <a:rPr lang="ar-IQ" b="1" dirty="0" smtClean="0">
                <a:solidFill>
                  <a:schemeClr val="tx1"/>
                </a:solidFill>
              </a:rPr>
              <a:t> هو فراغ  سياسي يرافقه وعي سياسي مغيب يجعل من هذا الحلم بعيد المنال .</a:t>
            </a:r>
            <a:endParaRPr lang="en-US" dirty="0" smtClean="0">
              <a:solidFill>
                <a:schemeClr val="tx1"/>
              </a:solidFill>
            </a:endParaRPr>
          </a:p>
          <a:p>
            <a:pPr algn="r"/>
            <a:r>
              <a:rPr lang="ar-IQ" b="1" dirty="0" err="1" smtClean="0">
                <a:solidFill>
                  <a:schemeClr val="tx1"/>
                </a:solidFill>
              </a:rPr>
              <a:t>اذن</a:t>
            </a:r>
            <a:r>
              <a:rPr lang="ar-IQ" b="1" dirty="0" smtClean="0">
                <a:solidFill>
                  <a:schemeClr val="tx1"/>
                </a:solidFill>
              </a:rPr>
              <a:t> لابد من حرية سياسية لدفع النخب المحلية والطبقة المثقفة التي تغلي بالأفكار نحو </a:t>
            </a:r>
            <a:r>
              <a:rPr lang="ar-IQ" b="1" dirty="0" err="1" smtClean="0">
                <a:solidFill>
                  <a:schemeClr val="tx1"/>
                </a:solidFill>
              </a:rPr>
              <a:t>الابداع</a:t>
            </a:r>
            <a:r>
              <a:rPr lang="ar-IQ" b="1" dirty="0" smtClean="0">
                <a:solidFill>
                  <a:schemeClr val="tx1"/>
                </a:solidFill>
              </a:rPr>
              <a:t> في بيئة غير  ملوثة </a:t>
            </a:r>
            <a:r>
              <a:rPr lang="ar-IQ" b="1" dirty="0" err="1" smtClean="0">
                <a:solidFill>
                  <a:schemeClr val="tx1"/>
                </a:solidFill>
              </a:rPr>
              <a:t>ميكافيليا</a:t>
            </a:r>
            <a:r>
              <a:rPr lang="ar-IQ" b="1" dirty="0" smtClean="0">
                <a:solidFill>
                  <a:schemeClr val="tx1"/>
                </a:solidFill>
              </a:rPr>
              <a:t> حيث لا يسود المناخ </a:t>
            </a:r>
            <a:r>
              <a:rPr lang="ar-IQ" b="1" dirty="0" err="1" smtClean="0">
                <a:solidFill>
                  <a:schemeClr val="tx1"/>
                </a:solidFill>
              </a:rPr>
              <a:t>الامني</a:t>
            </a:r>
            <a:r>
              <a:rPr lang="ar-IQ" b="1" dirty="0" smtClean="0">
                <a:solidFill>
                  <a:schemeClr val="tx1"/>
                </a:solidFill>
              </a:rPr>
              <a:t> المستديم .</a:t>
            </a:r>
            <a:endParaRPr lang="en-US" dirty="0" smtClean="0">
              <a:solidFill>
                <a:schemeClr val="tx1"/>
              </a:solidFill>
            </a:endParaRPr>
          </a:p>
          <a:p>
            <a:pPr algn="r"/>
            <a:r>
              <a:rPr lang="ar-IQ" b="1" dirty="0" err="1" smtClean="0">
                <a:solidFill>
                  <a:schemeClr val="tx1"/>
                </a:solidFill>
              </a:rPr>
              <a:t>اذن</a:t>
            </a:r>
            <a:r>
              <a:rPr lang="ar-IQ" b="1" dirty="0" smtClean="0">
                <a:solidFill>
                  <a:schemeClr val="tx1"/>
                </a:solidFill>
              </a:rPr>
              <a:t> كيف يمكن </a:t>
            </a:r>
            <a:r>
              <a:rPr lang="ar-IQ" b="1" dirty="0" err="1" smtClean="0">
                <a:solidFill>
                  <a:schemeClr val="tx1"/>
                </a:solidFill>
              </a:rPr>
              <a:t>ان</a:t>
            </a:r>
            <a:r>
              <a:rPr lang="ar-IQ" b="1" dirty="0" smtClean="0">
                <a:solidFill>
                  <a:schemeClr val="tx1"/>
                </a:solidFill>
              </a:rPr>
              <a:t> تكون الحرية السياسية في متناول الشعب لكي يتذوق استعمالها الهادف ؟</a:t>
            </a:r>
            <a:endParaRPr lang="en-US" dirty="0" smtClean="0">
              <a:solidFill>
                <a:schemeClr val="tx1"/>
              </a:solidFill>
            </a:endParaRPr>
          </a:p>
          <a:p>
            <a:pPr algn="r"/>
            <a:r>
              <a:rPr lang="ar-IQ" b="1" dirty="0" smtClean="0">
                <a:solidFill>
                  <a:schemeClr val="tx1"/>
                </a:solidFill>
              </a:rPr>
              <a:t>وللجواب على ذلك لابد من وجود مؤسسات جماعية تلعب دور كبير في خلق مثل هذه الحريات وبدون هذه المؤسسات  تكون ولادة الديمقراطية ولادة معاقة .</a:t>
            </a: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54758"/>
          </a:xfrm>
        </p:spPr>
        <p:txBody>
          <a:bodyPr>
            <a:noAutofit/>
          </a:bodyPr>
          <a:lstStyle/>
          <a:p>
            <a:pPr algn="r"/>
            <a:r>
              <a:rPr lang="ar-IQ" sz="3200" b="1" dirty="0" smtClean="0"/>
              <a:t>ب- صعوبة التغيير</a:t>
            </a:r>
            <a:r>
              <a:rPr lang="en-US" sz="2800" dirty="0" smtClean="0"/>
              <a:t/>
            </a:r>
            <a:br>
              <a:rPr lang="en-US" sz="2800" dirty="0" smtClean="0"/>
            </a:br>
            <a:r>
              <a:rPr lang="ar-IQ" sz="2800" b="1" dirty="0" err="1" smtClean="0"/>
              <a:t>ان</a:t>
            </a:r>
            <a:r>
              <a:rPr lang="ar-IQ" sz="2800" b="1" dirty="0" smtClean="0"/>
              <a:t> الصعوبات التي ترافق التغيير كثيرة منها على سبيل المثال </a:t>
            </a:r>
            <a:r>
              <a:rPr lang="ar-IQ" sz="2800" b="1" dirty="0" err="1" smtClean="0"/>
              <a:t>ان</a:t>
            </a:r>
            <a:r>
              <a:rPr lang="ar-IQ" sz="2800" b="1" dirty="0" smtClean="0"/>
              <a:t> بعض النظم السلطوية </a:t>
            </a:r>
            <a:r>
              <a:rPr lang="ar-IQ" sz="2800" b="1" dirty="0" err="1" smtClean="0"/>
              <a:t>اذا</a:t>
            </a:r>
            <a:r>
              <a:rPr lang="ar-IQ" sz="2800" b="1" dirty="0" smtClean="0"/>
              <a:t> ما </a:t>
            </a:r>
            <a:r>
              <a:rPr lang="ar-IQ" sz="2800" b="1" dirty="0" err="1" smtClean="0"/>
              <a:t>ارادة</a:t>
            </a:r>
            <a:r>
              <a:rPr lang="ar-IQ" sz="2800" b="1" dirty="0" smtClean="0"/>
              <a:t> التغيير نحو الديمقراطية استجابة لمطالب الشعب </a:t>
            </a:r>
            <a:r>
              <a:rPr lang="ar-IQ" sz="2800" b="1" dirty="0" err="1" smtClean="0"/>
              <a:t>او</a:t>
            </a:r>
            <a:r>
              <a:rPr lang="ar-IQ" sz="2800" b="1" dirty="0" smtClean="0"/>
              <a:t> للتأثيرات الخارجية .فأنها تواجه صعوبة التنازل عن النفوذ السلطوي والذي سيترتب عليه تغيير في وضعهم الطبقي لذا نجد الكثير يمانعون من عملية الانتقال نحو الديمقراطية.</a:t>
            </a:r>
            <a:r>
              <a:rPr lang="en-US" sz="2800" dirty="0" smtClean="0"/>
              <a:t/>
            </a:r>
            <a:br>
              <a:rPr lang="en-US" sz="2800" dirty="0" smtClean="0"/>
            </a:br>
            <a:r>
              <a:rPr lang="ar-IQ" sz="2800" b="1" dirty="0" err="1" smtClean="0"/>
              <a:t>اضف</a:t>
            </a:r>
            <a:r>
              <a:rPr lang="ar-IQ" sz="2800" b="1" dirty="0" smtClean="0"/>
              <a:t> </a:t>
            </a:r>
            <a:r>
              <a:rPr lang="ar-IQ" sz="2800" b="1" dirty="0" err="1" smtClean="0"/>
              <a:t>الى</a:t>
            </a:r>
            <a:r>
              <a:rPr lang="ar-IQ" sz="2800" b="1" dirty="0" smtClean="0"/>
              <a:t> ذلك الاتجاهات </a:t>
            </a:r>
            <a:r>
              <a:rPr lang="ar-IQ" sz="2800" b="1" dirty="0" err="1" smtClean="0"/>
              <a:t>الاسلامية</a:t>
            </a:r>
            <a:r>
              <a:rPr lang="ar-IQ" sz="2800" b="1" dirty="0" smtClean="0"/>
              <a:t> المتطرفة ومدى تأثيرها في بلورة سلوك جمعي</a:t>
            </a:r>
            <a:r>
              <a:rPr lang="en-US" sz="2800" b="1" dirty="0" smtClean="0"/>
              <a:t>collective behavior  </a:t>
            </a:r>
            <a:r>
              <a:rPr lang="ar-IQ" sz="2800" b="1" dirty="0" smtClean="0"/>
              <a:t>   من خلال رفع شعارات </a:t>
            </a:r>
            <a:r>
              <a:rPr lang="ar-IQ" sz="2800" b="1" dirty="0" err="1" smtClean="0"/>
              <a:t>اسلامية</a:t>
            </a:r>
            <a:r>
              <a:rPr lang="ar-IQ" sz="2800" b="1" dirty="0" smtClean="0"/>
              <a:t> براقة في ذاتها مثال ما رفعه </a:t>
            </a:r>
            <a:r>
              <a:rPr lang="ar-IQ" sz="2800" b="1" dirty="0" err="1" smtClean="0"/>
              <a:t>اخوان</a:t>
            </a:r>
            <a:r>
              <a:rPr lang="ar-IQ" sz="2800" b="1" dirty="0" smtClean="0"/>
              <a:t> المسلمين ( </a:t>
            </a:r>
            <a:r>
              <a:rPr lang="ar-IQ" sz="2800" b="1" dirty="0" err="1" smtClean="0"/>
              <a:t>الاسلام</a:t>
            </a:r>
            <a:r>
              <a:rPr lang="ar-IQ" sz="2800" b="1" dirty="0" smtClean="0"/>
              <a:t> طريقك </a:t>
            </a:r>
            <a:r>
              <a:rPr lang="ar-IQ" sz="2800" b="1" dirty="0" err="1" smtClean="0"/>
              <a:t>الاول</a:t>
            </a:r>
            <a:r>
              <a:rPr lang="ar-IQ" sz="2800" b="1" dirty="0" smtClean="0"/>
              <a:t> والأوحد للخلاص)هذا من جهة ومن جهة </a:t>
            </a:r>
            <a:r>
              <a:rPr lang="ar-IQ" sz="2800" b="1" dirty="0" err="1" smtClean="0"/>
              <a:t>اخرى</a:t>
            </a:r>
            <a:r>
              <a:rPr lang="ar-IQ" sz="2800" b="1" dirty="0" smtClean="0"/>
              <a:t> يرى البعض عدم صلاحية النظام الديمقراطي للمجتمعات العربية </a:t>
            </a:r>
            <a:r>
              <a:rPr lang="ar-IQ" sz="2800" b="1" dirty="0" err="1" smtClean="0"/>
              <a:t>الاسلامية</a:t>
            </a:r>
            <a:r>
              <a:rPr lang="ar-IQ" sz="2800" b="1" dirty="0" smtClean="0"/>
              <a:t> </a:t>
            </a:r>
            <a:r>
              <a:rPr lang="ar-IQ" sz="2800" b="1" dirty="0" err="1" smtClean="0"/>
              <a:t>لانه</a:t>
            </a:r>
            <a:r>
              <a:rPr lang="ar-IQ" sz="2800" b="1" dirty="0" smtClean="0"/>
              <a:t> لا يقر بفصل الدين عن السياسة ولا يقر بفصل السلطات الثلاثة وهذا الفصل هو </a:t>
            </a:r>
            <a:r>
              <a:rPr lang="ar-IQ" sz="2800" b="1" dirty="0" err="1" smtClean="0"/>
              <a:t>اساس</a:t>
            </a:r>
            <a:r>
              <a:rPr lang="ar-IQ" sz="2800" b="1" dirty="0" smtClean="0"/>
              <a:t> الديمقراطية.</a:t>
            </a:r>
            <a:r>
              <a:rPr lang="en-US" sz="2800" dirty="0" smtClean="0"/>
              <a:t/>
            </a:r>
            <a:br>
              <a:rPr lang="en-US" sz="2800" dirty="0" smtClean="0"/>
            </a:br>
            <a:r>
              <a:rPr lang="ar-IQ" sz="2800" b="1" dirty="0" smtClean="0"/>
              <a:t>وهذا بحد ذاته يعد اعتداء غير مبرر للعلمانية عن طريق خلط الدين بالسياسة .</a:t>
            </a:r>
            <a:endParaRPr lang="ar-IQ"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IQ" sz="2800" b="1" dirty="0" smtClean="0"/>
              <a:t>ج- قلة الوعي</a:t>
            </a:r>
            <a:r>
              <a:rPr lang="en-US" sz="2400" dirty="0" smtClean="0"/>
              <a:t/>
            </a:r>
            <a:br>
              <a:rPr lang="en-US" sz="2400" dirty="0" smtClean="0"/>
            </a:br>
            <a:r>
              <a:rPr lang="ar-IQ" sz="2400" b="1" dirty="0" err="1" smtClean="0"/>
              <a:t>ان</a:t>
            </a:r>
            <a:r>
              <a:rPr lang="ar-IQ" sz="2400" b="1" dirty="0" smtClean="0"/>
              <a:t> غياب الوعي لدى الشعب يؤدي </a:t>
            </a:r>
            <a:r>
              <a:rPr lang="ar-IQ" sz="2400" b="1" dirty="0" err="1" smtClean="0"/>
              <a:t>الى</a:t>
            </a:r>
            <a:r>
              <a:rPr lang="ar-IQ" sz="2400" b="1" dirty="0" smtClean="0"/>
              <a:t> بناء ديمقراطية استبدادية عن طريق الاختيار الخاطئ للناخب ,بسبب التخلف وانتشار </a:t>
            </a:r>
            <a:r>
              <a:rPr lang="ar-IQ" sz="2400" b="1" dirty="0" err="1" smtClean="0"/>
              <a:t>الامية</a:t>
            </a:r>
            <a:r>
              <a:rPr lang="ar-IQ" sz="2400" b="1" dirty="0" smtClean="0"/>
              <a:t> وفقدان التنظيم ودور المرأة الذي هو دون المستوى المطلوب,كل ذلك يؤدي </a:t>
            </a:r>
            <a:r>
              <a:rPr lang="ar-IQ" sz="2400" b="1" dirty="0" err="1" smtClean="0"/>
              <a:t>الى</a:t>
            </a:r>
            <a:r>
              <a:rPr lang="ar-IQ" sz="2400" b="1" dirty="0" smtClean="0"/>
              <a:t> زيادة الفجوة بين الواقع والطموح.</a:t>
            </a:r>
            <a:r>
              <a:rPr lang="en-US" sz="2400" dirty="0" smtClean="0"/>
              <a:t/>
            </a:r>
            <a:br>
              <a:rPr lang="en-US" sz="2400" dirty="0" smtClean="0"/>
            </a:br>
            <a:r>
              <a:rPr lang="ar-IQ" sz="2800" b="1" dirty="0" smtClean="0"/>
              <a:t>د- خصوصية الديمقراطية</a:t>
            </a:r>
            <a:r>
              <a:rPr lang="en-US" sz="2400" dirty="0" smtClean="0"/>
              <a:t/>
            </a:r>
            <a:br>
              <a:rPr lang="en-US" sz="2400" dirty="0" smtClean="0"/>
            </a:br>
            <a:r>
              <a:rPr lang="ar-IQ" sz="2400" b="1" dirty="0" smtClean="0"/>
              <a:t>هناك من يرى </a:t>
            </a:r>
            <a:r>
              <a:rPr lang="ar-IQ" sz="2400" b="1" dirty="0" err="1" smtClean="0"/>
              <a:t>ان</a:t>
            </a:r>
            <a:r>
              <a:rPr lang="ar-IQ" sz="2400" b="1" dirty="0" smtClean="0"/>
              <a:t> الديمقراطية تحتاج </a:t>
            </a:r>
            <a:r>
              <a:rPr lang="ar-IQ" sz="2400" b="1" dirty="0" err="1" smtClean="0"/>
              <a:t>الى</a:t>
            </a:r>
            <a:r>
              <a:rPr lang="ar-IQ" sz="2400" b="1" dirty="0" smtClean="0"/>
              <a:t> </a:t>
            </a:r>
            <a:r>
              <a:rPr lang="ar-IQ" sz="2400" b="1" dirty="0" err="1" smtClean="0"/>
              <a:t>ارضية</a:t>
            </a:r>
            <a:r>
              <a:rPr lang="ar-IQ" sz="2400" b="1" dirty="0" smtClean="0"/>
              <a:t> خاصة لتطبيق </a:t>
            </a:r>
            <a:r>
              <a:rPr lang="ar-IQ" sz="2400" b="1" dirty="0" err="1" smtClean="0"/>
              <a:t>الديمقراطيةوليس</a:t>
            </a:r>
            <a:r>
              <a:rPr lang="ar-IQ" sz="2400" b="1" dirty="0" smtClean="0"/>
              <a:t> في المجتمعات العربية لأنها غير مؤهلة لذلك وهذا ما </a:t>
            </a:r>
            <a:r>
              <a:rPr lang="ar-IQ" sz="2400" b="1" dirty="0" err="1" smtClean="0"/>
              <a:t>اكده</a:t>
            </a:r>
            <a:r>
              <a:rPr lang="ar-IQ" sz="2400" b="1" dirty="0" smtClean="0"/>
              <a:t> </a:t>
            </a:r>
            <a:r>
              <a:rPr lang="ar-IQ" sz="2400" b="1" dirty="0" err="1" smtClean="0"/>
              <a:t>داهرندوف</a:t>
            </a:r>
            <a:r>
              <a:rPr lang="ar-IQ" sz="2400" b="1" dirty="0" smtClean="0"/>
              <a:t> * حيث يرى استحالة تطبيق الديمقراطية في المجتمع العربي الذي تسوده </a:t>
            </a:r>
            <a:r>
              <a:rPr lang="ar-IQ" sz="2400" b="1" dirty="0" err="1" smtClean="0"/>
              <a:t>الامية</a:t>
            </a:r>
            <a:r>
              <a:rPr lang="ar-IQ" sz="2400" b="1" dirty="0" smtClean="0"/>
              <a:t>.</a:t>
            </a:r>
            <a:r>
              <a:rPr lang="en-US" sz="2400" dirty="0" smtClean="0"/>
              <a:t/>
            </a:r>
            <a:br>
              <a:rPr lang="en-US" sz="2400" dirty="0" smtClean="0"/>
            </a:br>
            <a:r>
              <a:rPr lang="ar-IQ" sz="2400" b="1" dirty="0" smtClean="0"/>
              <a:t>في حين يرى </a:t>
            </a:r>
            <a:r>
              <a:rPr lang="ar-IQ" sz="2400" b="1" dirty="0" err="1" smtClean="0"/>
              <a:t>ارسطو</a:t>
            </a:r>
            <a:r>
              <a:rPr lang="ar-IQ" sz="2400" b="1" dirty="0" smtClean="0"/>
              <a:t> </a:t>
            </a:r>
            <a:r>
              <a:rPr lang="ar-IQ" sz="2400" b="1" dirty="0" err="1" smtClean="0"/>
              <a:t>طاليس</a:t>
            </a:r>
            <a:r>
              <a:rPr lang="ar-IQ" sz="2400" b="1" dirty="0" smtClean="0"/>
              <a:t> * </a:t>
            </a:r>
            <a:r>
              <a:rPr lang="ar-IQ" sz="2400" b="1" dirty="0" err="1" smtClean="0"/>
              <a:t>ان</a:t>
            </a:r>
            <a:r>
              <a:rPr lang="ar-IQ" sz="2400" b="1" dirty="0" smtClean="0"/>
              <a:t> </a:t>
            </a:r>
            <a:r>
              <a:rPr lang="ar-IQ" sz="2400" b="1" dirty="0" err="1" smtClean="0"/>
              <a:t>ارقى</a:t>
            </a:r>
            <a:r>
              <a:rPr lang="ar-IQ" sz="2400" b="1" dirty="0" smtClean="0"/>
              <a:t> </a:t>
            </a:r>
            <a:r>
              <a:rPr lang="ar-IQ" sz="2400" b="1" dirty="0" err="1" smtClean="0"/>
              <a:t>الاجناس</a:t>
            </a:r>
            <a:r>
              <a:rPr lang="ar-IQ" sz="2400" b="1" dirty="0" smtClean="0"/>
              <a:t> هم اليونانيين وهم </a:t>
            </a:r>
            <a:r>
              <a:rPr lang="ar-IQ" sz="2400" b="1" dirty="0" err="1" smtClean="0"/>
              <a:t>اصلح</a:t>
            </a:r>
            <a:r>
              <a:rPr lang="ar-IQ" sz="2400" b="1" dirty="0" smtClean="0"/>
              <a:t> للديمقراطية من العرب .</a:t>
            </a:r>
            <a:r>
              <a:rPr lang="en-US" sz="2400" dirty="0" smtClean="0"/>
              <a:t/>
            </a:r>
            <a:br>
              <a:rPr lang="en-US" sz="2400" dirty="0" smtClean="0"/>
            </a:br>
            <a:r>
              <a:rPr lang="ar-IQ" sz="2400" b="1" dirty="0" smtClean="0"/>
              <a:t>ونحن نرى </a:t>
            </a:r>
            <a:r>
              <a:rPr lang="ar-IQ" sz="2400" b="1" dirty="0" err="1" smtClean="0"/>
              <a:t>ان</a:t>
            </a:r>
            <a:r>
              <a:rPr lang="ar-IQ" sz="2400" b="1" dirty="0" smtClean="0"/>
              <a:t> هذه </a:t>
            </a:r>
            <a:r>
              <a:rPr lang="ar-IQ" sz="2400" b="1" dirty="0" err="1" smtClean="0"/>
              <a:t>الاراء</a:t>
            </a:r>
            <a:r>
              <a:rPr lang="ar-IQ" sz="2400" b="1" dirty="0" smtClean="0"/>
              <a:t> هي اقرب </a:t>
            </a:r>
            <a:r>
              <a:rPr lang="ar-IQ" sz="2400" b="1" dirty="0" err="1" smtClean="0"/>
              <a:t>الى</a:t>
            </a:r>
            <a:r>
              <a:rPr lang="ar-IQ" sz="2400" b="1" dirty="0" smtClean="0"/>
              <a:t> العنصرية مع افتراض وجود حسن النية في الموضوع لسببين </a:t>
            </a:r>
            <a:r>
              <a:rPr lang="ar-IQ" sz="2400" b="1" dirty="0" err="1" smtClean="0"/>
              <a:t>الاول</a:t>
            </a:r>
            <a:r>
              <a:rPr lang="ar-IQ" sz="2400" b="1" dirty="0" smtClean="0"/>
              <a:t>,</a:t>
            </a:r>
            <a:r>
              <a:rPr lang="ar-IQ" sz="2400" b="1" dirty="0" err="1" smtClean="0"/>
              <a:t>ان</a:t>
            </a:r>
            <a:r>
              <a:rPr lang="ar-IQ" sz="2400" b="1" dirty="0" smtClean="0"/>
              <a:t> جوهر </a:t>
            </a:r>
            <a:r>
              <a:rPr lang="ar-IQ" sz="2400" b="1" dirty="0" err="1" smtClean="0"/>
              <a:t>الاسلام</a:t>
            </a:r>
            <a:r>
              <a:rPr lang="ar-IQ" sz="2400" b="1" dirty="0" smtClean="0"/>
              <a:t> هو العدالة والمساواة وتحقيق </a:t>
            </a:r>
            <a:r>
              <a:rPr lang="ar-IQ" sz="2400" b="1" dirty="0" err="1" smtClean="0"/>
              <a:t>انسانية</a:t>
            </a:r>
            <a:r>
              <a:rPr lang="ar-IQ" sz="2400" b="1" dirty="0" smtClean="0"/>
              <a:t> </a:t>
            </a:r>
            <a:r>
              <a:rPr lang="ar-IQ" sz="2400" b="1" dirty="0" err="1" smtClean="0"/>
              <a:t>الانسان</a:t>
            </a:r>
            <a:r>
              <a:rPr lang="ar-IQ" sz="2400" b="1" dirty="0" smtClean="0"/>
              <a:t> وبالتالي لا يوجد ما يمنع تطبيق الديمقراطية التي تعتمد على الحرية </a:t>
            </a:r>
            <a:r>
              <a:rPr lang="ar-IQ" sz="2400" b="1" dirty="0" err="1" smtClean="0"/>
              <a:t>والمساوة</a:t>
            </a:r>
            <a:r>
              <a:rPr lang="ar-IQ" sz="2400" b="1" dirty="0" smtClean="0"/>
              <a:t>.</a:t>
            </a:r>
            <a:r>
              <a:rPr lang="en-US" sz="2400" dirty="0" smtClean="0"/>
              <a:t/>
            </a:r>
            <a:br>
              <a:rPr lang="en-US" sz="2400" dirty="0" smtClean="0"/>
            </a:br>
            <a:r>
              <a:rPr lang="ar-IQ" sz="2400" b="1" dirty="0" smtClean="0"/>
              <a:t>وثانيا,</a:t>
            </a:r>
            <a:r>
              <a:rPr lang="ar-IQ" sz="2400" b="1" dirty="0" err="1" smtClean="0"/>
              <a:t>ان</a:t>
            </a:r>
            <a:r>
              <a:rPr lang="ar-IQ" sz="2400" b="1" dirty="0" smtClean="0"/>
              <a:t> التجربة التي مرت </a:t>
            </a:r>
            <a:r>
              <a:rPr lang="ar-IQ" sz="2400" b="1" dirty="0" err="1" smtClean="0"/>
              <a:t>بها</a:t>
            </a:r>
            <a:r>
              <a:rPr lang="ar-IQ" sz="2400" b="1" dirty="0" smtClean="0"/>
              <a:t> الدولة </a:t>
            </a:r>
            <a:r>
              <a:rPr lang="ar-IQ" sz="2400" b="1" dirty="0" err="1" smtClean="0"/>
              <a:t>الاسلامية</a:t>
            </a:r>
            <a:r>
              <a:rPr lang="ar-IQ" sz="2400" b="1" dirty="0" smtClean="0"/>
              <a:t> </a:t>
            </a:r>
            <a:r>
              <a:rPr lang="ar-IQ" sz="2400" b="1" dirty="0" err="1" smtClean="0"/>
              <a:t>اثبتت</a:t>
            </a:r>
            <a:r>
              <a:rPr lang="ar-IQ" sz="2400" b="1" dirty="0" smtClean="0"/>
              <a:t> قدرتها على بناء </a:t>
            </a:r>
            <a:r>
              <a:rPr lang="ar-IQ" sz="2400" b="1" dirty="0" err="1" smtClean="0"/>
              <a:t>اعظم</a:t>
            </a:r>
            <a:r>
              <a:rPr lang="ar-IQ" sz="2400" b="1" dirty="0" smtClean="0"/>
              <a:t> الحضارات في حين كانت المجتمعات العلمانية تسير نحو الانحلال والتفسخ </a:t>
            </a:r>
            <a:r>
              <a:rPr lang="ar-IQ" sz="2400" b="1" dirty="0" err="1" smtClean="0"/>
              <a:t>الاخلاقي</a:t>
            </a:r>
            <a:r>
              <a:rPr lang="ar-IQ" sz="2400" b="1" dirty="0" smtClean="0"/>
              <a:t> والجريمة المنظمة. </a:t>
            </a:r>
            <a:endParaRPr lang="ar-IQ"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26196"/>
          </a:xfrm>
        </p:spPr>
        <p:txBody>
          <a:bodyPr>
            <a:noAutofit/>
          </a:bodyPr>
          <a:lstStyle/>
          <a:p>
            <a:pPr algn="r"/>
            <a:r>
              <a:rPr lang="ar-IQ" sz="3200" b="1" dirty="0" smtClean="0"/>
              <a:t>ه- الطاعة العمياء للسلطة</a:t>
            </a:r>
            <a:r>
              <a:rPr lang="en-US" sz="3200" dirty="0" smtClean="0"/>
              <a:t/>
            </a:r>
            <a:br>
              <a:rPr lang="en-US" sz="3200" dirty="0" smtClean="0"/>
            </a:br>
            <a:r>
              <a:rPr lang="ar-IQ" sz="3200" b="1" dirty="0" smtClean="0"/>
              <a:t> </a:t>
            </a:r>
            <a:r>
              <a:rPr lang="ar-IQ" sz="2800" b="1" dirty="0" smtClean="0"/>
              <a:t>فالحزب بزعيمه </a:t>
            </a:r>
            <a:r>
              <a:rPr lang="ar-IQ" sz="2800" b="1" dirty="0" err="1" smtClean="0"/>
              <a:t>اذا</a:t>
            </a:r>
            <a:r>
              <a:rPr lang="ar-IQ" sz="2800" b="1" dirty="0" smtClean="0"/>
              <a:t> اقبل اقبلوا معه وإذا </a:t>
            </a:r>
            <a:r>
              <a:rPr lang="ar-IQ" sz="2800" b="1" dirty="0" err="1" smtClean="0"/>
              <a:t>ادبر</a:t>
            </a:r>
            <a:r>
              <a:rPr lang="ar-IQ" sz="2800" b="1" dirty="0" smtClean="0"/>
              <a:t> </a:t>
            </a:r>
            <a:r>
              <a:rPr lang="ar-IQ" sz="2800" b="1" dirty="0" err="1" smtClean="0"/>
              <a:t>ادبروا</a:t>
            </a:r>
            <a:r>
              <a:rPr lang="ar-IQ" sz="2800" b="1" dirty="0" smtClean="0"/>
              <a:t> معه فالزعيم في حزبه كالدكتاتور في قصره.وهكذا شكلت الطاعة العمياء مقاومة للتطور الديمقراطي.</a:t>
            </a:r>
            <a:r>
              <a:rPr lang="en-US" sz="2800" b="1" dirty="0" smtClean="0"/>
              <a:t/>
            </a:r>
            <a:br>
              <a:rPr lang="en-US" sz="2800" b="1" dirty="0" smtClean="0"/>
            </a:br>
            <a:r>
              <a:rPr lang="ar-IQ" sz="3200" b="1" dirty="0" smtClean="0"/>
              <a:t>و- اختفاء دور الطبقة الوسطى في المجتمع</a:t>
            </a:r>
            <a:r>
              <a:rPr lang="en-US" sz="2800" b="1" dirty="0" smtClean="0"/>
              <a:t/>
            </a:r>
            <a:br>
              <a:rPr lang="en-US" sz="2800" b="1" dirty="0" smtClean="0"/>
            </a:br>
            <a:r>
              <a:rPr lang="ar-IQ" sz="2800" b="1" dirty="0" smtClean="0"/>
              <a:t>وذلك لكون المجتمع عشائري ساعد على عدم التكوين الطبقي في المجتمع.والذي هو </a:t>
            </a:r>
            <a:r>
              <a:rPr lang="ar-IQ" sz="2800" b="1" dirty="0" err="1" smtClean="0"/>
              <a:t>اساس</a:t>
            </a:r>
            <a:r>
              <a:rPr lang="ar-IQ" sz="2800" b="1" dirty="0" smtClean="0"/>
              <a:t> الحراك الاجتماعي في التغيير .</a:t>
            </a:r>
            <a:r>
              <a:rPr lang="en-US" sz="2800" b="1" dirty="0" smtClean="0"/>
              <a:t/>
            </a:r>
            <a:br>
              <a:rPr lang="en-US" sz="2800" b="1" dirty="0" smtClean="0"/>
            </a:br>
            <a:r>
              <a:rPr lang="ar-IQ" sz="2800" b="1" dirty="0" smtClean="0"/>
              <a:t>*رالف </a:t>
            </a:r>
            <a:r>
              <a:rPr lang="ar-IQ" sz="2800" b="1" dirty="0" err="1" smtClean="0"/>
              <a:t>داهرندوف</a:t>
            </a:r>
            <a:r>
              <a:rPr lang="en-US" sz="2800" b="1" dirty="0" smtClean="0"/>
              <a:t>R . </a:t>
            </a:r>
            <a:r>
              <a:rPr lang="en-US" sz="2800" b="1" dirty="0" err="1" smtClean="0"/>
              <a:t>Dahrendof</a:t>
            </a:r>
            <a:r>
              <a:rPr lang="ar-IQ" sz="2800" b="1" dirty="0" smtClean="0"/>
              <a:t> عالم </a:t>
            </a:r>
            <a:r>
              <a:rPr lang="ar-IQ" sz="2800" b="1" dirty="0" err="1" smtClean="0"/>
              <a:t>الماني</a:t>
            </a:r>
            <a:r>
              <a:rPr lang="ar-IQ" sz="2800" b="1" dirty="0" smtClean="0"/>
              <a:t> ,كتب عن الصراع الاجتماعي وأكد على </a:t>
            </a:r>
            <a:r>
              <a:rPr lang="ar-IQ" sz="2800" b="1" dirty="0" err="1" smtClean="0"/>
              <a:t>ان</a:t>
            </a:r>
            <a:r>
              <a:rPr lang="ar-IQ" sz="2800" b="1" dirty="0" smtClean="0"/>
              <a:t> التغيير مصير كل المجتمعات , وعرج على غياب التوازن في السلطة.</a:t>
            </a:r>
            <a:r>
              <a:rPr lang="en-US" sz="2800" b="1" dirty="0" smtClean="0"/>
              <a:t/>
            </a:r>
            <a:br>
              <a:rPr lang="en-US" sz="2800" b="1" dirty="0" smtClean="0"/>
            </a:br>
            <a:r>
              <a:rPr lang="ar-IQ" sz="2800" b="1" dirty="0" smtClean="0"/>
              <a:t>*</a:t>
            </a:r>
            <a:r>
              <a:rPr lang="ar-IQ" sz="2800" b="1" dirty="0" err="1" smtClean="0"/>
              <a:t>ارسطو</a:t>
            </a:r>
            <a:r>
              <a:rPr lang="en-US" sz="2800" b="1" dirty="0" err="1" smtClean="0"/>
              <a:t>Aristo</a:t>
            </a:r>
            <a:r>
              <a:rPr lang="en-US" sz="2800" b="1" dirty="0" smtClean="0"/>
              <a:t> </a:t>
            </a:r>
            <a:r>
              <a:rPr lang="en-US" sz="2800" b="1" dirty="0" err="1" smtClean="0"/>
              <a:t>te</a:t>
            </a:r>
            <a:r>
              <a:rPr lang="ar-IQ" sz="2800" b="1" dirty="0" smtClean="0"/>
              <a:t> فيلسوف يوناني -يعد مؤسس علم المنطق اعتبره ماركس </a:t>
            </a:r>
            <a:r>
              <a:rPr lang="ar-IQ" sz="2800" b="1" dirty="0" err="1" smtClean="0"/>
              <a:t>اعظم</a:t>
            </a:r>
            <a:r>
              <a:rPr lang="ar-IQ" sz="2800" b="1" dirty="0" smtClean="0"/>
              <a:t> مفكر في العصور </a:t>
            </a:r>
            <a:r>
              <a:rPr lang="ar-IQ" sz="2800" b="1" dirty="0" err="1" smtClean="0"/>
              <a:t>القديمه</a:t>
            </a:r>
            <a:r>
              <a:rPr lang="ar-IQ" sz="3200" b="1" dirty="0" smtClean="0"/>
              <a:t>.</a:t>
            </a:r>
            <a:endParaRPr lang="ar-IQ"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69072"/>
          </a:xfrm>
        </p:spPr>
        <p:txBody>
          <a:bodyPr>
            <a:noAutofit/>
          </a:bodyPr>
          <a:lstStyle/>
          <a:p>
            <a:pPr algn="r"/>
            <a:r>
              <a:rPr lang="ar-IQ" sz="2800" b="1" dirty="0" smtClean="0"/>
              <a:t>ولا يفوتنا أن نذكر </a:t>
            </a:r>
            <a:r>
              <a:rPr lang="ar-IQ" sz="2800" b="1" dirty="0" err="1" smtClean="0"/>
              <a:t>ان</a:t>
            </a:r>
            <a:r>
              <a:rPr lang="ar-IQ" sz="2800" b="1" dirty="0" smtClean="0"/>
              <a:t> هناك عوامل </a:t>
            </a:r>
            <a:r>
              <a:rPr lang="ar-IQ" sz="2800" b="1" dirty="0" err="1" smtClean="0"/>
              <a:t>اخرى</a:t>
            </a:r>
            <a:r>
              <a:rPr lang="ar-IQ" sz="2800" b="1" dirty="0" smtClean="0"/>
              <a:t> منها .</a:t>
            </a:r>
            <a:r>
              <a:rPr lang="en-US" sz="2400" dirty="0" smtClean="0"/>
              <a:t/>
            </a:r>
            <a:br>
              <a:rPr lang="en-US" sz="2400" dirty="0" smtClean="0"/>
            </a:br>
            <a:r>
              <a:rPr lang="ar-IQ" sz="2400" dirty="0" smtClean="0"/>
              <a:t>1- </a:t>
            </a:r>
            <a:r>
              <a:rPr lang="ar-IQ" sz="2400" b="1" dirty="0" smtClean="0"/>
              <a:t>ضعف </a:t>
            </a:r>
            <a:r>
              <a:rPr lang="ar-IQ" sz="2400" b="1" dirty="0" err="1" smtClean="0"/>
              <a:t>الاحزاب</a:t>
            </a:r>
            <a:r>
              <a:rPr lang="ar-IQ" sz="2400" b="1" dirty="0" smtClean="0"/>
              <a:t> السياسية وانعدام تأثير مؤسسات  المجتمع المدني </a:t>
            </a:r>
            <a:r>
              <a:rPr lang="ar-IQ" sz="2400" b="1" dirty="0" err="1" smtClean="0"/>
              <a:t>ان</a:t>
            </a:r>
            <a:r>
              <a:rPr lang="ar-IQ" sz="2400" b="1" dirty="0" smtClean="0"/>
              <a:t> وجدت .</a:t>
            </a:r>
            <a:r>
              <a:rPr lang="en-US" sz="2400" dirty="0" smtClean="0"/>
              <a:t/>
            </a:r>
            <a:br>
              <a:rPr lang="en-US" sz="2400" dirty="0" smtClean="0"/>
            </a:br>
            <a:r>
              <a:rPr lang="ar-IQ" sz="2400" dirty="0" smtClean="0"/>
              <a:t>2- </a:t>
            </a:r>
            <a:r>
              <a:rPr lang="ar-IQ" sz="2400" b="1" dirty="0" smtClean="0"/>
              <a:t>تأثير </a:t>
            </a:r>
            <a:r>
              <a:rPr lang="ar-IQ" sz="2400" b="1" dirty="0" smtClean="0"/>
              <a:t>السلطة </a:t>
            </a:r>
            <a:r>
              <a:rPr lang="ar-IQ" sz="2400" b="1" dirty="0" err="1" smtClean="0"/>
              <a:t>القامعةالتي</a:t>
            </a:r>
            <a:r>
              <a:rPr lang="ar-IQ" sz="2400" b="1" dirty="0" smtClean="0"/>
              <a:t> تحارب التعددية الحزبية حتى تنفرد بالمسرح السياسي , </a:t>
            </a:r>
            <a:r>
              <a:rPr lang="ar-IQ" sz="2400" b="1" dirty="0" err="1" smtClean="0"/>
              <a:t>ةاذا</a:t>
            </a:r>
            <a:r>
              <a:rPr lang="ar-IQ" sz="2400" b="1" dirty="0" smtClean="0"/>
              <a:t> قبلت بالتعددية فأنها تضع قيودا على حركات </a:t>
            </a:r>
            <a:r>
              <a:rPr lang="ar-IQ" sz="2400" b="1" dirty="0" err="1" smtClean="0"/>
              <a:t>الاحزاب</a:t>
            </a:r>
            <a:r>
              <a:rPr lang="ar-IQ" sz="2400" b="1" dirty="0" smtClean="0"/>
              <a:t> السياسية المعارضة كي تمنع تأثيرها في اتجاهات الناخبين.</a:t>
            </a:r>
            <a:r>
              <a:rPr lang="en-US" sz="2400" dirty="0" smtClean="0"/>
              <a:t/>
            </a:r>
            <a:br>
              <a:rPr lang="en-US" sz="2400" dirty="0" smtClean="0"/>
            </a:br>
            <a:r>
              <a:rPr lang="ar-IQ" sz="2400" dirty="0" smtClean="0"/>
              <a:t>3- </a:t>
            </a:r>
            <a:r>
              <a:rPr lang="ar-IQ" sz="2400" b="1" dirty="0" smtClean="0"/>
              <a:t>عجز </a:t>
            </a:r>
            <a:r>
              <a:rPr lang="ar-IQ" sz="2400" b="1" dirty="0" err="1" smtClean="0"/>
              <a:t>الاحزاب</a:t>
            </a:r>
            <a:r>
              <a:rPr lang="ar-IQ" sz="2400" b="1" dirty="0" smtClean="0"/>
              <a:t>  عن التجدد </a:t>
            </a:r>
            <a:r>
              <a:rPr lang="ar-IQ" sz="2400" b="1" dirty="0" err="1" smtClean="0"/>
              <a:t>الايديولوجي</a:t>
            </a:r>
            <a:r>
              <a:rPr lang="ar-IQ" sz="2400" b="1" dirty="0" smtClean="0"/>
              <a:t> وعدم قرأتها الدقيقة  لتغيرات المجتمع العالمي.</a:t>
            </a:r>
            <a:r>
              <a:rPr lang="en-US" sz="2400" dirty="0" smtClean="0"/>
              <a:t/>
            </a:r>
            <a:br>
              <a:rPr lang="en-US" sz="2400" dirty="0" smtClean="0"/>
            </a:br>
            <a:r>
              <a:rPr lang="ar-IQ" sz="2400" dirty="0" smtClean="0"/>
              <a:t>4- </a:t>
            </a:r>
            <a:r>
              <a:rPr lang="ar-IQ" sz="2400" b="1" dirty="0" smtClean="0"/>
              <a:t>عدم </a:t>
            </a:r>
            <a:r>
              <a:rPr lang="ar-IQ" sz="2400" b="1" dirty="0" smtClean="0"/>
              <a:t>قدرتها على ضم مجموعة من الشباب </a:t>
            </a:r>
            <a:r>
              <a:rPr lang="ar-IQ" sz="2400" b="1" dirty="0" err="1" smtClean="0"/>
              <a:t>اليها</a:t>
            </a:r>
            <a:r>
              <a:rPr lang="ar-IQ" sz="2400" b="1" dirty="0" smtClean="0"/>
              <a:t>.</a:t>
            </a:r>
            <a:r>
              <a:rPr lang="en-US" sz="2400" dirty="0" smtClean="0"/>
              <a:t/>
            </a:r>
            <a:br>
              <a:rPr lang="en-US" sz="2400" dirty="0" smtClean="0"/>
            </a:br>
            <a:r>
              <a:rPr lang="ar-IQ" sz="2400" dirty="0" smtClean="0"/>
              <a:t>5- </a:t>
            </a:r>
            <a:r>
              <a:rPr lang="ar-IQ" sz="2400" b="1" dirty="0" smtClean="0"/>
              <a:t>كذلك </a:t>
            </a:r>
            <a:r>
              <a:rPr lang="ar-IQ" sz="2400" b="1" dirty="0" smtClean="0"/>
              <a:t>هناك </a:t>
            </a:r>
            <a:r>
              <a:rPr lang="ar-IQ" sz="2400" b="1" dirty="0" err="1" smtClean="0"/>
              <a:t>اسباب</a:t>
            </a:r>
            <a:r>
              <a:rPr lang="ar-IQ" sz="2400" b="1" dirty="0" smtClean="0"/>
              <a:t> اجتماعية وثقافية  منها سيادة القبلية ووجود الصراع القبلي ,</a:t>
            </a:r>
            <a:r>
              <a:rPr lang="ar-IQ" sz="2400" b="1" dirty="0" err="1" smtClean="0"/>
              <a:t>اضف</a:t>
            </a:r>
            <a:r>
              <a:rPr lang="ar-IQ" sz="2400" b="1" dirty="0" smtClean="0"/>
              <a:t> </a:t>
            </a:r>
            <a:r>
              <a:rPr lang="ar-IQ" sz="2400" b="1" dirty="0" err="1" smtClean="0"/>
              <a:t>الى</a:t>
            </a:r>
            <a:r>
              <a:rPr lang="ar-IQ" sz="2400" b="1" dirty="0" smtClean="0"/>
              <a:t> ذلك شيوع </a:t>
            </a:r>
            <a:r>
              <a:rPr lang="ar-IQ" sz="2400" b="1" dirty="0" err="1" smtClean="0"/>
              <a:t>الامية</a:t>
            </a:r>
            <a:r>
              <a:rPr lang="ar-IQ" sz="2400" b="1" dirty="0" smtClean="0"/>
              <a:t> والتي قد تصل </a:t>
            </a:r>
            <a:r>
              <a:rPr lang="ar-IQ" sz="2400" b="1" dirty="0" err="1" smtClean="0"/>
              <a:t>الى</a:t>
            </a:r>
            <a:r>
              <a:rPr lang="ar-IQ" sz="2400" b="1" dirty="0" smtClean="0"/>
              <a:t> </a:t>
            </a:r>
            <a:r>
              <a:rPr lang="ar-IQ" sz="2400" b="1" dirty="0" err="1" smtClean="0"/>
              <a:t>اكثر</a:t>
            </a:r>
            <a:r>
              <a:rPr lang="ar-IQ" sz="2400" b="1" dirty="0" smtClean="0"/>
              <a:t> من 40% وهذا مما يؤثر على الاختيار الصحيح في الساحة السياسية.</a:t>
            </a:r>
            <a:r>
              <a:rPr lang="en-US" sz="2400" dirty="0" smtClean="0"/>
              <a:t/>
            </a:r>
            <a:br>
              <a:rPr lang="en-US" sz="2400" dirty="0" smtClean="0"/>
            </a:br>
            <a:r>
              <a:rPr lang="ar-IQ" sz="2400" dirty="0" smtClean="0"/>
              <a:t>6- </a:t>
            </a:r>
            <a:r>
              <a:rPr lang="ar-IQ" sz="2400" b="1" dirty="0" smtClean="0"/>
              <a:t>شيوع </a:t>
            </a:r>
            <a:r>
              <a:rPr lang="ar-IQ" sz="2400" b="1" dirty="0" smtClean="0"/>
              <a:t>الاتجاهات </a:t>
            </a:r>
            <a:r>
              <a:rPr lang="ar-IQ" sz="2400" b="1" dirty="0" err="1" smtClean="0"/>
              <a:t>الاسلامية</a:t>
            </a:r>
            <a:r>
              <a:rPr lang="ar-IQ" sz="2400" b="1" dirty="0" smtClean="0"/>
              <a:t> ذات النزعة  المتطرفة ومحاولتها خلق  عقل جمعي  وسلوك جمعي من خلال رفع شعارات  </a:t>
            </a:r>
            <a:r>
              <a:rPr lang="ar-IQ" sz="2400" b="1" dirty="0" err="1" smtClean="0"/>
              <a:t>اسلامية</a:t>
            </a:r>
            <a:r>
              <a:rPr lang="ar-IQ" sz="2400" b="1" dirty="0" smtClean="0"/>
              <a:t> جذابة.</a:t>
            </a:r>
            <a:r>
              <a:rPr lang="en-US" sz="2400" dirty="0" smtClean="0"/>
              <a:t/>
            </a:r>
            <a:br>
              <a:rPr lang="en-US" sz="2400" dirty="0" smtClean="0"/>
            </a:br>
            <a:r>
              <a:rPr lang="ar-IQ" sz="2400" b="1" dirty="0" smtClean="0"/>
              <a:t>وأخيرا نرى </a:t>
            </a:r>
            <a:r>
              <a:rPr lang="ar-IQ" sz="2400" b="1" dirty="0" err="1" smtClean="0"/>
              <a:t>ان</a:t>
            </a:r>
            <a:r>
              <a:rPr lang="ar-IQ" sz="2400" b="1" dirty="0" smtClean="0"/>
              <a:t> بناء الديمقراطية بناءا فوقيا لا يستند على قاعدة قوية وبناء تحتي رصين يكون بناءا معاقا يوسع الفجوة بين الواقع وما يطمح لها المجتمع.</a:t>
            </a:r>
            <a:endParaRPr lang="ar-IQ" sz="24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238</Words>
  <PresentationFormat>عرض على الشاشة (3:4)‏</PresentationFormat>
  <Paragraphs>13</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المحاضرة الاولى</vt:lpstr>
      <vt:lpstr>ب- صعوبة التغيير ان الصعوبات التي ترافق التغيير كثيرة منها على سبيل المثال ان بعض النظم السلطوية اذا ما ارادة التغيير نحو الديمقراطية استجابة لمطالب الشعب او للتأثيرات الخارجية .فأنها تواجه صعوبة التنازل عن النفوذ السلطوي والذي سيترتب عليه تغيير في وضعهم الطبقي لذا نجد الكثير يمانعون من عملية الانتقال نحو الديمقراطية. اضف الى ذلك الاتجاهات الاسلامية المتطرفة ومدى تأثيرها في بلورة سلوك جمعيcollective behavior     من خلال رفع شعارات اسلامية براقة في ذاتها مثال ما رفعه اخوان المسلمين ( الاسلام طريقك الاول والأوحد للخلاص)هذا من جهة ومن جهة اخرى يرى البعض عدم صلاحية النظام الديمقراطي للمجتمعات العربية الاسلامية لانه لا يقر بفصل الدين عن السياسة ولا يقر بفصل السلطات الثلاثة وهذا الفصل هو اساس الديمقراطية. وهذا بحد ذاته يعد اعتداء غير مبرر للعلمانية عن طريق خلط الدين بالسياسة .</vt:lpstr>
      <vt:lpstr>ج- قلة الوعي ان غياب الوعي لدى الشعب يؤدي الى بناء ديمقراطية استبدادية عن طريق الاختيار الخاطئ للناخب ,بسبب التخلف وانتشار الامية وفقدان التنظيم ودور المرأة الذي هو دون المستوى المطلوب,كل ذلك يؤدي الى زيادة الفجوة بين الواقع والطموح. د- خصوصية الديمقراطية هناك من يرى ان الديمقراطية تحتاج الى ارضية خاصة لتطبيق الديمقراطيةوليس في المجتمعات العربية لأنها غير مؤهلة لذلك وهذا ما اكده داهرندوف * حيث يرى استحالة تطبيق الديمقراطية في المجتمع العربي الذي تسوده الامية. في حين يرى ارسطو طاليس * ان ارقى الاجناس هم اليونانيين وهم اصلح للديمقراطية من العرب . ونحن نرى ان هذه الاراء هي اقرب الى العنصرية مع افتراض وجود حسن النية في الموضوع لسببين الاول,ان جوهر الاسلام هو العدالة والمساواة وتحقيق انسانية الانسان وبالتالي لا يوجد ما يمنع تطبيق الديمقراطية التي تعتمد على الحرية والمساوة. وثانيا,ان التجربة التي مرت بها الدولة الاسلامية اثبتت قدرتها على بناء اعظم الحضارات في حين كانت المجتمعات العلمانية تسير نحو الانحلال والتفسخ الاخلاقي والجريمة المنظمة. </vt:lpstr>
      <vt:lpstr>ه- الطاعة العمياء للسلطة  فالحزب بزعيمه اذا اقبل اقبلوا معه وإذا ادبر ادبروا معه فالزعيم في حزبه كالدكتاتور في قصره.وهكذا شكلت الطاعة العمياء مقاومة للتطور الديمقراطي. و- اختفاء دور الطبقة الوسطى في المجتمع وذلك لكون المجتمع عشائري ساعد على عدم التكوين الطبقي في المجتمع.والذي هو اساس الحراك الاجتماعي في التغيير . *رالف داهرندوفR . Dahrendof عالم الماني ,كتب عن الصراع الاجتماعي وأكد على ان التغيير مصير كل المجتمعات , وعرج على غياب التوازن في السلطة. *ارسطوAristo te فيلسوف يوناني -يعد مؤسس علم المنطق اعتبره ماركس اعظم مفكر في العصور القديمه.</vt:lpstr>
      <vt:lpstr>ولا يفوتنا أن نذكر ان هناك عوامل اخرى منها . 1- ضعف الاحزاب السياسية وانعدام تأثير مؤسسات  المجتمع المدني ان وجدت . 2- تأثير السلطة القامعةالتي تحارب التعددية الحزبية حتى تنفرد بالمسرح السياسي , ةاذا قبلت بالتعددية فأنها تضع قيودا على حركات الاحزاب السياسية المعارضة كي تمنع تأثيرها في اتجاهات الناخبين. 3- عجز الاحزاب  عن التجدد الايديولوجي وعدم قرأتها الدقيقة  لتغيرات المجتمع العالمي. 4- عدم قدرتها على ضم مجموعة من الشباب اليها. 5- كذلك هناك اسباب اجتماعية وثقافية  منها سيادة القبلية ووجود الصراع القبلي ,اضف الى ذلك شيوع الامية والتي قد تصل الى اكثر من 40% وهذا مما يؤثر على الاختيار الصحيح في الساحة السياسية. 6- شيوع الاتجاهات الاسلامية ذات النزعة  المتطرفة ومحاولتها خلق  عقل جمعي  وسلوك جمعي من خلال رفع شعارات  اسلامية جذابة. وأخيرا نرى ان بناء الديمقراطية بناءا فوقيا لا يستند على قاعدة قوية وبناء تحتي رصين يكون بناءا معاقا يوسع الفجوة بين الواقع وما يطمح لها المجتمع.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dc:title>
  <dc:creator>HP PAVILION</dc:creator>
  <cp:lastModifiedBy>HP PAVILION</cp:lastModifiedBy>
  <cp:revision>2</cp:revision>
  <dcterms:created xsi:type="dcterms:W3CDTF">2017-12-13T12:46:40Z</dcterms:created>
  <dcterms:modified xsi:type="dcterms:W3CDTF">2017-12-13T13:03:30Z</dcterms:modified>
</cp:coreProperties>
</file>