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706" autoAdjust="0"/>
    <p:restoredTop sz="94660"/>
  </p:normalViewPr>
  <p:slideViewPr>
    <p:cSldViewPr>
      <p:cViewPr varScale="1">
        <p:scale>
          <a:sx n="66" d="100"/>
          <a:sy n="66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EDC6-72F0-472C-A3BE-979D5C03361B}" type="datetimeFigureOut">
              <a:rPr lang="ar-IQ" smtClean="0"/>
              <a:pPr/>
              <a:t>02/06/1435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951A-AA53-4823-BEC6-1344C16E6A8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44624"/>
            <a:ext cx="4176464" cy="648071"/>
          </a:xfr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Product Blending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768181"/>
            <a:ext cx="8496944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Blending purpose is to allocate the available blending components in such a way to meet product demands and specification at the least cost. We now review how the properties of mixtures are estimated based on the properties of the components.</a:t>
            </a:r>
            <a:endParaRPr lang="en-US" sz="2000" b="1" u="sng" dirty="0" smtClean="0"/>
          </a:p>
          <a:p>
            <a:pPr algn="l"/>
            <a:r>
              <a:rPr lang="en-US" sz="2400" b="1" dirty="0" smtClean="0"/>
              <a:t>Octane Blending: </a:t>
            </a:r>
          </a:p>
          <a:p>
            <a:pPr algn="l"/>
            <a:r>
              <a:rPr lang="en-US" sz="2000" dirty="0" smtClean="0"/>
              <a:t>True </a:t>
            </a:r>
            <a:r>
              <a:rPr lang="en-US" sz="2000" dirty="0"/>
              <a:t>octane numbers do not blend linearly. It is therefore necessary to use especial “blending” octane numbers to obtain linear expressions. The blending is performed on a volumetric average </a:t>
            </a:r>
            <a:r>
              <a:rPr lang="en-US" sz="2000" dirty="0" smtClean="0"/>
              <a:t>basis.</a:t>
            </a:r>
            <a:endParaRPr lang="en-US" sz="2000" dirty="0"/>
          </a:p>
          <a:p>
            <a:pPr algn="l"/>
            <a:r>
              <a:rPr lang="en-US" sz="2000" dirty="0"/>
              <a:t>The formula used for calculation is</a:t>
            </a:r>
            <a:r>
              <a:rPr lang="en-US" sz="2000" dirty="0" smtClean="0"/>
              <a:t>:</a:t>
            </a:r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where </a:t>
            </a:r>
            <a:endParaRPr lang="en-US" sz="2000" dirty="0"/>
          </a:p>
          <a:p>
            <a:pPr algn="l"/>
            <a:r>
              <a:rPr lang="en-US" sz="2000" dirty="0"/>
              <a:t>B</a:t>
            </a:r>
            <a:r>
              <a:rPr lang="en-US" sz="2000" baseline="-25000" dirty="0"/>
              <a:t>t</a:t>
            </a:r>
            <a:r>
              <a:rPr lang="en-US" sz="2000" i="1" baseline="-25000" dirty="0"/>
              <a:t> </a:t>
            </a:r>
            <a:r>
              <a:rPr lang="en-US" sz="2000" i="1" dirty="0"/>
              <a:t>   </a:t>
            </a:r>
            <a:r>
              <a:rPr lang="en-US" sz="2000" dirty="0"/>
              <a:t>= total amount of blended gasoline </a:t>
            </a:r>
            <a:r>
              <a:rPr lang="en-US" sz="2000" i="1" dirty="0"/>
              <a:t>, bbl</a:t>
            </a:r>
            <a:endParaRPr lang="en-US" sz="2000" dirty="0"/>
          </a:p>
          <a:p>
            <a:pPr algn="l"/>
            <a:r>
              <a:rPr lang="en-US" sz="2000" i="1" dirty="0" err="1"/>
              <a:t>ON</a:t>
            </a:r>
            <a:r>
              <a:rPr lang="en-US" sz="2000" i="1" baseline="-25000" dirty="0" err="1"/>
              <a:t>t</a:t>
            </a:r>
            <a:r>
              <a:rPr lang="en-US" sz="2000" i="1" dirty="0"/>
              <a:t>  </a:t>
            </a:r>
            <a:r>
              <a:rPr lang="en-US" sz="2000" dirty="0"/>
              <a:t>= desired octane of blend </a:t>
            </a:r>
          </a:p>
          <a:p>
            <a:pPr algn="l"/>
            <a:r>
              <a:rPr lang="en-US" sz="2000" dirty="0"/>
              <a:t>B</a:t>
            </a:r>
            <a:r>
              <a:rPr lang="en-US" sz="2000" baseline="-25000" dirty="0"/>
              <a:t>i</a:t>
            </a:r>
            <a:r>
              <a:rPr lang="en-US" sz="2000" dirty="0"/>
              <a:t>  = bbl of component </a:t>
            </a:r>
            <a:r>
              <a:rPr lang="en-US" sz="2000" dirty="0" err="1"/>
              <a:t>i</a:t>
            </a:r>
            <a:endParaRPr lang="en-US" sz="2000" dirty="0"/>
          </a:p>
          <a:p>
            <a:pPr algn="l"/>
            <a:r>
              <a:rPr lang="en-US" sz="2000" dirty="0" err="1"/>
              <a:t>ON</a:t>
            </a:r>
            <a:r>
              <a:rPr lang="en-US" sz="2000" baseline="-25000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blending octane number of component </a:t>
            </a:r>
            <a:r>
              <a:rPr lang="en-US" sz="2000" dirty="0" err="1"/>
              <a:t>i</a:t>
            </a:r>
            <a:r>
              <a:rPr lang="en-US" sz="2000" dirty="0"/>
              <a:t>.</a:t>
            </a:r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539552" y="3789040"/>
          <a:ext cx="3096344" cy="864096"/>
        </p:xfrm>
        <a:graphic>
          <a:graphicData uri="http://schemas.openxmlformats.org/presentationml/2006/ole">
            <p:oleObj spid="_x0000_s11266" name="Equation" r:id="rId3" imgW="1549080" imgH="520560" progId="Equation.3">
              <p:embed/>
            </p:oleObj>
          </a:graphicData>
        </a:graphic>
      </p:graphicFrame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4022488"/>
            <a:ext cx="44644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………………………………..      1</a:t>
            </a:r>
            <a:endParaRPr lang="ar-IQ" sz="20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81200"/>
            <a:ext cx="8820472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u="sng" dirty="0" smtClean="0"/>
              <a:t>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ar-SA" sz="2000" b="1" dirty="0" smtClean="0"/>
              <a:t> </a:t>
            </a:r>
            <a:r>
              <a:rPr lang="ar-SA" sz="2000" dirty="0" smtClean="0"/>
              <a:t>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ar-IQ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31640" y="296458"/>
          <a:ext cx="6336705" cy="29165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67341"/>
                <a:gridCol w="1267341"/>
                <a:gridCol w="1267341"/>
                <a:gridCol w="1267341"/>
                <a:gridCol w="1267341"/>
              </a:tblGrid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NewRomanPSMT"/>
                          <a:ea typeface="Times New Roman"/>
                          <a:cs typeface="TimesNewRomanPSMT"/>
                        </a:rPr>
                        <a:t>Vol</a:t>
                      </a: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 (VPBI)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VPBI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RVP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Vol.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Component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138 W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138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51.6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W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n- butane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148395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25.9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13.5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5735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Isomerate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39517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2.7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2.2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14749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Reformate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128199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6.4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20117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19895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24.4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12.9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814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Light hydrocrackate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27732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6.7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4.6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4117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30950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14.9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8.7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2071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Polymer</a:t>
                      </a:r>
                      <a:endParaRPr lang="en-US" sz="13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394688+138W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47603 +W 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9512" y="3421449"/>
            <a:ext cx="870930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NewRomanPSMT" charset="0"/>
              </a:rPr>
              <a:t>18.2 (47603 + W )= 394688 + 138 W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NewRomanPSMT" charset="0"/>
              </a:rPr>
              <a:t>W = 3937 bbl n- butane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NewRomanPSMT" charset="0"/>
              </a:rPr>
              <a:t>The total volume of 10.2 psi RVP premium gasoline = 47603 + 3937 = 51540 BPCD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88640"/>
            <a:ext cx="8641024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      Octane </a:t>
            </a:r>
            <a:r>
              <a:rPr lang="en-US" sz="2000" b="1" dirty="0"/>
              <a:t>calculations for pool </a:t>
            </a:r>
            <a:r>
              <a:rPr lang="en-US" sz="2000" b="1" dirty="0" smtClean="0"/>
              <a:t>Gasoline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l"/>
            <a:endParaRPr lang="en-US" b="1" dirty="0" smtClean="0"/>
          </a:p>
          <a:p>
            <a:pPr algn="l"/>
            <a:r>
              <a:rPr lang="en-US" sz="2000" dirty="0" smtClean="0"/>
              <a:t>Pool </a:t>
            </a:r>
            <a:r>
              <a:rPr lang="en-US" sz="2000" dirty="0"/>
              <a:t>octane [ (∑  MON + ∑ RON ) / 2 )] = 88.38 PON</a:t>
            </a:r>
          </a:p>
          <a:p>
            <a:pPr algn="l"/>
            <a:r>
              <a:rPr lang="en-US" sz="2000" dirty="0"/>
              <a:t>This is not acceptable, as the octane requirement for pool gasoline is 89 PON.</a:t>
            </a:r>
          </a:p>
          <a:p>
            <a:pPr algn="l"/>
            <a:r>
              <a:rPr lang="en-US" sz="2000" dirty="0"/>
              <a:t>There are several ways of correcting this. Among the possibilities are :</a:t>
            </a:r>
          </a:p>
          <a:p>
            <a:pPr lvl="0" algn="l"/>
            <a:r>
              <a:rPr lang="en-US" sz="2000" dirty="0"/>
              <a:t>Increase severity of reforming to produce a 98.8 to 100 RON clear reformate.</a:t>
            </a:r>
          </a:p>
          <a:p>
            <a:pPr algn="l"/>
            <a:r>
              <a:rPr lang="en-US" sz="2000" dirty="0"/>
              <a:t>Use an octane blending agent, such as MTBE ( methyl tertiary butyl ether ) and ETBE (  ethyl tertiary butyl ether </a:t>
            </a:r>
            <a:r>
              <a:rPr lang="en-US" sz="2000" dirty="0" smtClean="0"/>
              <a:t>).</a:t>
            </a:r>
            <a:endParaRPr lang="en-US" sz="2000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ar-IQ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574" y="692696"/>
          <a:ext cx="7704858" cy="29900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0694"/>
                <a:gridCol w="1100694"/>
                <a:gridCol w="1100694"/>
                <a:gridCol w="1100694"/>
                <a:gridCol w="1100694"/>
                <a:gridCol w="1100694"/>
                <a:gridCol w="1100694"/>
              </a:tblGrid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∑</a:t>
                      </a: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 RON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RON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Arial"/>
                        </a:rPr>
                        <a:t>∑</a:t>
                      </a: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 MON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MON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Vol. fract.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Volume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Component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7.12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93.0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7.05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92.0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0.077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3937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n- butane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9.23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83.0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9.02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81.1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0.111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5735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Isomerate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28.18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98.5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24.85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86.9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0.286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14749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Reformate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36.02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92.3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29.97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76.8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0.390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20117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1.31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1.30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0.016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814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Light hydrocrackate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7.77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97.3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7.66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95.9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0.080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4117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3.89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96.9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3.38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84.0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0.040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2071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Polymer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95.53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83.23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1.000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51540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88640"/>
            <a:ext cx="864102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/>
              <a:t>Recalculating pool gasoline RVP and PON after adding sufficient MTBE to increase the PON to 89.0 gives the following 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l"/>
            <a:r>
              <a:rPr lang="en-US" b="1" dirty="0" smtClean="0"/>
              <a:t> </a:t>
            </a:r>
            <a:endParaRPr lang="en-US" sz="2000" b="1" dirty="0"/>
          </a:p>
          <a:p>
            <a:pPr algn="l"/>
            <a:r>
              <a:rPr lang="en-US" dirty="0"/>
              <a:t>49195 +W=18.2 (419520+138W)</a:t>
            </a:r>
          </a:p>
          <a:p>
            <a:pPr algn="l"/>
            <a:r>
              <a:rPr lang="en-US" dirty="0"/>
              <a:t>119.8W=895349-419520=475829</a:t>
            </a:r>
          </a:p>
          <a:p>
            <a:pPr algn="l"/>
            <a:r>
              <a:rPr lang="en-US" dirty="0"/>
              <a:t>W=3984 bbl</a:t>
            </a:r>
          </a:p>
          <a:p>
            <a:pPr algn="l"/>
            <a:r>
              <a:rPr lang="en-US" dirty="0"/>
              <a:t>Total pool 10.2 RVP, 89.0 PON gasoline= 53179 BPCD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ar-IQ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623" y="980728"/>
          <a:ext cx="7056785" cy="30231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11357"/>
                <a:gridCol w="1411357"/>
                <a:gridCol w="1411357"/>
                <a:gridCol w="1411357"/>
                <a:gridCol w="1411357"/>
              </a:tblGrid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NewRomanPSMT"/>
                          <a:ea typeface="Times New Roman"/>
                          <a:cs typeface="TimesNewRomanPSMT"/>
                        </a:rPr>
                        <a:t>Vol</a:t>
                      </a: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 (VPBI)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VPBI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RVP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Vol.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 Component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138 W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138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51.6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W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n- butane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148395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25.9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13.5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5735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Isomerate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39517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2.7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2.2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14749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Reformate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128199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6.4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20117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5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19895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24.4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12.9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814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Light hydrocrackate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27732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6.7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4.6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4117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30950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14.9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8.7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2071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Polymer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24832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15.6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9.0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1593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NewRomanPSMT"/>
                          <a:ea typeface="Times New Roman"/>
                          <a:cs typeface="TimesNewRomanPSMT"/>
                        </a:rPr>
                        <a:t>MTBE</a:t>
                      </a:r>
                      <a:endParaRPr lang="en-US" sz="13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419520+138W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49195 +W 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492338"/>
            <a:ext cx="8641024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u="sng" dirty="0" smtClean="0"/>
              <a:t>Other properties: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Several </a:t>
            </a:r>
            <a:r>
              <a:rPr lang="en-US" sz="2000" dirty="0"/>
              <a:t>other properties of blend pools (viscosities, aniline point, pour points, </a:t>
            </a:r>
            <a:r>
              <a:rPr lang="en-US" sz="2000" dirty="0" smtClean="0"/>
              <a:t>flash points</a:t>
            </a:r>
            <a:r>
              <a:rPr lang="en-US" sz="2000" dirty="0"/>
              <a:t>) can be estimated using a technique similar to that of the Chevron Method </a:t>
            </a:r>
            <a:r>
              <a:rPr lang="en-US" sz="2000" dirty="0" smtClean="0"/>
              <a:t>for RVP</a:t>
            </a:r>
            <a:r>
              <a:rPr lang="en-US" sz="2000" dirty="0"/>
              <a:t>, that </a:t>
            </a:r>
            <a:r>
              <a:rPr lang="en-US" sz="2000" dirty="0" smtClean="0"/>
              <a:t>is: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b="1" dirty="0"/>
          </a:p>
          <a:p>
            <a:endParaRPr lang="en-US" b="1" dirty="0" smtClean="0"/>
          </a:p>
          <a:p>
            <a:pPr algn="l"/>
            <a:r>
              <a:rPr lang="en-US" sz="2000" dirty="0"/>
              <a:t>where </a:t>
            </a:r>
            <a:r>
              <a:rPr lang="en-US" sz="2000" dirty="0" smtClean="0"/>
              <a:t>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i</a:t>
            </a:r>
            <a:r>
              <a:rPr lang="en-US" sz="2000" i="1" dirty="0" smtClean="0"/>
              <a:t>  </a:t>
            </a:r>
            <a:r>
              <a:rPr lang="en-US" sz="2000" dirty="0" smtClean="0"/>
              <a:t>is </a:t>
            </a:r>
            <a:r>
              <a:rPr lang="en-US" sz="2000" dirty="0"/>
              <a:t>the volume fraction of blending stream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as above, and </a:t>
            </a:r>
            <a:r>
              <a:rPr lang="en-US" sz="2000" i="1" dirty="0"/>
              <a:t>P</a:t>
            </a:r>
            <a:r>
              <a:rPr lang="en-US" sz="2000" i="1" baseline="-25000" dirty="0"/>
              <a:t>t</a:t>
            </a:r>
            <a:r>
              <a:rPr lang="en-US" sz="2000" i="1" dirty="0"/>
              <a:t> </a:t>
            </a:r>
            <a:r>
              <a:rPr lang="en-US" sz="2000" dirty="0"/>
              <a:t>as well as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i="1" dirty="0"/>
              <a:t> </a:t>
            </a:r>
            <a:r>
              <a:rPr lang="en-US" sz="2000" dirty="0" smtClean="0"/>
              <a:t>are the </a:t>
            </a:r>
            <a:r>
              <a:rPr lang="en-US" sz="2000" dirty="0"/>
              <a:t>“blending” properties of the product and the blending streams, respectively. </a:t>
            </a:r>
            <a:r>
              <a:rPr lang="en-US" sz="2000" dirty="0" smtClean="0"/>
              <a:t>The blending </a:t>
            </a:r>
            <a:r>
              <a:rPr lang="en-US" sz="2000" dirty="0"/>
              <a:t>properties are, of course, compiled in tables much in the same way as in the </a:t>
            </a:r>
            <a:r>
              <a:rPr lang="en-US" sz="2000" dirty="0" smtClean="0"/>
              <a:t>case of </a:t>
            </a:r>
            <a:r>
              <a:rPr lang="en-US" sz="2000" dirty="0"/>
              <a:t>RVP. These additional properties are important for Diesel blending. </a:t>
            </a:r>
            <a:r>
              <a:rPr lang="en-US" sz="2000" dirty="0" smtClean="0"/>
              <a:t>Finally, properties </a:t>
            </a:r>
            <a:r>
              <a:rPr lang="en-US" sz="2000" dirty="0"/>
              <a:t>like sulfur or nitrogen content are monitored and blended linearly </a:t>
            </a:r>
            <a:r>
              <a:rPr lang="en-US" sz="2000" dirty="0" smtClean="0"/>
              <a:t>with </a:t>
            </a:r>
            <a:r>
              <a:rPr lang="en-US" sz="2000" dirty="0"/>
              <a:t>percentages.</a:t>
            </a:r>
          </a:p>
          <a:p>
            <a:pPr algn="l"/>
            <a:endParaRPr lang="en-US" sz="2000" dirty="0"/>
          </a:p>
          <a:p>
            <a:pPr algn="l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l"/>
            <a:r>
              <a:rPr lang="en-US" b="1" dirty="0" smtClean="0"/>
              <a:t> </a:t>
            </a:r>
            <a:endParaRPr lang="en-US" sz="2000" b="1" dirty="0"/>
          </a:p>
          <a:p>
            <a:pPr algn="l"/>
            <a:r>
              <a:rPr lang="ar-IQ" dirty="0" smtClean="0"/>
              <a:t> </a:t>
            </a:r>
            <a:endParaRPr lang="en-US" dirty="0"/>
          </a:p>
          <a:p>
            <a:pPr algn="l"/>
            <a:r>
              <a:rPr lang="en-US" dirty="0" smtClean="0"/>
              <a:t> 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ar-IQ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467544" y="2121148"/>
          <a:ext cx="2520280" cy="803796"/>
        </p:xfrm>
        <a:graphic>
          <a:graphicData uri="http://schemas.openxmlformats.org/presentationml/2006/ole">
            <p:oleObj spid="_x0000_s23553" name="Equation" r:id="rId3" imgW="901440" imgH="495000" progId="Equation.3">
              <p:embed/>
            </p:oleObj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2348880"/>
            <a:ext cx="44644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  ………………………………..  6</a:t>
            </a:r>
            <a:endParaRPr lang="ar-IQ" sz="2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88640"/>
            <a:ext cx="864102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SA" sz="2000" b="1" u="sng" dirty="0" smtClean="0"/>
              <a:t> </a:t>
            </a:r>
            <a:r>
              <a:rPr lang="en-US" sz="2000" b="1" u="sng" dirty="0"/>
              <a:t>Home work (1) </a:t>
            </a:r>
            <a:r>
              <a:rPr lang="en-US" sz="2000" b="1" u="sng" dirty="0" smtClean="0"/>
              <a:t>:</a:t>
            </a:r>
          </a:p>
          <a:p>
            <a:pPr algn="l"/>
            <a:r>
              <a:rPr lang="en-US" sz="2000" dirty="0"/>
              <a:t>Using the value from the following table, calculate  the number of barrels of n- butane that have to be added to a mixture of 1250 barrels of HSR gasoline, 750 barrels of LSR gasoline, and 620 barrels of C</a:t>
            </a:r>
            <a:r>
              <a:rPr lang="en-US" sz="2000" baseline="-25000" dirty="0"/>
              <a:t>5</a:t>
            </a:r>
            <a:r>
              <a:rPr lang="en-US" sz="2000" dirty="0"/>
              <a:t> FCC gasoline to produce a 9.0 psi Reid vapor pressure . What are the research and motor octane number of the blend</a:t>
            </a:r>
            <a:r>
              <a:rPr lang="en-US" sz="2000" dirty="0" smtClean="0"/>
              <a:t>?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b="1" dirty="0" smtClean="0"/>
          </a:p>
          <a:p>
            <a:pPr algn="l"/>
            <a:endParaRPr lang="en-US" sz="2000" b="1" dirty="0"/>
          </a:p>
          <a:p>
            <a:pPr algn="l"/>
            <a:endParaRPr lang="en-US" sz="2000" b="1" dirty="0" smtClean="0"/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Given 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en-US" sz="2000" dirty="0" smtClean="0"/>
              <a:t>VPBI of n- butane =138</a:t>
            </a:r>
          </a:p>
          <a:p>
            <a:pPr algn="l"/>
            <a:r>
              <a:rPr lang="en-US" sz="2000" dirty="0" smtClean="0"/>
              <a:t>              For 8 psi RVP, (VPBI)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= 13.4</a:t>
            </a:r>
          </a:p>
          <a:p>
            <a:pPr algn="l"/>
            <a:endParaRPr lang="ar-IQ" sz="20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99593" y="2276872"/>
          <a:ext cx="7488834" cy="26642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63000"/>
                <a:gridCol w="1263000"/>
                <a:gridCol w="1263000"/>
                <a:gridCol w="1263000"/>
                <a:gridCol w="1263000"/>
                <a:gridCol w="1173834"/>
              </a:tblGrid>
              <a:tr h="613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VPBI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RVP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RON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MON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Volume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Component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3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1.0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1.0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62.3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58.7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1250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HSR gasoline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3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20.3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11.1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66.40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61.6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750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NewRomanPSMT"/>
                          <a:ea typeface="Times New Roman"/>
                          <a:cs typeface="TimesNewRomanPSMT"/>
                        </a:rPr>
                        <a:t>LSR gasoline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3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6.4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92.1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77.1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620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C</a:t>
                      </a:r>
                      <a:r>
                        <a:rPr lang="en-US" sz="1400" baseline="-25000" dirty="0">
                          <a:latin typeface="TimesNewRomanPSMT"/>
                          <a:ea typeface="Times New Roman"/>
                          <a:cs typeface="TimesNewRomanPSMT"/>
                        </a:rPr>
                        <a:t>5</a:t>
                      </a:r>
                      <a:r>
                        <a:rPr lang="en-US" sz="1400" dirty="0">
                          <a:latin typeface="TimesNewRomanPSMT"/>
                          <a:ea typeface="Times New Roman"/>
                          <a:cs typeface="TimesNewRomanPSMT"/>
                        </a:rPr>
                        <a:t> FCC gasoline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56" y="188640"/>
            <a:ext cx="86410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SA" sz="2000" b="1" u="sng" dirty="0" smtClean="0"/>
              <a:t> </a:t>
            </a:r>
            <a:r>
              <a:rPr lang="en-US" sz="2000" b="1" u="sng" dirty="0"/>
              <a:t>Home work (2) :</a:t>
            </a:r>
            <a:endParaRPr lang="en-US" sz="2000" dirty="0"/>
          </a:p>
          <a:p>
            <a:pPr algn="l"/>
            <a:r>
              <a:rPr lang="en-US" sz="2000" dirty="0"/>
              <a:t>Calculate the octane number of the final blend and amount of n- butane needed for producing a 9.5 psi RVP gasoline from 5100 BPSD of LSR gasoline, 3000 BPSD light hydrocrackate,4250 BPSD </a:t>
            </a:r>
            <a:r>
              <a:rPr lang="en-US" sz="2000" dirty="0" err="1"/>
              <a:t>alkylate</a:t>
            </a:r>
            <a:r>
              <a:rPr lang="en-US" sz="2000" dirty="0"/>
              <a:t>, 10280 BPSD heavy </a:t>
            </a:r>
            <a:r>
              <a:rPr lang="en-US" sz="2000" dirty="0" err="1"/>
              <a:t>hydrocrackate</a:t>
            </a:r>
            <a:r>
              <a:rPr lang="en-US" sz="2000" dirty="0"/>
              <a:t>, 14500 BPSD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 </a:t>
            </a:r>
            <a:r>
              <a:rPr lang="en-US" sz="2000" dirty="0"/>
              <a:t>FCC gasoline,14200 BPSD of 96 RON reformat, and 2500 BPSD of polymer gasoline.</a:t>
            </a:r>
          </a:p>
          <a:p>
            <a:pPr algn="l"/>
            <a:r>
              <a:rPr lang="ar-SA" sz="2000" dirty="0" smtClean="0"/>
              <a:t> 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b="1" dirty="0" smtClean="0"/>
              <a:t> </a:t>
            </a:r>
            <a:endParaRPr lang="en-US" sz="2000" dirty="0" smtClean="0"/>
          </a:p>
          <a:p>
            <a:pPr algn="l"/>
            <a:r>
              <a:rPr lang="ar-SA" sz="2000" dirty="0" smtClean="0"/>
              <a:t> </a:t>
            </a:r>
            <a:endParaRPr lang="en-US" sz="2000" dirty="0" smtClean="0"/>
          </a:p>
          <a:p>
            <a:pPr algn="l"/>
            <a:endParaRPr lang="en-US" sz="2000" b="1" dirty="0"/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Given :</a:t>
            </a:r>
            <a:r>
              <a:rPr lang="en-US" sz="2000" dirty="0" smtClean="0"/>
              <a:t> VPBI of n- butane =138</a:t>
            </a:r>
          </a:p>
          <a:p>
            <a:pPr algn="l"/>
            <a:r>
              <a:rPr lang="en-US" sz="2000" dirty="0" smtClean="0"/>
              <a:t>             For 9.5 psi RVP, (VPBI)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= 17.6</a:t>
            </a:r>
          </a:p>
          <a:p>
            <a:pPr algn="l"/>
            <a:endParaRPr lang="ar-IQ" sz="20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566" y="2234944"/>
          <a:ext cx="7992891" cy="3210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48010"/>
                <a:gridCol w="1348010"/>
                <a:gridCol w="1348010"/>
                <a:gridCol w="1348010"/>
                <a:gridCol w="1348010"/>
                <a:gridCol w="1252841"/>
              </a:tblGrid>
              <a:tr h="364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VPBI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RVP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MON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Volume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Component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20.3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11.1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66.4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61.6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5100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LSR gasoline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24.4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12.9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3000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light </a:t>
                      </a:r>
                      <a:r>
                        <a:rPr lang="en-US" sz="1200" dirty="0" err="1">
                          <a:latin typeface="TimesNewRomanPSMT"/>
                          <a:ea typeface="Times New Roman"/>
                          <a:cs typeface="TimesNewRomanPSMT"/>
                        </a:rPr>
                        <a:t>hydrocrackate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6.7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4.6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97.3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95.9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4250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1.24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1.1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67.6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67.3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10280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heavy hydrocrackate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6.4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92.1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77.1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14500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C</a:t>
                      </a:r>
                      <a:r>
                        <a:rPr lang="en-US" sz="1200" baseline="-25000">
                          <a:latin typeface="TimesNewRomanPSMT"/>
                          <a:ea typeface="Times New Roman"/>
                          <a:cs typeface="TimesNewRomanPSMT"/>
                        </a:rPr>
                        <a:t>5</a:t>
                      </a: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 FCC gasoline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2.7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2.2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98.0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86.5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14500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Reformate  RON 96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14.9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8.7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96.9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2500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Polymer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80962"/>
            <a:ext cx="8496944" cy="75405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/>
              <a:t>contributing to product t</a:t>
            </a:r>
            <a:r>
              <a:rPr lang="en-US" sz="2000" i="1" dirty="0"/>
              <a:t> </a:t>
            </a:r>
            <a:r>
              <a:rPr lang="en-US" sz="2000" dirty="0"/>
              <a:t>and blending octane numbers, respectively. The practice </a:t>
            </a:r>
            <a:r>
              <a:rPr lang="en-US" sz="2000" dirty="0" smtClean="0"/>
              <a:t>has been to use the following expression for the “blending” octane number: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where </a:t>
            </a:r>
            <a:r>
              <a:rPr lang="en-US" sz="2000" dirty="0"/>
              <a:t>MON and RON are the motor and research octane numbers, respectively. </a:t>
            </a:r>
            <a:r>
              <a:rPr lang="en-US" sz="2000" dirty="0" smtClean="0"/>
              <a:t>Note that </a:t>
            </a:r>
            <a:r>
              <a:rPr lang="en-US" sz="2000" dirty="0"/>
              <a:t>the true octane number is the one obtained using a CFR test engine. For </a:t>
            </a:r>
            <a:r>
              <a:rPr lang="en-US" sz="2000" dirty="0" smtClean="0"/>
              <a:t>example, consider </a:t>
            </a:r>
            <a:r>
              <a:rPr lang="en-US" sz="2000" dirty="0"/>
              <a:t>a 30% </a:t>
            </a:r>
            <a:r>
              <a:rPr lang="en-US" sz="2000" dirty="0" err="1"/>
              <a:t>isomerate</a:t>
            </a:r>
            <a:r>
              <a:rPr lang="en-US" sz="2000" dirty="0"/>
              <a:t> and 70% reformate blend. </a:t>
            </a:r>
            <a:r>
              <a:rPr lang="en-US" sz="2000" dirty="0" err="1"/>
              <a:t>Isomerate</a:t>
            </a:r>
            <a:r>
              <a:rPr lang="en-US" sz="2000" dirty="0"/>
              <a:t> has the following </a:t>
            </a:r>
            <a:r>
              <a:rPr lang="en-US" sz="2000" dirty="0" smtClean="0"/>
              <a:t>octane values</a:t>
            </a:r>
            <a:r>
              <a:rPr lang="en-US" sz="2000" dirty="0"/>
              <a:t>: MON=81.1, RON=83.0, whereas reformat has the following octane </a:t>
            </a:r>
            <a:r>
              <a:rPr lang="en-US" sz="2000" dirty="0" smtClean="0"/>
              <a:t>numbers: MON=86.9 </a:t>
            </a:r>
            <a:r>
              <a:rPr lang="en-US" sz="2000" dirty="0"/>
              <a:t>and RON=98.5. When blended in </a:t>
            </a:r>
            <a:r>
              <a:rPr lang="en-US" sz="2000" dirty="0" smtClean="0"/>
              <a:t>the proportion given above, the blended pool has ON=89.505.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Pool </a:t>
            </a:r>
            <a:r>
              <a:rPr lang="en-US" sz="2000" b="1" dirty="0"/>
              <a:t>Octane :</a:t>
            </a:r>
            <a:r>
              <a:rPr lang="en-US" sz="2000" dirty="0"/>
              <a:t> is the average octane of the total gasoline production of the refinery, if the regular, mid- premium, and super- premium </a:t>
            </a:r>
            <a:r>
              <a:rPr lang="en-US" sz="2000" dirty="0" err="1"/>
              <a:t>gasolines</a:t>
            </a:r>
            <a:r>
              <a:rPr lang="en-US" sz="2000" dirty="0"/>
              <a:t> are blended together.</a:t>
            </a:r>
          </a:p>
          <a:p>
            <a:pPr algn="l"/>
            <a:endParaRPr lang="en-US" sz="2000" b="1" dirty="0" smtClean="0"/>
          </a:p>
          <a:p>
            <a:pPr algn="l"/>
            <a:r>
              <a:rPr lang="en-US" sz="2000" b="1" dirty="0" smtClean="0"/>
              <a:t>Posted </a:t>
            </a:r>
            <a:r>
              <a:rPr lang="en-US" sz="2000" b="1" dirty="0"/>
              <a:t>Octane numbers (PON): </a:t>
            </a:r>
            <a:r>
              <a:rPr lang="en-US" sz="2000" dirty="0"/>
              <a:t>are the arithmetic average of the motor octane number (MON) and research octane number (RON).</a:t>
            </a:r>
            <a:r>
              <a:rPr lang="en-US" sz="2000" b="1" dirty="0"/>
              <a:t> </a:t>
            </a:r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 </a:t>
            </a:r>
          </a:p>
          <a:p>
            <a:pPr algn="l" rtl="0"/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766762" y="1317774"/>
          <a:ext cx="3229174" cy="527050"/>
        </p:xfrm>
        <a:graphic>
          <a:graphicData uri="http://schemas.openxmlformats.org/presentationml/2006/ole">
            <p:oleObj spid="_x0000_s14339" name="Equation" r:id="rId3" imgW="1676160" imgH="266400" progId="Equation.3">
              <p:embed/>
            </p:oleObj>
          </a:graphicData>
        </a:graphic>
      </p:graphicFrame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1340768"/>
            <a:ext cx="44644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………………………………..  2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16632"/>
            <a:ext cx="8496944" cy="75405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/>
              <a:t>Reid </a:t>
            </a:r>
            <a:r>
              <a:rPr lang="en-US" sz="2000" b="1" dirty="0"/>
              <a:t>vapor </a:t>
            </a:r>
            <a:r>
              <a:rPr lang="en-US" sz="2000" b="1" dirty="0" smtClean="0"/>
              <a:t>pressure:</a:t>
            </a:r>
          </a:p>
          <a:p>
            <a:pPr algn="l"/>
            <a:r>
              <a:rPr lang="en-US" sz="2000" b="1" dirty="0" smtClean="0"/>
              <a:t> </a:t>
            </a:r>
            <a:endParaRPr lang="en-US" sz="2000" dirty="0"/>
          </a:p>
          <a:p>
            <a:pPr algn="l"/>
            <a:r>
              <a:rPr lang="en-US" sz="2000" dirty="0"/>
              <a:t>The desired RVP of a gasoline is obtained by blending n-butane with C</a:t>
            </a:r>
            <a:r>
              <a:rPr lang="en-US" sz="2000" baseline="-25000" dirty="0"/>
              <a:t>5</a:t>
            </a:r>
            <a:r>
              <a:rPr lang="en-US" sz="2000" dirty="0"/>
              <a:t> (380 </a:t>
            </a:r>
            <a:r>
              <a:rPr lang="en-US" sz="2000" baseline="30000" dirty="0" err="1"/>
              <a:t>o</a:t>
            </a:r>
            <a:r>
              <a:rPr lang="en-US" sz="2000" dirty="0" err="1"/>
              <a:t>F</a:t>
            </a:r>
            <a:r>
              <a:rPr lang="en-US" sz="2000" dirty="0"/>
              <a:t>) with C</a:t>
            </a:r>
            <a:r>
              <a:rPr lang="en-US" sz="2000" baseline="-25000" dirty="0"/>
              <a:t>5  </a:t>
            </a:r>
            <a:r>
              <a:rPr lang="en-US" sz="2000" dirty="0"/>
              <a:t>(193 </a:t>
            </a:r>
            <a:r>
              <a:rPr lang="en-US" sz="2000" baseline="30000" dirty="0" err="1"/>
              <a:t>o</a:t>
            </a:r>
            <a:r>
              <a:rPr lang="en-US" sz="2000" dirty="0" err="1"/>
              <a:t>F</a:t>
            </a:r>
            <a:r>
              <a:rPr lang="en-US" sz="2000" dirty="0"/>
              <a:t>) naphtha. The amount of n-butane required to give the needed RVP is calculated </a:t>
            </a:r>
            <a:r>
              <a:rPr lang="en-US" sz="2000" dirty="0" smtClean="0"/>
              <a:t>by:</a:t>
            </a:r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ar-SA" sz="2000" dirty="0" smtClean="0"/>
              <a:t> </a:t>
            </a:r>
            <a:r>
              <a:rPr lang="en-US" sz="2000" dirty="0" smtClean="0"/>
              <a:t>Where:</a:t>
            </a:r>
          </a:p>
          <a:p>
            <a:pPr algn="l"/>
            <a:r>
              <a:rPr lang="en-US" sz="2000" dirty="0" smtClean="0"/>
              <a:t>M 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= total moles blended product</a:t>
            </a:r>
          </a:p>
          <a:p>
            <a:pPr algn="l"/>
            <a:r>
              <a:rPr lang="en-US" sz="2000" dirty="0" smtClean="0"/>
              <a:t>(RVP) 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= specification RVP for product, psi</a:t>
            </a:r>
          </a:p>
          <a:p>
            <a:pPr algn="l"/>
            <a:r>
              <a:rPr lang="en-US" sz="2000" dirty="0" smtClean="0"/>
              <a:t>M 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moles of component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 algn="l"/>
            <a:r>
              <a:rPr lang="en-US" sz="2000" dirty="0" smtClean="0"/>
              <a:t>(RVP) 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RVP of component </a:t>
            </a:r>
            <a:r>
              <a:rPr lang="en-US" sz="2000" dirty="0" err="1" smtClean="0"/>
              <a:t>i</a:t>
            </a:r>
            <a:r>
              <a:rPr lang="en-US" sz="2000" dirty="0" smtClean="0"/>
              <a:t>, psi or </a:t>
            </a:r>
            <a:r>
              <a:rPr lang="en-US" sz="2000" dirty="0" err="1" smtClean="0"/>
              <a:t>kPa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The </a:t>
            </a:r>
            <a:r>
              <a:rPr lang="en-US" sz="2000" dirty="0"/>
              <a:t>desired RVP for a blended gasoline is obtained by adding n-butane to reach the desired value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 </a:t>
            </a:r>
          </a:p>
          <a:p>
            <a:pPr algn="l" rtl="0"/>
            <a:endParaRPr lang="en-US" sz="2000" dirty="0"/>
          </a:p>
          <a:p>
            <a:pPr algn="l"/>
            <a:endParaRPr lang="en-US" sz="2000" dirty="0"/>
          </a:p>
          <a:p>
            <a:pPr algn="l" rtl="0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683568" y="1844824"/>
          <a:ext cx="3600400" cy="720080"/>
        </p:xfrm>
        <a:graphic>
          <a:graphicData uri="http://schemas.openxmlformats.org/presentationml/2006/ole">
            <p:oleObj spid="_x0000_s15363" name="Equation" r:id="rId3" imgW="1993900" imgH="4699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11960" y="2060848"/>
            <a:ext cx="44644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  ………………………………..  3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2"/>
            <a:ext cx="8640960" cy="63094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u="sng" dirty="0" smtClean="0"/>
              <a:t>Example (1):</a:t>
            </a:r>
            <a:r>
              <a:rPr lang="en-US" sz="2000" b="1" dirty="0" smtClean="0"/>
              <a:t> </a:t>
            </a:r>
            <a:r>
              <a:rPr lang="en-US" sz="2000" dirty="0" smtClean="0"/>
              <a:t>calculate the amount of n-butane to be added to following base stock to achieve an RVP of 10 psi( n- butane: MW=58, RVP=52).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b="1" u="sng" dirty="0" smtClean="0"/>
              <a:t>Solution:</a:t>
            </a:r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/>
          </a:p>
          <a:p>
            <a:pPr algn="l"/>
            <a:endParaRPr lang="en-US" sz="2000" b="1" u="sng" dirty="0" smtClean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79712" y="980728"/>
          <a:ext cx="4719960" cy="22250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43992"/>
                <a:gridCol w="943992"/>
                <a:gridCol w="943992"/>
                <a:gridCol w="943992"/>
                <a:gridCol w="943992"/>
              </a:tblGrid>
              <a:tr h="400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RVP (psi)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MW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Lb/hr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BPD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Base  stock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0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11.1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86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39320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4000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LSR gasoline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0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2.8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115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69900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6000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Reformate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0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4.6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104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30690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3000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0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108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87520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8000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40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TimesNewRomanPSMT"/>
                          <a:ea typeface="Times New Roman"/>
                          <a:cs typeface="TimesNewRomanPSMT"/>
                        </a:rPr>
                        <a:t>5.38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NewRomanPSMT"/>
                          <a:ea typeface="Times New Roman"/>
                          <a:cs typeface="TimesNewRomanPSMT"/>
                        </a:rPr>
                        <a:t>21000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15616" y="3789040"/>
          <a:ext cx="7056784" cy="24482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82098"/>
                <a:gridCol w="882098"/>
                <a:gridCol w="882098"/>
                <a:gridCol w="882098"/>
                <a:gridCol w="882098"/>
                <a:gridCol w="882098"/>
                <a:gridCol w="882098"/>
                <a:gridCol w="882098"/>
              </a:tblGrid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PVP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RVP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mol%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mol/hr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MW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Lb/hr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BPD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Base  stock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2.32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11.1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NewRomanPSMT"/>
                          <a:ea typeface="Times New Roman"/>
                          <a:cs typeface="TimesNewRomanPSMT"/>
                        </a:rPr>
                        <a:t>457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86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39320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4000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LSR gasoline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0.80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2.8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28.4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617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115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69900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6000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Reformate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0.62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4.6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13.4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295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104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30690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3000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1.64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37.2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810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108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87520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8000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100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2179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21000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112338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/>
              <a:t>Butane requirement : (use Eq. (3) )</a:t>
            </a:r>
          </a:p>
          <a:p>
            <a:pPr algn="l"/>
            <a:r>
              <a:rPr lang="en-US" sz="2000" dirty="0"/>
              <a:t>(2179) (5.38) + M (52) = (2179+ M</a:t>
            </a:r>
            <a:r>
              <a:rPr lang="en-US" sz="2000" dirty="0" smtClean="0"/>
              <a:t>) (</a:t>
            </a:r>
            <a:r>
              <a:rPr lang="en-US" sz="2000" dirty="0"/>
              <a:t>10)</a:t>
            </a:r>
          </a:p>
          <a:p>
            <a:pPr algn="l"/>
            <a:r>
              <a:rPr lang="en-US" sz="2000" dirty="0"/>
              <a:t>11732+52 M=21790 +10 M</a:t>
            </a:r>
          </a:p>
          <a:p>
            <a:pPr algn="l"/>
            <a:r>
              <a:rPr lang="en-US" sz="2000" dirty="0"/>
              <a:t>M= 240 moles n-butane required.</a:t>
            </a:r>
          </a:p>
          <a:p>
            <a:pPr algn="l"/>
            <a:r>
              <a:rPr lang="en-US" sz="2000" dirty="0"/>
              <a:t>The above method requires obtaining the molecular weight of each of the </a:t>
            </a:r>
            <a:r>
              <a:rPr lang="en-US" sz="2000" dirty="0" smtClean="0"/>
              <a:t>streams involved</a:t>
            </a:r>
            <a:r>
              <a:rPr lang="en-US" sz="2000" dirty="0"/>
              <a:t>, which could be a problem sometimes, although there are good ways </a:t>
            </a:r>
            <a:r>
              <a:rPr lang="en-US" sz="2000" dirty="0" smtClean="0"/>
              <a:t>of estimating </a:t>
            </a:r>
            <a:r>
              <a:rPr lang="en-US" sz="2000" dirty="0"/>
              <a:t>such molecular weights. To makes matter simpler, one can use the </a:t>
            </a:r>
            <a:r>
              <a:rPr lang="en-US" sz="2000" dirty="0" smtClean="0"/>
              <a:t>method developed </a:t>
            </a:r>
            <a:r>
              <a:rPr lang="en-US" sz="2000" dirty="0"/>
              <a:t>at Chevron. In this method “Vapor blending indices” (VPBI), which </a:t>
            </a:r>
            <a:r>
              <a:rPr lang="en-US" sz="2000" dirty="0" smtClean="0"/>
              <a:t>work well</a:t>
            </a:r>
            <a:r>
              <a:rPr lang="en-US" sz="2000" dirty="0"/>
              <a:t>. The RVP of a blend is then calculated using the following volume </a:t>
            </a:r>
            <a:r>
              <a:rPr lang="en-US" sz="2000" dirty="0" smtClean="0"/>
              <a:t>averaging formula: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/>
              <a:t>In the case where the volume of the butane to be blended for a given RVP is desired </a:t>
            </a:r>
            <a:r>
              <a:rPr lang="en-US" sz="2000" dirty="0" smtClean="0"/>
              <a:t>: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/>
              <a:t>where </a:t>
            </a:r>
          </a:p>
          <a:p>
            <a:pPr algn="l"/>
            <a:r>
              <a:rPr lang="en-US" sz="2000" dirty="0"/>
              <a:t>A= bbl of component a, etc</a:t>
            </a:r>
          </a:p>
          <a:p>
            <a:pPr algn="l"/>
            <a:r>
              <a:rPr lang="en-US" sz="2000" dirty="0"/>
              <a:t>W= bbl of n- butane (w)</a:t>
            </a:r>
          </a:p>
          <a:p>
            <a:pPr algn="l"/>
            <a:r>
              <a:rPr lang="en-US" sz="2000" dirty="0"/>
              <a:t>Y= A+B+C+ ----------- ( all component except n- butane )</a:t>
            </a:r>
          </a:p>
          <a:p>
            <a:pPr algn="l"/>
            <a:r>
              <a:rPr lang="en-US" sz="2000" dirty="0"/>
              <a:t>(VPBI)</a:t>
            </a:r>
            <a:r>
              <a:rPr lang="en-US" sz="2000" baseline="-25000" dirty="0"/>
              <a:t>m</a:t>
            </a:r>
            <a:r>
              <a:rPr lang="en-US" sz="2000" dirty="0"/>
              <a:t> =  VPBI corresponding to the desired RVP of the mixture</a:t>
            </a:r>
          </a:p>
          <a:p>
            <a:pPr algn="l"/>
            <a:r>
              <a:rPr lang="en-US" sz="2000" dirty="0"/>
              <a:t>w= subscript indicating n- butane.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b="1" u="sng" dirty="0" smtClean="0"/>
              <a:t> </a:t>
            </a:r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 smtClean="0"/>
          </a:p>
          <a:p>
            <a:pPr algn="l"/>
            <a:endParaRPr lang="en-US" sz="2000" b="1" u="sng" dirty="0"/>
          </a:p>
          <a:p>
            <a:pPr algn="l"/>
            <a:endParaRPr lang="en-US" sz="2000" b="1" u="sng" dirty="0" smtClean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395536" y="3068960"/>
          <a:ext cx="3744416" cy="648072"/>
        </p:xfrm>
        <a:graphic>
          <a:graphicData uri="http://schemas.openxmlformats.org/presentationml/2006/ole">
            <p:oleObj spid="_x0000_s17409" name="Equation" r:id="rId3" imgW="1943100" imgH="431800" progId="Equation.3">
              <p:embed/>
            </p:oleObj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7944" y="3244914"/>
            <a:ext cx="44644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  ………………………………..  4</a:t>
            </a:r>
            <a:endParaRPr lang="ar-IQ" sz="2000" dirty="0"/>
          </a:p>
        </p:txBody>
      </p:sp>
      <p:sp>
        <p:nvSpPr>
          <p:cNvPr id="14" name="Rectangle 13"/>
          <p:cNvSpPr/>
          <p:nvPr/>
        </p:nvSpPr>
        <p:spPr>
          <a:xfrm>
            <a:off x="179512" y="4437112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A(VPBI)</a:t>
            </a:r>
            <a:r>
              <a:rPr lang="en-US" sz="2200" baseline="-25000" dirty="0"/>
              <a:t>a</a:t>
            </a:r>
            <a:r>
              <a:rPr lang="en-US" sz="2200" dirty="0"/>
              <a:t> + B(VPBI)</a:t>
            </a:r>
            <a:r>
              <a:rPr lang="en-US" sz="2200" baseline="-25000" dirty="0"/>
              <a:t>b</a:t>
            </a:r>
            <a:r>
              <a:rPr lang="en-US" sz="2200" dirty="0"/>
              <a:t>+ C(VPBI)</a:t>
            </a:r>
            <a:r>
              <a:rPr lang="en-US" sz="2200" baseline="-25000" dirty="0"/>
              <a:t>c</a:t>
            </a:r>
            <a:r>
              <a:rPr lang="en-US" sz="2200" dirty="0"/>
              <a:t>+ </a:t>
            </a:r>
            <a:r>
              <a:rPr lang="en-US" sz="2200" dirty="0" smtClean="0"/>
              <a:t>- - - - +</a:t>
            </a:r>
            <a:r>
              <a:rPr lang="en-US" sz="2200" baseline="-25000" dirty="0" smtClean="0"/>
              <a:t> </a:t>
            </a:r>
            <a:r>
              <a:rPr lang="en-US" sz="2200" dirty="0"/>
              <a:t>W(VPBI)</a:t>
            </a:r>
            <a:r>
              <a:rPr lang="en-US" sz="2200" baseline="-25000" dirty="0"/>
              <a:t>w</a:t>
            </a:r>
            <a:r>
              <a:rPr lang="en-US" sz="2200" dirty="0"/>
              <a:t>= (Y+W) (VPBI)</a:t>
            </a:r>
            <a:r>
              <a:rPr lang="en-US" sz="2200" baseline="-25000" dirty="0"/>
              <a:t>m</a:t>
            </a:r>
            <a:r>
              <a:rPr lang="en-US" sz="2200" dirty="0"/>
              <a:t> </a:t>
            </a:r>
            <a:endParaRPr lang="en-US" sz="2200" dirty="0" smtClean="0"/>
          </a:p>
          <a:p>
            <a:endParaRPr lang="ar-IQ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7380312" y="4469050"/>
            <a:ext cx="20882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   …………...  5</a:t>
            </a:r>
            <a:endParaRPr lang="ar-IQ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08" y="35907"/>
            <a:ext cx="882047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  </a:t>
            </a:r>
            <a:r>
              <a:rPr lang="en-US" sz="2000" dirty="0"/>
              <a:t>Table 11-1 and 11-2 show the blending component values for different blending streams and the blending indexes as a function of RVP values</a:t>
            </a:r>
            <a:r>
              <a:rPr lang="en-US" sz="2000" dirty="0" smtClean="0"/>
              <a:t>.</a:t>
            </a:r>
          </a:p>
          <a:p>
            <a:pPr algn="ctr"/>
            <a:endParaRPr lang="en-US" sz="1200" b="1" dirty="0" smtClean="0"/>
          </a:p>
          <a:p>
            <a:pPr algn="ctr"/>
            <a:r>
              <a:rPr lang="en-US" sz="2000" b="1" dirty="0" smtClean="0"/>
              <a:t>Table </a:t>
            </a:r>
            <a:r>
              <a:rPr lang="en-US" sz="2000" b="1" dirty="0"/>
              <a:t>11-1: </a:t>
            </a:r>
            <a:r>
              <a:rPr lang="en-US" sz="2000" dirty="0"/>
              <a:t>Blending Component values (Gary and </a:t>
            </a:r>
            <a:r>
              <a:rPr lang="en-US" sz="2000" dirty="0" err="1"/>
              <a:t>Handwerk</a:t>
            </a:r>
            <a:r>
              <a:rPr lang="en-US" sz="2000" dirty="0"/>
              <a:t>, 2001</a:t>
            </a:r>
            <a:r>
              <a:rPr lang="en-US" sz="2000" dirty="0" smtClean="0"/>
              <a:t>)</a:t>
            </a:r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  <p:pic>
        <p:nvPicPr>
          <p:cNvPr id="16" name="Picture 15"/>
          <p:cNvPicPr/>
          <p:nvPr/>
        </p:nvPicPr>
        <p:blipFill>
          <a:blip r:embed="rId2" cstate="print">
            <a:lum bright="-10000" contrast="15000"/>
          </a:blip>
          <a:srcRect/>
          <a:stretch>
            <a:fillRect/>
          </a:stretch>
        </p:blipFill>
        <p:spPr bwMode="auto">
          <a:xfrm>
            <a:off x="971600" y="1268760"/>
            <a:ext cx="7128791" cy="53722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08" y="35907"/>
            <a:ext cx="8820472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dirty="0" smtClean="0"/>
              <a:t> </a:t>
            </a:r>
            <a:r>
              <a:rPr lang="en-US" sz="2000" b="1" dirty="0" smtClean="0"/>
              <a:t>Table </a:t>
            </a:r>
            <a:r>
              <a:rPr lang="en-US" sz="2000" b="1" dirty="0"/>
              <a:t>11-2: </a:t>
            </a:r>
            <a:r>
              <a:rPr lang="en-US" sz="2000" dirty="0"/>
              <a:t>Blending Component values (Gary and </a:t>
            </a:r>
            <a:r>
              <a:rPr lang="en-US" sz="2000" dirty="0" err="1"/>
              <a:t>Handwerk</a:t>
            </a:r>
            <a:r>
              <a:rPr lang="en-US" sz="2000" dirty="0"/>
              <a:t>, </a:t>
            </a:r>
            <a:r>
              <a:rPr lang="en-US" sz="2000" dirty="0" smtClean="0"/>
              <a:t>2001)</a:t>
            </a:r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  <p:pic>
        <p:nvPicPr>
          <p:cNvPr id="12" name="Picture 11"/>
          <p:cNvPicPr/>
          <p:nvPr/>
        </p:nvPicPr>
        <p:blipFill>
          <a:blip r:embed="rId2" cstate="print">
            <a:lum bright="-3000" contrast="4000"/>
          </a:blip>
          <a:srcRect/>
          <a:stretch>
            <a:fillRect/>
          </a:stretch>
        </p:blipFill>
        <p:spPr bwMode="auto">
          <a:xfrm>
            <a:off x="971600" y="621288"/>
            <a:ext cx="7200000" cy="54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218246"/>
            <a:ext cx="8820472" cy="71711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u="sng" dirty="0"/>
              <a:t>Example (2):</a:t>
            </a:r>
            <a:r>
              <a:rPr lang="en-US" sz="2000" b="1" dirty="0"/>
              <a:t>   </a:t>
            </a:r>
            <a:r>
              <a:rPr lang="en-US" sz="2000" dirty="0"/>
              <a:t>Repeat Example (1) use</a:t>
            </a:r>
            <a:r>
              <a:rPr lang="en-US" sz="2000" b="1" dirty="0"/>
              <a:t> </a:t>
            </a:r>
            <a:r>
              <a:rPr lang="en-US" sz="2000" dirty="0"/>
              <a:t>vapor blending indices (VPBI) method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b="1" dirty="0"/>
              <a:t>Given :</a:t>
            </a:r>
            <a:r>
              <a:rPr lang="en-US" sz="2000" dirty="0"/>
              <a:t> VPBI of n- butane =138</a:t>
            </a:r>
          </a:p>
          <a:p>
            <a:pPr algn="l"/>
            <a:r>
              <a:rPr lang="en-US" sz="2000" dirty="0"/>
              <a:t>              For 10 psi RVP, (VPBI)</a:t>
            </a:r>
            <a:r>
              <a:rPr lang="en-US" sz="2000" baseline="-25000" dirty="0"/>
              <a:t>m</a:t>
            </a:r>
            <a:r>
              <a:rPr lang="en-US" sz="2000" dirty="0"/>
              <a:t> = 17.8    </a:t>
            </a:r>
          </a:p>
          <a:p>
            <a:pPr algn="l"/>
            <a:r>
              <a:rPr lang="en-US" sz="2000" b="1" u="sng" dirty="0"/>
              <a:t>Solution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  <a:p>
            <a:pPr algn="l"/>
            <a:r>
              <a:rPr lang="en-US" sz="2000" dirty="0"/>
              <a:t>17.8 (21000 + W) =174070 +138 W</a:t>
            </a:r>
          </a:p>
          <a:p>
            <a:pPr algn="l"/>
            <a:r>
              <a:rPr lang="en-US" sz="2000" dirty="0"/>
              <a:t>(138-17.8) W =373800-174070</a:t>
            </a:r>
          </a:p>
          <a:p>
            <a:pPr algn="l"/>
            <a:r>
              <a:rPr lang="en-US" sz="2000" dirty="0"/>
              <a:t>W= 1660 bbl n-butane required</a:t>
            </a:r>
          </a:p>
          <a:p>
            <a:pPr algn="l"/>
            <a:r>
              <a:rPr lang="en-US" sz="2000" dirty="0"/>
              <a:t>Total 10 psi RVP gasoline =21000 + 1660 = 22660 BPCD</a:t>
            </a:r>
          </a:p>
          <a:p>
            <a:pPr algn="l"/>
            <a:r>
              <a:rPr lang="en-US" sz="2000" dirty="0"/>
              <a:t>Although this differs slightly from the result in Example (1) 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87623" y="860717"/>
          <a:ext cx="6912770" cy="28563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2554"/>
                <a:gridCol w="1382554"/>
                <a:gridCol w="1382554"/>
                <a:gridCol w="1382554"/>
                <a:gridCol w="1382554"/>
              </a:tblGrid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imes New Roman"/>
                          <a:ea typeface="Times New Roman"/>
                          <a:cs typeface="Arial"/>
                        </a:rPr>
                        <a:t>Vol</a:t>
                      </a: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 x VPBI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VPBI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RVP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BPCD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Component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138 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138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51.6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n-Butane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81200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20.3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11.1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4000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LSR gasoline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21720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3.62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2.8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6000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Reformat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20190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6.73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4.6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3000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Alkylate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50960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6.37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4.4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8000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  <a:cs typeface="Arial"/>
                        </a:rPr>
                        <a:t>FCC gasoline</a:t>
                      </a:r>
                    </a:p>
                  </a:txBody>
                  <a:tcPr marL="68580" marR="68580" marT="0" marB="0" anchor="ctr"/>
                </a:tc>
              </a:tr>
              <a:tr h="40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174070 + 138 W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  <a:cs typeface="Arial"/>
                        </a:rPr>
                        <a:t>21000 + 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Times New Roman"/>
                          <a:cs typeface="Arial"/>
                        </a:rPr>
                        <a:t>Total</a:t>
                      </a:r>
                      <a:endParaRPr lang="en-US" sz="13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283"/>
            <a:ext cx="86409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dirty="0" smtClean="0"/>
              <a:t> </a:t>
            </a:r>
            <a:endParaRPr lang="en-US" sz="24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024" y="218246"/>
            <a:ext cx="8820472" cy="68018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u="sng" dirty="0"/>
              <a:t>Example (3):</a:t>
            </a:r>
            <a:r>
              <a:rPr lang="en-US" sz="2000" b="1" dirty="0"/>
              <a:t>  </a:t>
            </a:r>
            <a:r>
              <a:rPr lang="en-US" sz="2000" dirty="0"/>
              <a:t>Consider the following gasoline blending streams are available from the various units. It is desired to produce a 50-50 split of premium and regular gasoline having 91 and 87 posted octane numbers respectively, with both having an RVP= to 10.2 psi . calculate the quantity of n- butane required to give the desired vapor pressure.</a:t>
            </a:r>
          </a:p>
          <a:p>
            <a:pPr algn="l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b="1" dirty="0"/>
              <a:t>Given :</a:t>
            </a:r>
            <a:r>
              <a:rPr lang="en-US" sz="2000" dirty="0"/>
              <a:t> VPBI of n- butane =138</a:t>
            </a:r>
          </a:p>
          <a:p>
            <a:pPr algn="l"/>
            <a:r>
              <a:rPr lang="en-US" sz="2000" dirty="0"/>
              <a:t>             For 10.2 psi RVP, (VPBI)</a:t>
            </a:r>
            <a:r>
              <a:rPr lang="en-US" sz="2000" baseline="-25000" dirty="0"/>
              <a:t>m</a:t>
            </a:r>
            <a:r>
              <a:rPr lang="en-US" sz="2000" dirty="0"/>
              <a:t> = 18.2    </a:t>
            </a:r>
          </a:p>
          <a:p>
            <a:pPr algn="l"/>
            <a:r>
              <a:rPr lang="en-US" sz="2000" b="1" u="sng" dirty="0"/>
              <a:t>Solution</a:t>
            </a:r>
            <a:endParaRPr lang="en-US" sz="2000" dirty="0"/>
          </a:p>
          <a:p>
            <a:pPr algn="l"/>
            <a:r>
              <a:rPr lang="en-US" sz="2000" dirty="0"/>
              <a:t>Starting with the given flow for all of the above streams and calculating the amount of n-butane to add to fix the </a:t>
            </a:r>
            <a:r>
              <a:rPr lang="en-US" sz="2000" dirty="0" smtClean="0"/>
              <a:t>RVP.</a:t>
            </a:r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  </a:t>
            </a:r>
            <a:endParaRPr lang="ar-IQ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403648" y="1844825"/>
          <a:ext cx="6336705" cy="25595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67341"/>
                <a:gridCol w="1267341"/>
                <a:gridCol w="1267341"/>
                <a:gridCol w="1267341"/>
                <a:gridCol w="1267341"/>
              </a:tblGrid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VPBI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RON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MON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Volume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Component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25.9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81.1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5735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Isomerate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2.7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98.5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86.9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14749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Reformat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92.3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76.8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20117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FCC gasoline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2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24.4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82.8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82.4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814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Light hydrocrackate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6.7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97.3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95.9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4117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Alkylate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14.9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96.9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84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2071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NewRomanPSMT"/>
                          <a:ea typeface="Times New Roman"/>
                          <a:cs typeface="TimesNewRomanPSMT"/>
                        </a:rPr>
                        <a:t>Polymer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13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NewRomanPSMT"/>
                        <a:ea typeface="Times New Roman"/>
                        <a:cs typeface="TimesNewRomanPS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NewRomanPSMT"/>
                          <a:ea typeface="Times New Roman"/>
                          <a:cs typeface="TimesNewRomanPSMT"/>
                        </a:rPr>
                        <a:t>47603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NewRomanPSMT"/>
                          <a:ea typeface="Times New Roman"/>
                          <a:cs typeface="TimesNewRomanPSMT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1819</Words>
  <Application>Microsoft Office PowerPoint</Application>
  <PresentationFormat>On-screen Show (4:3)</PresentationFormat>
  <Paragraphs>683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Product Blending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Blending</dc:title>
  <dc:creator>JENEN</dc:creator>
  <cp:lastModifiedBy>user</cp:lastModifiedBy>
  <cp:revision>26</cp:revision>
  <dcterms:created xsi:type="dcterms:W3CDTF">2014-04-01T13:57:44Z</dcterms:created>
  <dcterms:modified xsi:type="dcterms:W3CDTF">2014-04-02T04:48:44Z</dcterms:modified>
</cp:coreProperties>
</file>