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06" autoAdjust="0"/>
    <p:restoredTop sz="94660"/>
  </p:normalViewPr>
  <p:slideViewPr>
    <p:cSldViewPr>
      <p:cViewPr varScale="1">
        <p:scale>
          <a:sx n="65" d="100"/>
          <a:sy n="65" d="100"/>
        </p:scale>
        <p:origin x="-146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8/6/1438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8/6/1438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8/6/1438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8/6/1438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8/6/1438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8/6/1438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8/6/1438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8/6/1438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8/6/1438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8/6/1438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8/6/1438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6EDC6-72F0-472C-A3BE-979D5C03361B}" type="datetimeFigureOut">
              <a:rPr lang="ar-IQ" smtClean="0"/>
              <a:pPr/>
              <a:t>8/6/1438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9752" y="44624"/>
            <a:ext cx="4176464" cy="648071"/>
          </a:xfr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Lubricating oils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768181"/>
            <a:ext cx="8496944" cy="72943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>
              <a:buFont typeface="Wingdings" pitchFamily="2" charset="2"/>
              <a:buChar char="q"/>
            </a:pPr>
            <a:r>
              <a:rPr lang="en-US" sz="2000" dirty="0" smtClean="0"/>
              <a:t>The large number of natural lubricating and specialty oils today are produced by blending a small number of lubricating oil base stocks and additives.</a:t>
            </a:r>
          </a:p>
          <a:p>
            <a:pPr algn="just" rtl="0">
              <a:buFont typeface="Wingdings" pitchFamily="2" charset="2"/>
              <a:buChar char="q"/>
            </a:pPr>
            <a:r>
              <a:rPr lang="en-US" sz="2000" dirty="0" smtClean="0"/>
              <a:t>The lube oil base stocks are prepared from selected crude oils by distillation and special processing to meet the desired qualifications. </a:t>
            </a:r>
          </a:p>
          <a:p>
            <a:pPr algn="just" rtl="0">
              <a:buFont typeface="Wingdings" pitchFamily="2" charset="2"/>
              <a:buChar char="q"/>
            </a:pPr>
            <a:r>
              <a:rPr lang="en-US" sz="2000" dirty="0" smtClean="0"/>
              <a:t>The additives are chemicals used to give the base stocks desirable characteristics which they lack or to enhance and improve existing properties.</a:t>
            </a:r>
          </a:p>
          <a:p>
            <a:pPr algn="l"/>
            <a:r>
              <a:rPr lang="en-US" sz="2400" b="1" dirty="0" smtClean="0"/>
              <a:t> </a:t>
            </a:r>
          </a:p>
          <a:p>
            <a:pPr algn="l"/>
            <a:r>
              <a:rPr lang="en-US" sz="2000" b="1" u="sng" dirty="0" smtClean="0"/>
              <a:t>The properties that considered important </a:t>
            </a:r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1) Viscosity,    </a:t>
            </a:r>
          </a:p>
          <a:p>
            <a:pPr algn="l"/>
            <a:r>
              <a:rPr lang="en-US" sz="2000" dirty="0" smtClean="0"/>
              <a:t>2) Viscosity index,  </a:t>
            </a:r>
          </a:p>
          <a:p>
            <a:pPr algn="l"/>
            <a:r>
              <a:rPr lang="en-US" sz="2000" dirty="0" smtClean="0"/>
              <a:t>3) Pour point, </a:t>
            </a:r>
          </a:p>
          <a:p>
            <a:pPr algn="l"/>
            <a:r>
              <a:rPr lang="en-US" sz="2000" dirty="0" smtClean="0"/>
              <a:t>4) Oxidation resistance,</a:t>
            </a:r>
          </a:p>
          <a:p>
            <a:pPr algn="l"/>
            <a:r>
              <a:rPr lang="en-US" sz="2000" dirty="0" smtClean="0"/>
              <a:t>5) Flash point, </a:t>
            </a:r>
          </a:p>
          <a:p>
            <a:pPr algn="l"/>
            <a:r>
              <a:rPr lang="en-US" sz="2000" dirty="0" smtClean="0"/>
              <a:t>6) Boiling temperature, </a:t>
            </a:r>
          </a:p>
          <a:p>
            <a:pPr algn="l"/>
            <a:r>
              <a:rPr lang="en-US" sz="2000" dirty="0" smtClean="0"/>
              <a:t>7) Acidity ( Neutralization number ).</a:t>
            </a:r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 </a:t>
            </a:r>
            <a:endParaRPr lang="en-US" sz="2000" dirty="0"/>
          </a:p>
          <a:p>
            <a:pPr algn="l"/>
            <a:r>
              <a:rPr lang="ar-IQ" sz="2000" dirty="0" smtClean="0"/>
              <a:t> </a:t>
            </a:r>
            <a:r>
              <a:rPr lang="en-US" sz="2000" dirty="0" smtClean="0"/>
              <a:t>  </a:t>
            </a:r>
            <a:endParaRPr lang="en-US" sz="2000" dirty="0"/>
          </a:p>
          <a:p>
            <a:pPr algn="l"/>
            <a:endParaRPr lang="en-US" sz="2000" dirty="0"/>
          </a:p>
          <a:p>
            <a:pPr algn="l" rtl="0"/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6024" y="81200"/>
            <a:ext cx="8820472" cy="59400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b="1" u="sng" dirty="0" smtClean="0"/>
              <a:t> </a:t>
            </a:r>
            <a:endParaRPr lang="en-US" sz="2000" dirty="0"/>
          </a:p>
          <a:p>
            <a:pPr algn="l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r>
              <a:rPr lang="ar-SA" sz="2000" b="1" dirty="0" smtClean="0"/>
              <a:t> </a:t>
            </a:r>
            <a:r>
              <a:rPr lang="ar-SA" sz="2000" dirty="0" smtClean="0"/>
              <a:t> </a:t>
            </a:r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  </a:t>
            </a:r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ar-IQ" sz="2000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14282" y="285728"/>
            <a:ext cx="8643998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/>
              <a:t>Hyderotreating</a:t>
            </a:r>
            <a:endParaRPr lang="en-US" sz="2400" b="1" dirty="0" smtClean="0"/>
          </a:p>
          <a:p>
            <a:pPr algn="l"/>
            <a:r>
              <a:rPr lang="en-US" sz="2000" b="1" u="sng" dirty="0" err="1" smtClean="0"/>
              <a:t>Hydrotreating</a:t>
            </a:r>
            <a:r>
              <a:rPr lang="en-US" sz="2000" b="1" u="sng" dirty="0" smtClean="0"/>
              <a:t>:</a:t>
            </a:r>
            <a:r>
              <a:rPr lang="en-US" sz="2000" b="1" dirty="0" smtClean="0"/>
              <a:t>  </a:t>
            </a:r>
            <a:r>
              <a:rPr lang="en-US" sz="2000" dirty="0" smtClean="0"/>
              <a:t>It is a relatively mild operation whose primary purpose is to saturate olefins and/ or reduce the sulfur and/ or nitrogen content (and not to change the boiling range) of the feed.</a:t>
            </a:r>
          </a:p>
          <a:p>
            <a:pPr algn="l"/>
            <a:r>
              <a:rPr lang="en-US" sz="2000" b="1" u="sng" dirty="0" err="1" smtClean="0"/>
              <a:t>Hydrocracking</a:t>
            </a:r>
            <a:r>
              <a:rPr lang="en-US" sz="2000" b="1" u="sng" dirty="0" smtClean="0"/>
              <a:t> : </a:t>
            </a:r>
            <a:r>
              <a:rPr lang="en-US" sz="2000" dirty="0" smtClean="0"/>
              <a:t>Processes whose primary purpose is to reduce the boiling range in which 100% of the feed is converted to product with boiling ranges lower than that of the feed. </a:t>
            </a:r>
          </a:p>
          <a:p>
            <a:pPr algn="l"/>
            <a:r>
              <a:rPr lang="en-US" sz="2000" b="1" i="1" dirty="0" err="1" smtClean="0"/>
              <a:t>Hydrotreating</a:t>
            </a:r>
            <a:r>
              <a:rPr lang="en-US" sz="2000" b="1" i="1" dirty="0" smtClean="0"/>
              <a:t> and </a:t>
            </a:r>
            <a:r>
              <a:rPr lang="en-US" sz="2000" b="1" i="1" dirty="0" err="1" smtClean="0"/>
              <a:t>hydrocracking</a:t>
            </a:r>
            <a:r>
              <a:rPr lang="en-US" sz="2000" b="1" i="1" dirty="0" smtClean="0"/>
              <a:t> set the two ends of the spectrum and those processes with a substantial amount of sulfur and/ or nitrogen removal and a significant change in boiling range of the products versus the feed are called </a:t>
            </a:r>
            <a:r>
              <a:rPr lang="en-US" sz="2000" b="1" i="1" u="sng" dirty="0" smtClean="0"/>
              <a:t>hydro- processing</a:t>
            </a:r>
            <a:r>
              <a:rPr lang="en-US" sz="2000" dirty="0" smtClean="0"/>
              <a:t>.</a:t>
            </a:r>
          </a:p>
          <a:p>
            <a:pPr algn="l"/>
            <a:r>
              <a:rPr lang="en-US" sz="2000" dirty="0" err="1" smtClean="0"/>
              <a:t>Hydrotreating</a:t>
            </a:r>
            <a:r>
              <a:rPr lang="en-US" sz="2000" dirty="0" smtClean="0"/>
              <a:t> is a process to catalytically stabilize petroleum products and/ or to remove objectionable from products or feeds stocks by reacting them with hydrogen.</a:t>
            </a:r>
          </a:p>
          <a:p>
            <a:pPr algn="l"/>
            <a:r>
              <a:rPr lang="en-US" sz="2000" b="1" u="sng" dirty="0" smtClean="0"/>
              <a:t>Stabilization :</a:t>
            </a:r>
            <a:r>
              <a:rPr lang="en-US" sz="2000" dirty="0" smtClean="0"/>
              <a:t> Involves converting unsaturated hydrocarbons such as olefins and gum- forming unstable </a:t>
            </a:r>
            <a:r>
              <a:rPr lang="en-US" sz="2000" dirty="0" err="1" smtClean="0"/>
              <a:t>diolefines</a:t>
            </a:r>
            <a:r>
              <a:rPr lang="en-US" sz="2000" dirty="0" smtClean="0"/>
              <a:t> to paraffins, objectionable elements removed by </a:t>
            </a:r>
            <a:r>
              <a:rPr lang="en-US" sz="2000" dirty="0" err="1" smtClean="0"/>
              <a:t>hydrotreating</a:t>
            </a:r>
            <a:r>
              <a:rPr lang="en-US" sz="2000" dirty="0" smtClean="0"/>
              <a:t> include sulfur, nitrogen, oxygen , halides, and trace metals. Hydro treating is applied to wide range of feeds stocks from </a:t>
            </a:r>
            <a:r>
              <a:rPr lang="en-US" sz="2000" b="1" i="1" dirty="0" smtClean="0"/>
              <a:t>naphtha</a:t>
            </a:r>
            <a:r>
              <a:rPr lang="en-US" sz="2000" dirty="0" smtClean="0"/>
              <a:t> to </a:t>
            </a:r>
            <a:r>
              <a:rPr lang="en-US" sz="2000" b="1" i="1" dirty="0" smtClean="0"/>
              <a:t>reduce crude</a:t>
            </a:r>
            <a:r>
              <a:rPr lang="en-US" sz="2000" dirty="0" smtClean="0"/>
              <a:t> . When the process is applied specifically for sulfur removal it is usually called </a:t>
            </a:r>
            <a:r>
              <a:rPr lang="en-US" sz="2000" b="1" i="1" dirty="0" err="1" smtClean="0"/>
              <a:t>hydrodesulfurization</a:t>
            </a:r>
            <a:r>
              <a:rPr lang="en-US" sz="2000" b="1" i="1" dirty="0" smtClean="0"/>
              <a:t> </a:t>
            </a:r>
            <a:r>
              <a:rPr lang="en-US" sz="2000" dirty="0" smtClean="0"/>
              <a:t>or </a:t>
            </a:r>
            <a:r>
              <a:rPr lang="en-US" sz="2000" b="1" i="1" dirty="0" smtClean="0"/>
              <a:t>HDS</a:t>
            </a:r>
            <a:r>
              <a:rPr lang="en-US" sz="2000" dirty="0" smtClean="0"/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56" y="188640"/>
            <a:ext cx="8641024" cy="10002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2000" dirty="0" smtClean="0"/>
              <a:t>1) The oil feed is mixed with hydrogen- rich gas either before or after it is preheated to the proper reactor inlet temperature, below 800 </a:t>
            </a:r>
            <a:r>
              <a:rPr lang="en-US" sz="2000" baseline="30000" dirty="0" err="1" smtClean="0"/>
              <a:t>o</a:t>
            </a:r>
            <a:r>
              <a:rPr lang="en-US" sz="2000" dirty="0" err="1" smtClean="0"/>
              <a:t>F</a:t>
            </a:r>
            <a:r>
              <a:rPr lang="en-US" sz="2000" dirty="0" smtClean="0"/>
              <a:t>  to minimize cracking in the presence of metal oxide catalyst. </a:t>
            </a:r>
          </a:p>
          <a:p>
            <a:pPr algn="l"/>
            <a:r>
              <a:rPr lang="en-US" sz="2000" b="1" u="sng" dirty="0" smtClean="0"/>
              <a:t>Reaction</a:t>
            </a:r>
            <a:endParaRPr lang="en-US" sz="2000" dirty="0" smtClean="0"/>
          </a:p>
          <a:p>
            <a:pPr lvl="0" algn="l"/>
            <a:r>
              <a:rPr lang="en-US" sz="2000" dirty="0" smtClean="0"/>
              <a:t>1) Desulfurization  </a:t>
            </a:r>
          </a:p>
          <a:p>
            <a:pPr algn="l"/>
            <a:r>
              <a:rPr lang="en-US" sz="2000" dirty="0" smtClean="0"/>
              <a:t>        RSH         +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→ RH +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S</a:t>
            </a:r>
          </a:p>
          <a:p>
            <a:pPr algn="l"/>
            <a:r>
              <a:rPr lang="en-US" sz="2000" dirty="0" smtClean="0"/>
              <a:t>   </a:t>
            </a:r>
            <a:r>
              <a:rPr lang="en-US" sz="2000" dirty="0" err="1" smtClean="0"/>
              <a:t>mercaptans</a:t>
            </a:r>
            <a:endParaRPr lang="en-US" sz="2000" dirty="0" smtClean="0"/>
          </a:p>
          <a:p>
            <a:pPr algn="l"/>
            <a:r>
              <a:rPr lang="en-US" sz="2000" dirty="0" smtClean="0"/>
              <a:t>        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S          + 2H</a:t>
            </a:r>
            <a:r>
              <a:rPr lang="en-US" sz="2000" baseline="-25000" dirty="0" smtClean="0"/>
              <a:t>2 </a:t>
            </a:r>
            <a:r>
              <a:rPr lang="en-US" sz="2000" dirty="0" smtClean="0"/>
              <a:t> → 2RH +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S</a:t>
            </a:r>
          </a:p>
          <a:p>
            <a:pPr algn="l"/>
            <a:r>
              <a:rPr lang="en-US" sz="2000" dirty="0" smtClean="0"/>
              <a:t>     sulfides</a:t>
            </a:r>
          </a:p>
          <a:p>
            <a:pPr algn="l"/>
            <a:r>
              <a:rPr lang="en-US" sz="2000" dirty="0" smtClean="0"/>
              <a:t>        (RS)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+ 3H</a:t>
            </a:r>
            <a:r>
              <a:rPr lang="en-US" sz="2000" baseline="-25000" dirty="0" smtClean="0"/>
              <a:t>2 </a:t>
            </a:r>
            <a:r>
              <a:rPr lang="en-US" sz="2000" dirty="0" smtClean="0"/>
              <a:t>→ 2RH + 2H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S</a:t>
            </a:r>
          </a:p>
          <a:p>
            <a:pPr algn="l"/>
            <a:r>
              <a:rPr lang="en-US" sz="2000" b="1" dirty="0" smtClean="0"/>
              <a:t>    </a:t>
            </a:r>
            <a:r>
              <a:rPr lang="en-US" sz="2000" dirty="0" smtClean="0"/>
              <a:t>disulfides</a:t>
            </a:r>
          </a:p>
          <a:p>
            <a:pPr algn="l"/>
            <a:r>
              <a:rPr lang="ar-IQ" sz="2000" dirty="0" smtClean="0"/>
              <a:t> </a:t>
            </a:r>
            <a:endParaRPr lang="en-US" sz="2000" dirty="0" smtClean="0"/>
          </a:p>
          <a:p>
            <a:pPr algn="l"/>
            <a:r>
              <a:rPr lang="en-US" sz="2000" dirty="0" smtClean="0"/>
              <a:t> </a:t>
            </a:r>
          </a:p>
          <a:p>
            <a:pPr algn="l"/>
            <a:r>
              <a:rPr lang="en-US" sz="2000" dirty="0" smtClean="0"/>
              <a:t> </a:t>
            </a:r>
          </a:p>
          <a:p>
            <a:pPr algn="l"/>
            <a:r>
              <a:rPr lang="en-US" sz="2000" dirty="0" smtClean="0"/>
              <a:t>        </a:t>
            </a:r>
            <a:endParaRPr lang="en-US" b="1" dirty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  <a:p>
            <a:pPr algn="l"/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r>
              <a:rPr lang="ar-IQ" sz="2000" dirty="0" smtClean="0"/>
              <a:t> </a:t>
            </a:r>
            <a:endParaRPr lang="en-US" sz="2000" b="1" dirty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  <a:p>
            <a:pPr algn="l"/>
            <a:endParaRPr lang="en-US" b="1" dirty="0" smtClean="0"/>
          </a:p>
          <a:p>
            <a:pPr algn="l"/>
            <a:endParaRPr lang="en-US" b="1" dirty="0"/>
          </a:p>
          <a:p>
            <a:pPr algn="l"/>
            <a:endParaRPr lang="en-US" b="1" dirty="0" smtClean="0"/>
          </a:p>
          <a:p>
            <a:pPr algn="l"/>
            <a:endParaRPr lang="ar-IQ" dirty="0"/>
          </a:p>
        </p:txBody>
      </p:sp>
      <p:pic>
        <p:nvPicPr>
          <p:cNvPr id="29697" name="Picture 1" descr="C:\Documents and Settings\dhiyaa\Desktop\f 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786190"/>
            <a:ext cx="7845424" cy="1928826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56" y="142852"/>
            <a:ext cx="8641024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2000" dirty="0" smtClean="0"/>
              <a:t>2) </a:t>
            </a:r>
            <a:r>
              <a:rPr lang="en-US" sz="2000" dirty="0" err="1" smtClean="0"/>
              <a:t>Denitrogenation</a:t>
            </a:r>
            <a:endParaRPr lang="en-US" sz="2000" dirty="0" smtClean="0"/>
          </a:p>
          <a:p>
            <a:pPr algn="l"/>
            <a:r>
              <a:rPr lang="en-US" sz="2000" dirty="0" smtClean="0"/>
              <a:t>C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NH  + 4H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→ C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10  </a:t>
            </a:r>
            <a:r>
              <a:rPr lang="en-US" sz="2000" dirty="0" smtClean="0"/>
              <a:t>+  NH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</a:p>
          <a:p>
            <a:pPr algn="l"/>
            <a:r>
              <a:rPr lang="en-US" sz="2000" dirty="0" err="1" smtClean="0"/>
              <a:t>Pyrrole</a:t>
            </a:r>
            <a:endParaRPr lang="en-US" sz="2000" dirty="0" smtClean="0"/>
          </a:p>
          <a:p>
            <a:pPr algn="l"/>
            <a:r>
              <a:rPr lang="en-US" sz="2000" dirty="0" smtClean="0"/>
              <a:t>C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N  + 5H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→ C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12 </a:t>
            </a:r>
            <a:r>
              <a:rPr lang="en-US" sz="2000" dirty="0" smtClean="0"/>
              <a:t>+ NH</a:t>
            </a:r>
            <a:r>
              <a:rPr lang="en-US" sz="2000" baseline="-25000" dirty="0" smtClean="0"/>
              <a:t>3</a:t>
            </a:r>
            <a:endParaRPr lang="en-US" sz="2000" dirty="0" smtClean="0"/>
          </a:p>
          <a:p>
            <a:pPr algn="l"/>
            <a:r>
              <a:rPr lang="en-US" sz="2000" dirty="0" smtClean="0"/>
              <a:t>Pyridine</a:t>
            </a:r>
          </a:p>
          <a:p>
            <a:pPr lvl="0" algn="l"/>
            <a:r>
              <a:rPr lang="en-US" sz="2000" dirty="0" smtClean="0"/>
              <a:t>3) </a:t>
            </a:r>
            <a:r>
              <a:rPr lang="en-US" sz="2000" dirty="0" err="1" smtClean="0"/>
              <a:t>Deoxidation</a:t>
            </a:r>
            <a:endParaRPr lang="en-US" sz="2000" dirty="0" smtClean="0"/>
          </a:p>
          <a:p>
            <a:pPr algn="l"/>
            <a:r>
              <a:rPr lang="en-US" sz="2000" dirty="0" smtClean="0"/>
              <a:t>C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OH  + 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→ C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 +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</a:t>
            </a:r>
          </a:p>
          <a:p>
            <a:pPr algn="l"/>
            <a:r>
              <a:rPr lang="en-US" sz="2000" dirty="0" smtClean="0"/>
              <a:t> Phenol </a:t>
            </a:r>
          </a:p>
          <a:p>
            <a:pPr algn="l"/>
            <a:r>
              <a:rPr lang="en-US" sz="2000" dirty="0" smtClean="0"/>
              <a:t>C</a:t>
            </a:r>
            <a:r>
              <a:rPr lang="en-US" sz="2000" baseline="-25000" dirty="0" smtClean="0"/>
              <a:t>7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13</a:t>
            </a:r>
            <a:r>
              <a:rPr lang="en-US" sz="2000" dirty="0" smtClean="0"/>
              <a:t>00H + 3H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→ C</a:t>
            </a:r>
            <a:r>
              <a:rPr lang="en-US" sz="2000" baseline="-25000" dirty="0" smtClean="0"/>
              <a:t>7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16</a:t>
            </a:r>
            <a:r>
              <a:rPr lang="en-US" sz="2000" dirty="0" smtClean="0"/>
              <a:t> + 2H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</a:t>
            </a:r>
          </a:p>
          <a:p>
            <a:pPr algn="l"/>
            <a:r>
              <a:rPr lang="en-US" sz="2000" dirty="0" smtClean="0"/>
              <a:t>Peroxides</a:t>
            </a:r>
          </a:p>
          <a:p>
            <a:pPr lvl="0" algn="l"/>
            <a:r>
              <a:rPr lang="en-US" sz="2000" dirty="0" smtClean="0"/>
              <a:t>4) </a:t>
            </a:r>
            <a:r>
              <a:rPr lang="en-US" sz="2000" dirty="0" err="1" smtClean="0"/>
              <a:t>Dehalogenation</a:t>
            </a:r>
            <a:endParaRPr lang="en-US" sz="2000" dirty="0" smtClean="0"/>
          </a:p>
          <a:p>
            <a:pPr algn="l"/>
            <a:r>
              <a:rPr lang="en-US" sz="2000" dirty="0" err="1" smtClean="0"/>
              <a:t>RCl</a:t>
            </a:r>
            <a:r>
              <a:rPr lang="en-US" sz="2000" dirty="0" smtClean="0"/>
              <a:t> +H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→  RH + </a:t>
            </a:r>
            <a:r>
              <a:rPr lang="en-US" sz="2000" dirty="0" err="1" smtClean="0"/>
              <a:t>HCl</a:t>
            </a:r>
            <a:endParaRPr lang="en-US" sz="2000" dirty="0" smtClean="0"/>
          </a:p>
          <a:p>
            <a:pPr lvl="0" algn="l"/>
            <a:r>
              <a:rPr lang="en-US" sz="2000" dirty="0" smtClean="0"/>
              <a:t>5) Hydrogenation</a:t>
            </a:r>
          </a:p>
          <a:p>
            <a:pPr algn="l"/>
            <a:r>
              <a:rPr lang="en-US" sz="2000" dirty="0" smtClean="0"/>
              <a:t>C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10</a:t>
            </a:r>
            <a:r>
              <a:rPr lang="en-US" sz="2000" dirty="0" smtClean="0"/>
              <a:t> +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→ C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12</a:t>
            </a:r>
            <a:endParaRPr lang="en-US" sz="2000" dirty="0" smtClean="0"/>
          </a:p>
          <a:p>
            <a:pPr lvl="0" algn="l"/>
            <a:r>
              <a:rPr lang="en-US" sz="2000" dirty="0" smtClean="0"/>
              <a:t>6) </a:t>
            </a:r>
            <a:r>
              <a:rPr lang="en-US" sz="2000" dirty="0" err="1" smtClean="0"/>
              <a:t>Hydrocracking</a:t>
            </a:r>
            <a:endParaRPr lang="en-US" sz="2000" dirty="0" smtClean="0"/>
          </a:p>
          <a:p>
            <a:pPr algn="l"/>
            <a:r>
              <a:rPr lang="en-US" sz="2000" dirty="0" smtClean="0"/>
              <a:t>C</a:t>
            </a:r>
            <a:r>
              <a:rPr lang="en-US" sz="2000" baseline="-25000" dirty="0" smtClean="0"/>
              <a:t>10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22</a:t>
            </a:r>
            <a:r>
              <a:rPr lang="en-US" sz="2000" dirty="0" smtClean="0"/>
              <a:t>  → C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8</a:t>
            </a:r>
            <a:r>
              <a:rPr lang="en-US" sz="2000" dirty="0" smtClean="0"/>
              <a:t> 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+ C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14</a:t>
            </a:r>
          </a:p>
          <a:p>
            <a:pPr algn="l"/>
            <a:endParaRPr lang="en-US" sz="2000" b="1" dirty="0" smtClean="0"/>
          </a:p>
          <a:p>
            <a:pPr algn="l"/>
            <a:r>
              <a:rPr lang="en-US" sz="2000" b="1" dirty="0" smtClean="0"/>
              <a:t>Nitrogen removal </a:t>
            </a:r>
            <a:r>
              <a:rPr lang="en-US" sz="2000" dirty="0" smtClean="0"/>
              <a:t>requires more severe operating conditions than does desulfurization. The ease of desulfurization is dependent upon the type of compound. Lower boiling compounds are </a:t>
            </a:r>
            <a:r>
              <a:rPr lang="en-US" sz="2000" dirty="0" err="1" smtClean="0"/>
              <a:t>desulfurized</a:t>
            </a:r>
            <a:r>
              <a:rPr lang="en-US" sz="2000" dirty="0" smtClean="0"/>
              <a:t> more easily than higher boiling ones.</a:t>
            </a:r>
          </a:p>
          <a:p>
            <a:pPr algn="l"/>
            <a:r>
              <a:rPr lang="en-US" sz="2000" dirty="0" smtClean="0"/>
              <a:t> </a:t>
            </a:r>
          </a:p>
          <a:p>
            <a:pPr algn="l"/>
            <a:endParaRPr lang="en-US" sz="20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280962"/>
            <a:ext cx="8496944" cy="78483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 smtClean="0"/>
              <a:t> </a:t>
            </a:r>
            <a:r>
              <a:rPr lang="en-US" sz="2000" b="1" u="sng" dirty="0" smtClean="0"/>
              <a:t>Lubricating oil Processing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b="1" dirty="0" smtClean="0"/>
              <a:t>1) Separation of the individual fractions</a:t>
            </a:r>
            <a:r>
              <a:rPr lang="en-US" sz="2000" dirty="0" smtClean="0"/>
              <a:t> : according to viscosity and boiling range specifications in crude oil distillation units. The heavier lubricating oil row stocks are included in the vacuum fractionating tower bottoms with the </a:t>
            </a:r>
            <a:r>
              <a:rPr lang="en-US" sz="2000" dirty="0" err="1" smtClean="0"/>
              <a:t>asphaltenes</a:t>
            </a:r>
            <a:r>
              <a:rPr lang="en-US" sz="2000" dirty="0" smtClean="0"/>
              <a:t> resin, and other undesirable materials.</a:t>
            </a:r>
          </a:p>
          <a:p>
            <a:pPr algn="l"/>
            <a:r>
              <a:rPr lang="en-US" sz="2000" b="1" dirty="0" smtClean="0"/>
              <a:t>2) Removal of components which have undesirable characteristics</a:t>
            </a:r>
            <a:endParaRPr lang="en-US" sz="2000" dirty="0" smtClean="0"/>
          </a:p>
          <a:p>
            <a:pPr algn="l"/>
            <a:r>
              <a:rPr lang="en-US" sz="2000" dirty="0" smtClean="0"/>
              <a:t>a) Reduce carbon- and sludge forming tendencies ( </a:t>
            </a:r>
            <a:r>
              <a:rPr lang="en-US" sz="2000" b="1" i="1" dirty="0" smtClean="0"/>
              <a:t>Solvent </a:t>
            </a:r>
            <a:r>
              <a:rPr lang="en-US" sz="2000" b="1" i="1" dirty="0" err="1" smtClean="0"/>
              <a:t>deasphalting</a:t>
            </a:r>
            <a:r>
              <a:rPr lang="en-US" sz="2000" dirty="0" smtClean="0"/>
              <a:t> )</a:t>
            </a:r>
          </a:p>
          <a:p>
            <a:pPr algn="l"/>
            <a:r>
              <a:rPr lang="en-US" sz="2000" dirty="0" smtClean="0"/>
              <a:t>b) Improve viscosity index ( </a:t>
            </a:r>
            <a:r>
              <a:rPr lang="en-US" sz="2000" b="1" i="1" dirty="0" smtClean="0"/>
              <a:t>Solvent extractions + </a:t>
            </a:r>
            <a:r>
              <a:rPr lang="en-US" sz="2000" b="1" i="1" dirty="0" err="1" smtClean="0"/>
              <a:t>Hydrocracking</a:t>
            </a:r>
            <a:r>
              <a:rPr lang="en-US" sz="2000" dirty="0" smtClean="0"/>
              <a:t> )</a:t>
            </a:r>
          </a:p>
          <a:p>
            <a:pPr algn="l"/>
            <a:r>
              <a:rPr lang="en-US" sz="2000" dirty="0" smtClean="0"/>
              <a:t>c) Lower Cloud and pour points ( </a:t>
            </a:r>
            <a:r>
              <a:rPr lang="en-US" sz="2000" b="1" i="1" dirty="0" smtClean="0"/>
              <a:t>Solvent De-waxing + Selective </a:t>
            </a:r>
            <a:r>
              <a:rPr lang="en-US" sz="2000" b="1" i="1" dirty="0" err="1" smtClean="0"/>
              <a:t>hydrocracking</a:t>
            </a:r>
            <a:r>
              <a:rPr lang="en-US" sz="2000" dirty="0" smtClean="0"/>
              <a:t> )</a:t>
            </a:r>
          </a:p>
          <a:p>
            <a:pPr algn="l"/>
            <a:r>
              <a:rPr lang="en-US" sz="2000" dirty="0" smtClean="0"/>
              <a:t>d) Improve color and oxygen stability (</a:t>
            </a:r>
            <a:r>
              <a:rPr lang="en-US" sz="2000" b="1" i="1" dirty="0" err="1" smtClean="0"/>
              <a:t>Hydrotreating</a:t>
            </a:r>
            <a:r>
              <a:rPr lang="en-US" sz="2000" dirty="0" smtClean="0"/>
              <a:t> )</a:t>
            </a:r>
          </a:p>
          <a:p>
            <a:pPr algn="l"/>
            <a:r>
              <a:rPr lang="en-US" sz="2000" dirty="0" smtClean="0"/>
              <a:t>e) Lower organic acidity (</a:t>
            </a:r>
            <a:r>
              <a:rPr lang="en-US" sz="2000" b="1" i="1" dirty="0" err="1" smtClean="0"/>
              <a:t>Hyrotreating</a:t>
            </a:r>
            <a:r>
              <a:rPr lang="en-US" sz="2000" dirty="0" smtClean="0"/>
              <a:t> )</a:t>
            </a:r>
          </a:p>
          <a:p>
            <a:pPr algn="l"/>
            <a:r>
              <a:rPr lang="en-US" sz="2000" dirty="0" smtClean="0"/>
              <a:t>Although the main effects of the processes are as discussed, there are also secondary effects which are not shown . For example, </a:t>
            </a:r>
            <a:r>
              <a:rPr lang="en-US" sz="2000" b="1" i="1" dirty="0" smtClean="0"/>
              <a:t>although the main result of solvent </a:t>
            </a:r>
            <a:r>
              <a:rPr lang="en-US" sz="2000" b="1" i="1" dirty="0" err="1" smtClean="0"/>
              <a:t>dewaxing</a:t>
            </a:r>
            <a:r>
              <a:rPr lang="en-US" sz="2000" b="1" i="1" dirty="0" smtClean="0"/>
              <a:t> is the lowering of the cloud and pour points of the oil, solvent </a:t>
            </a:r>
            <a:r>
              <a:rPr lang="en-US" sz="2000" b="1" i="1" dirty="0" err="1" smtClean="0"/>
              <a:t>dewaxing</a:t>
            </a:r>
            <a:r>
              <a:rPr lang="en-US" sz="2000" b="1" i="1" dirty="0" smtClean="0"/>
              <a:t> also slightly reduces the viscosity index of the oil.</a:t>
            </a:r>
            <a:endParaRPr lang="en-US" sz="2000" dirty="0" smtClean="0"/>
          </a:p>
          <a:p>
            <a:pPr algn="l"/>
            <a:r>
              <a:rPr lang="en-US" sz="2000" dirty="0" smtClean="0"/>
              <a:t>For economic reasons as well as process ones, the process sequence is usually in the order of :1) </a:t>
            </a:r>
            <a:r>
              <a:rPr lang="en-US" sz="2000" dirty="0" err="1" smtClean="0"/>
              <a:t>deasphalting</a:t>
            </a:r>
            <a:r>
              <a:rPr lang="en-US" sz="2000" dirty="0" smtClean="0"/>
              <a:t>, 2) solvent extraction, 3) </a:t>
            </a:r>
            <a:r>
              <a:rPr lang="en-US" sz="2000" dirty="0" err="1" smtClean="0"/>
              <a:t>dewaxing</a:t>
            </a:r>
            <a:r>
              <a:rPr lang="en-US" sz="2000" dirty="0" smtClean="0"/>
              <a:t>, and 4)finishing.</a:t>
            </a:r>
          </a:p>
          <a:p>
            <a:pPr algn="l"/>
            <a:r>
              <a:rPr lang="en-US" sz="2000" dirty="0" smtClean="0"/>
              <a:t> </a:t>
            </a:r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en-US" sz="2000" dirty="0"/>
              <a:t> </a:t>
            </a:r>
          </a:p>
          <a:p>
            <a:pPr algn="l" rtl="0"/>
            <a:endParaRPr lang="en-US" sz="2000" dirty="0"/>
          </a:p>
          <a:p>
            <a:pPr algn="l"/>
            <a:endParaRPr lang="en-US" sz="2000" dirty="0"/>
          </a:p>
          <a:p>
            <a:pPr algn="l" rtl="0"/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116632"/>
            <a:ext cx="8496944" cy="91409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Propane </a:t>
            </a:r>
            <a:r>
              <a:rPr lang="en-US" sz="2400" b="1" dirty="0" err="1" smtClean="0"/>
              <a:t>Deasphalting</a:t>
            </a:r>
            <a:endParaRPr lang="en-US" sz="2400" dirty="0" smtClean="0"/>
          </a:p>
          <a:p>
            <a:pPr algn="l"/>
            <a:r>
              <a:rPr lang="en-US" sz="2000" b="1" dirty="0" smtClean="0"/>
              <a:t> </a:t>
            </a:r>
            <a:endParaRPr lang="en-US" sz="2000" dirty="0"/>
          </a:p>
          <a:p>
            <a:pPr algn="l" rtl="0">
              <a:buFont typeface="Wingdings" pitchFamily="2" charset="2"/>
              <a:buChar char="v"/>
            </a:pPr>
            <a:r>
              <a:rPr lang="en-US" sz="2000" dirty="0" smtClean="0"/>
              <a:t> </a:t>
            </a:r>
            <a:r>
              <a:rPr lang="en-US" sz="2000" b="1" i="1" dirty="0" smtClean="0"/>
              <a:t>The lighter feed stocks</a:t>
            </a:r>
            <a:r>
              <a:rPr lang="en-US" sz="2000" dirty="0" smtClean="0"/>
              <a:t> for producing lubricating oil stocks can be sent directly to the solvent extraction units.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000" b="1" i="1" dirty="0" smtClean="0"/>
              <a:t>The atmospheric and vacuum still residues </a:t>
            </a:r>
            <a:r>
              <a:rPr lang="en-US" sz="2000" dirty="0" smtClean="0"/>
              <a:t>require </a:t>
            </a:r>
            <a:r>
              <a:rPr lang="en-US" sz="2000" dirty="0" err="1" smtClean="0"/>
              <a:t>deasphalting</a:t>
            </a:r>
            <a:r>
              <a:rPr lang="en-US" sz="2000" dirty="0" smtClean="0"/>
              <a:t> to remove the </a:t>
            </a:r>
            <a:r>
              <a:rPr lang="en-US" sz="2000" dirty="0" err="1" smtClean="0"/>
              <a:t>asphaltenes</a:t>
            </a:r>
            <a:r>
              <a:rPr lang="en-US" sz="2000" dirty="0" smtClean="0"/>
              <a:t> and resins before undergoing solvent extraction.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000" b="1" i="1" dirty="0" smtClean="0"/>
              <a:t>In come cases highest boiling distillates</a:t>
            </a:r>
            <a:r>
              <a:rPr lang="en-US" sz="2000" dirty="0" smtClean="0"/>
              <a:t> also contain sufficient asphaltenes and resins and need deasphalting.</a:t>
            </a:r>
          </a:p>
          <a:p>
            <a:pPr algn="l" rtl="0"/>
            <a:r>
              <a:rPr lang="en-US" sz="2000" b="1" u="sng" dirty="0" smtClean="0"/>
              <a:t>Propane :</a:t>
            </a:r>
            <a:r>
              <a:rPr lang="en-US" sz="2000" dirty="0" smtClean="0"/>
              <a:t> 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000" dirty="0" smtClean="0"/>
              <a:t>is usually used as the solvent in deasphalting but it may be used with ethane and butane in order to obtain the desired solvent properties.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000" dirty="0" smtClean="0"/>
              <a:t>( 40- 60 </a:t>
            </a:r>
            <a:r>
              <a:rPr lang="en-US" sz="2000" baseline="30000" dirty="0" err="1" smtClean="0"/>
              <a:t>o</a:t>
            </a:r>
            <a:r>
              <a:rPr lang="en-US" sz="2000" dirty="0" err="1" smtClean="0"/>
              <a:t>C</a:t>
            </a:r>
            <a:r>
              <a:rPr lang="en-US" sz="2000" dirty="0" smtClean="0"/>
              <a:t>) paraffins are very soluble in propane (like dissolves like) (oil + solvent non-polar), the solubility decreases with increasing temperature, until the critical temperature ( 96.8 </a:t>
            </a:r>
            <a:r>
              <a:rPr lang="en-US" sz="2000" baseline="30000" dirty="0" err="1" smtClean="0"/>
              <a:t>o</a:t>
            </a:r>
            <a:r>
              <a:rPr lang="en-US" sz="2000" dirty="0" err="1" smtClean="0"/>
              <a:t>C</a:t>
            </a:r>
            <a:r>
              <a:rPr lang="en-US" sz="2000" dirty="0" smtClean="0"/>
              <a:t> ) all HC becomes insoluble.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000" dirty="0" smtClean="0"/>
              <a:t>(40 – 96.8 </a:t>
            </a:r>
            <a:r>
              <a:rPr lang="en-US" sz="2000" baseline="30000" dirty="0" err="1" smtClean="0"/>
              <a:t>o</a:t>
            </a:r>
            <a:r>
              <a:rPr lang="en-US" sz="2000" dirty="0" err="1" smtClean="0"/>
              <a:t>C</a:t>
            </a:r>
            <a:r>
              <a:rPr lang="en-US" sz="2000" dirty="0" smtClean="0"/>
              <a:t> ) the high molecular weight </a:t>
            </a:r>
            <a:r>
              <a:rPr lang="en-US" sz="2000" dirty="0" err="1" smtClean="0"/>
              <a:t>asphaltens</a:t>
            </a:r>
            <a:r>
              <a:rPr lang="en-US" sz="2000" dirty="0" smtClean="0"/>
              <a:t> and resins are largely insoluble in propane.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000" b="1" i="1" dirty="0" smtClean="0"/>
              <a:t>The feed stock is contacted with 4-8 volumes of liquid propane in a cylindrical tower, usually RDC (rotating disc contactor ).</a:t>
            </a:r>
            <a:endParaRPr lang="en-US" sz="2000" dirty="0" smtClean="0"/>
          </a:p>
          <a:p>
            <a:pPr algn="l" rtl="0">
              <a:buFont typeface="Wingdings" pitchFamily="2" charset="2"/>
              <a:buChar char="v"/>
            </a:pPr>
            <a:r>
              <a:rPr lang="en-US" sz="2000" dirty="0" smtClean="0"/>
              <a:t>The asphalt recovered from the </a:t>
            </a:r>
            <a:r>
              <a:rPr lang="en-US" sz="2000" dirty="0" err="1" smtClean="0"/>
              <a:t>raffinate</a:t>
            </a:r>
            <a:r>
              <a:rPr lang="en-US" sz="2000" dirty="0" smtClean="0"/>
              <a:t> can be blended with other asphalts , into heavy fuels, or used as a feed to the coking unit. 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000" dirty="0" smtClean="0"/>
              <a:t>The heavy oil product from vacuum residuum is called </a:t>
            </a:r>
            <a:r>
              <a:rPr lang="en-US" sz="2000" b="1" i="1" dirty="0" smtClean="0"/>
              <a:t>bright stock</a:t>
            </a:r>
            <a:r>
              <a:rPr lang="en-US" sz="2000" dirty="0" smtClean="0"/>
              <a:t>.</a:t>
            </a:r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en-US" sz="2000" dirty="0"/>
              <a:t> </a:t>
            </a:r>
          </a:p>
          <a:p>
            <a:pPr algn="l" rtl="0"/>
            <a:endParaRPr lang="en-US" sz="2000" dirty="0"/>
          </a:p>
          <a:p>
            <a:pPr algn="l"/>
            <a:endParaRPr lang="en-US" sz="2000" dirty="0"/>
          </a:p>
          <a:p>
            <a:pPr algn="l" rtl="0"/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6625" name="Picture 1" descr="C:\Documents and Settings\dhiyaa\Desktop\f 1.jpg"/>
          <p:cNvPicPr>
            <a:picLocks noChangeAspect="1" noChangeArrowheads="1"/>
          </p:cNvPicPr>
          <p:nvPr/>
        </p:nvPicPr>
        <p:blipFill>
          <a:blip r:embed="rId2" cstate="print">
            <a:lum bright="-6000" contrast="11000"/>
          </a:blip>
          <a:srcRect/>
          <a:stretch>
            <a:fillRect/>
          </a:stretch>
        </p:blipFill>
        <p:spPr bwMode="auto">
          <a:xfrm>
            <a:off x="642910" y="500042"/>
            <a:ext cx="7929618" cy="55721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4283"/>
            <a:ext cx="8640960" cy="63094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dirty="0" smtClean="0"/>
              <a:t> </a:t>
            </a:r>
            <a:r>
              <a:rPr lang="en-US" sz="2400" b="1" dirty="0" smtClean="0"/>
              <a:t>Solvent Extraction</a:t>
            </a:r>
          </a:p>
          <a:p>
            <a:pPr algn="ctr"/>
            <a:endParaRPr lang="en-US" sz="2000" b="1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sz="2000" dirty="0" smtClean="0"/>
              <a:t>There are three solvents used for the </a:t>
            </a:r>
            <a:r>
              <a:rPr lang="en-US" sz="2000" b="1" i="1" dirty="0" smtClean="0"/>
              <a:t>extraction of aromatics</a:t>
            </a:r>
            <a:r>
              <a:rPr lang="en-US" sz="2000" dirty="0" smtClean="0"/>
              <a:t> from lubricating oil feed stocks and the solvent recovery portions of the system are different for each.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b="1" dirty="0" smtClean="0"/>
              <a:t>The solvents are </a:t>
            </a:r>
            <a:r>
              <a:rPr lang="en-US" sz="2000" dirty="0" smtClean="0"/>
              <a:t>: 1)Furfural, 2)  phenol, 3)  N- methyl 2- </a:t>
            </a:r>
            <a:r>
              <a:rPr lang="en-US" sz="2000" dirty="0" err="1" smtClean="0"/>
              <a:t>pyrrolidone</a:t>
            </a:r>
            <a:r>
              <a:rPr lang="en-US" sz="2000" dirty="0" smtClean="0"/>
              <a:t> (NMP).</a:t>
            </a:r>
          </a:p>
          <a:p>
            <a:pPr algn="l"/>
            <a:r>
              <a:rPr lang="en-US" sz="2000" b="1" dirty="0" smtClean="0"/>
              <a:t>The purpose of solvent extraction is :</a:t>
            </a:r>
          </a:p>
          <a:p>
            <a:pPr algn="l"/>
            <a:r>
              <a:rPr lang="en-US" sz="2000" b="1" dirty="0" smtClean="0"/>
              <a:t>1.  </a:t>
            </a:r>
            <a:r>
              <a:rPr lang="en-US" sz="2000" dirty="0" smtClean="0"/>
              <a:t>Improve VI.</a:t>
            </a:r>
          </a:p>
          <a:p>
            <a:pPr lvl="0" algn="l"/>
            <a:r>
              <a:rPr lang="en-US" sz="2000" b="1" dirty="0" smtClean="0"/>
              <a:t>2.</a:t>
            </a:r>
            <a:r>
              <a:rPr lang="en-US" sz="2000" dirty="0" smtClean="0"/>
              <a:t> Improve oxidation resistance and color.</a:t>
            </a:r>
          </a:p>
          <a:p>
            <a:pPr algn="l"/>
            <a:r>
              <a:rPr lang="en-US" sz="2000" b="1" dirty="0" smtClean="0"/>
              <a:t>3.</a:t>
            </a:r>
            <a:r>
              <a:rPr lang="en-US" sz="2000" dirty="0" smtClean="0"/>
              <a:t> Reduce carbon and sludge forming tendencies of the lubricants by separating the aromatic portion from the naphthenic and </a:t>
            </a:r>
            <a:r>
              <a:rPr lang="en-US" sz="2000" dirty="0" smtClean="0"/>
              <a:t>paraffinic </a:t>
            </a:r>
            <a:r>
              <a:rPr lang="en-US" sz="2000" dirty="0" smtClean="0"/>
              <a:t>portion of the feed stock.</a:t>
            </a:r>
          </a:p>
          <a:p>
            <a:pPr algn="l"/>
            <a:r>
              <a:rPr lang="en-US" sz="2000" b="1" u="sng" dirty="0" smtClean="0"/>
              <a:t>Furfural Extraction </a:t>
            </a:r>
            <a:r>
              <a:rPr lang="en-US" sz="2000" dirty="0" smtClean="0"/>
              <a:t>The most important operating variables are :</a:t>
            </a:r>
          </a:p>
          <a:p>
            <a:pPr lvl="0" algn="l"/>
            <a:r>
              <a:rPr lang="en-US" sz="2000" b="1" dirty="0" smtClean="0"/>
              <a:t>1. </a:t>
            </a:r>
            <a:r>
              <a:rPr lang="en-US" sz="2000" dirty="0" smtClean="0"/>
              <a:t>Furfural / oil ratio ( F / O  ratio ) :It has the greatest effect on the quality and yield of the </a:t>
            </a:r>
            <a:r>
              <a:rPr lang="en-US" sz="2000" dirty="0" err="1" smtClean="0"/>
              <a:t>raffinate</a:t>
            </a:r>
            <a:r>
              <a:rPr lang="en-US" sz="2000" dirty="0" smtClean="0"/>
              <a:t>. Range 2:1 for light stocks to 4.5 : 1 for heavy stocks.</a:t>
            </a:r>
          </a:p>
          <a:p>
            <a:pPr lvl="0" algn="l"/>
            <a:r>
              <a:rPr lang="en-US" sz="2000" b="1" dirty="0" smtClean="0"/>
              <a:t>2. </a:t>
            </a:r>
            <a:r>
              <a:rPr lang="en-US" sz="2000" dirty="0" smtClean="0"/>
              <a:t>Extraction temperature : Is selected as a function of the viscosity of the oil and the miscibility temperature.</a:t>
            </a:r>
            <a:r>
              <a:rPr lang="en-US" sz="2000" b="1" dirty="0" smtClean="0"/>
              <a:t> </a:t>
            </a:r>
            <a:r>
              <a:rPr lang="ar-IQ" sz="2000" dirty="0" smtClean="0"/>
              <a:t> </a:t>
            </a:r>
            <a:endParaRPr lang="en-US" sz="2000" dirty="0" smtClean="0"/>
          </a:p>
          <a:p>
            <a:pPr algn="l"/>
            <a:r>
              <a:rPr lang="en-US" sz="2000" b="1" dirty="0" smtClean="0"/>
              <a:t>3. </a:t>
            </a:r>
            <a:r>
              <a:rPr lang="en-US" sz="2000" dirty="0" smtClean="0"/>
              <a:t>Extracted recycle ratio : Determines to some extent the rejection point for the oil and the sharpness of separation between the aromatics and </a:t>
            </a:r>
            <a:r>
              <a:rPr lang="en-US" sz="2000" dirty="0" err="1" smtClean="0"/>
              <a:t>naphthenes</a:t>
            </a:r>
            <a:r>
              <a:rPr lang="en-US" sz="2000" dirty="0" smtClean="0"/>
              <a:t> and </a:t>
            </a:r>
            <a:r>
              <a:rPr lang="en-US" sz="2000" dirty="0" err="1" smtClean="0"/>
              <a:t>paraffins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4283"/>
            <a:ext cx="86409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dirty="0" smtClean="0"/>
              <a:t> </a:t>
            </a:r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4818" name="Picture 2" descr="C:\Documents and Settings\dhiyaa\Desktop\f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350" y="285728"/>
            <a:ext cx="8623300" cy="628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4283"/>
            <a:ext cx="86409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dirty="0" smtClean="0"/>
              <a:t> </a:t>
            </a:r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008" y="35907"/>
            <a:ext cx="8820472" cy="106798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dirty="0" smtClean="0"/>
              <a:t> </a:t>
            </a:r>
            <a:r>
              <a:rPr lang="en-US" sz="2400" b="1" dirty="0" err="1" smtClean="0"/>
              <a:t>Dewaxing</a:t>
            </a:r>
            <a:endParaRPr lang="en-US" sz="2400" b="1" dirty="0" smtClean="0"/>
          </a:p>
          <a:p>
            <a:pPr algn="ctr"/>
            <a:endParaRPr lang="en-US" sz="2400" dirty="0"/>
          </a:p>
          <a:p>
            <a:pPr algn="l" rtl="0">
              <a:buFont typeface="Wingdings" pitchFamily="2" charset="2"/>
              <a:buChar char="ü"/>
            </a:pPr>
            <a:r>
              <a:rPr lang="en-US" sz="2000" dirty="0" smtClean="0"/>
              <a:t>All the lubricating oil except those from a relatively naphthenic crude oils, must be </a:t>
            </a:r>
            <a:r>
              <a:rPr lang="en-US" sz="2000" dirty="0" err="1" smtClean="0"/>
              <a:t>dewaxed</a:t>
            </a:r>
            <a:r>
              <a:rPr lang="en-US" sz="2000" dirty="0" smtClean="0"/>
              <a:t> or they will not flow properly at ambient temperature.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000" dirty="0" err="1" smtClean="0"/>
              <a:t>Dewaxing</a:t>
            </a:r>
            <a:r>
              <a:rPr lang="en-US" sz="2000" dirty="0" smtClean="0"/>
              <a:t> is one of the most important and most difficult processes in lubricating oil manufacturing. </a:t>
            </a:r>
          </a:p>
          <a:p>
            <a:pPr algn="l"/>
            <a:r>
              <a:rPr lang="en-US" sz="2000" dirty="0" smtClean="0"/>
              <a:t>There are two types of processes in use today :</a:t>
            </a:r>
          </a:p>
          <a:p>
            <a:pPr lvl="0" algn="l"/>
            <a:r>
              <a:rPr lang="en-US" sz="2000" b="1" dirty="0" smtClean="0"/>
              <a:t>1. </a:t>
            </a:r>
            <a:r>
              <a:rPr lang="en-US" sz="2000" dirty="0" smtClean="0"/>
              <a:t>Uses refrigeration to crystallize the wax and solvent to dilute the oil portion sufficiently to permit rapid filtration to separate the wax from the oil.</a:t>
            </a:r>
          </a:p>
          <a:p>
            <a:pPr lvl="0" algn="l"/>
            <a:r>
              <a:rPr lang="en-US" sz="2000" b="1" dirty="0" smtClean="0"/>
              <a:t>2. </a:t>
            </a:r>
            <a:r>
              <a:rPr lang="en-US" sz="2000" dirty="0" smtClean="0"/>
              <a:t>Uses selective </a:t>
            </a:r>
            <a:r>
              <a:rPr lang="en-US" sz="2000" dirty="0" err="1" smtClean="0"/>
              <a:t>hydrocracking</a:t>
            </a:r>
            <a:r>
              <a:rPr lang="en-US" sz="2000" dirty="0" smtClean="0"/>
              <a:t> process to crack the wax molecules to light HC.</a:t>
            </a:r>
          </a:p>
          <a:p>
            <a:pPr algn="l"/>
            <a:endParaRPr lang="en-US" sz="2000" b="1" u="sng" dirty="0" smtClean="0"/>
          </a:p>
          <a:p>
            <a:pPr algn="l"/>
            <a:r>
              <a:rPr lang="en-US" sz="2000" b="1" u="sng" dirty="0" smtClean="0"/>
              <a:t>Solvent </a:t>
            </a:r>
            <a:r>
              <a:rPr lang="en-US" sz="2000" b="1" u="sng" dirty="0" err="1" smtClean="0"/>
              <a:t>dewaxing</a:t>
            </a:r>
            <a:r>
              <a:rPr lang="en-US" sz="2000" b="1" u="sng" dirty="0" smtClean="0"/>
              <a:t> :</a:t>
            </a:r>
            <a:r>
              <a:rPr lang="en-US" sz="2000" dirty="0" smtClean="0"/>
              <a:t> The solvent used are</a:t>
            </a:r>
          </a:p>
          <a:p>
            <a:pPr lvl="0" algn="l" rtl="0"/>
            <a:r>
              <a:rPr lang="en-US" sz="2000" b="1" u="sng" dirty="0" smtClean="0"/>
              <a:t>a) Propane</a:t>
            </a:r>
            <a:endParaRPr lang="en-US" sz="2000" dirty="0" smtClean="0"/>
          </a:p>
          <a:p>
            <a:pPr lvl="0" algn="l"/>
            <a:r>
              <a:rPr lang="en-US" sz="2000" dirty="0" smtClean="0"/>
              <a:t>1) Readily available, less expensive and easier to recover</a:t>
            </a:r>
          </a:p>
          <a:p>
            <a:pPr lvl="0" algn="l"/>
            <a:r>
              <a:rPr lang="en-US" sz="2000" dirty="0" smtClean="0"/>
              <a:t>2) Direct chilling can be accomplished by vaporization of the solvent thus reducing the capital and maintenance costs of scraped- surface chiller.</a:t>
            </a:r>
          </a:p>
          <a:p>
            <a:pPr lvl="0" algn="l"/>
            <a:r>
              <a:rPr lang="en-US" sz="2000" dirty="0" smtClean="0"/>
              <a:t>3) High filtration rate can be obtained because of its low viscosity at very low temperature.</a:t>
            </a:r>
          </a:p>
          <a:p>
            <a:pPr lvl="0" algn="l"/>
            <a:r>
              <a:rPr lang="en-US" sz="2000" dirty="0" smtClean="0"/>
              <a:t>4) Requires use of a </a:t>
            </a:r>
            <a:r>
              <a:rPr lang="en-US" sz="2000" dirty="0" err="1" smtClean="0"/>
              <a:t>dewaxing</a:t>
            </a:r>
            <a:r>
              <a:rPr lang="en-US" sz="2000" dirty="0" smtClean="0"/>
              <a:t> aid.</a:t>
            </a:r>
          </a:p>
          <a:p>
            <a:pPr algn="l"/>
            <a:r>
              <a:rPr lang="en-US" sz="2000" dirty="0" smtClean="0"/>
              <a:t>5) Large difference between filtration temperature and pour point of finished oils (15 to 25 </a:t>
            </a:r>
            <a:r>
              <a:rPr lang="en-US" sz="2000" baseline="30000" dirty="0" err="1" smtClean="0"/>
              <a:t>o</a:t>
            </a:r>
            <a:r>
              <a:rPr lang="en-US" sz="2000" dirty="0" err="1" smtClean="0"/>
              <a:t>C</a:t>
            </a:r>
            <a:r>
              <a:rPr lang="en-US" sz="2000" dirty="0" smtClean="0"/>
              <a:t>)</a:t>
            </a:r>
          </a:p>
          <a:p>
            <a:pPr lvl="0"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ctr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  </a:t>
            </a:r>
            <a:endParaRPr lang="ar-IQ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4283"/>
            <a:ext cx="86409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dirty="0" smtClean="0"/>
              <a:t> </a:t>
            </a:r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6024" y="218246"/>
            <a:ext cx="8820472" cy="65556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l" rtl="0"/>
            <a:r>
              <a:rPr lang="en-US" sz="2000" b="1" u="sng" dirty="0" smtClean="0"/>
              <a:t>b) </a:t>
            </a:r>
            <a:r>
              <a:rPr lang="en-US" sz="2000" b="1" u="sng" dirty="0" err="1" smtClean="0"/>
              <a:t>Ketone</a:t>
            </a:r>
            <a:endParaRPr lang="en-US" sz="2000" dirty="0" smtClean="0"/>
          </a:p>
          <a:p>
            <a:pPr lvl="0" algn="l"/>
            <a:r>
              <a:rPr lang="en-US" sz="2000" dirty="0" smtClean="0"/>
              <a:t>1) Small differences between filtration temperature and pour point of </a:t>
            </a:r>
            <a:r>
              <a:rPr lang="en-US" sz="2000" dirty="0" err="1" smtClean="0"/>
              <a:t>dewaxing</a:t>
            </a:r>
            <a:r>
              <a:rPr lang="en-US" sz="2000" dirty="0" smtClean="0"/>
              <a:t> oil (5 to 10 </a:t>
            </a:r>
            <a:r>
              <a:rPr lang="en-US" sz="2000" baseline="30000" dirty="0" err="1" smtClean="0"/>
              <a:t>o</a:t>
            </a:r>
            <a:r>
              <a:rPr lang="en-US" sz="2000" dirty="0" err="1" smtClean="0"/>
              <a:t>C</a:t>
            </a:r>
            <a:r>
              <a:rPr lang="en-US" sz="2000" dirty="0" smtClean="0"/>
              <a:t>).</a:t>
            </a:r>
          </a:p>
          <a:p>
            <a:pPr lvl="0" algn="l"/>
            <a:r>
              <a:rPr lang="en-US" sz="2000" dirty="0" smtClean="0"/>
              <a:t>2) Fast chilling rate.</a:t>
            </a:r>
          </a:p>
          <a:p>
            <a:pPr lvl="0" algn="l"/>
            <a:r>
              <a:rPr lang="en-US" sz="2000" dirty="0" smtClean="0"/>
              <a:t>3) Good filtration rate but lower than propane.</a:t>
            </a:r>
          </a:p>
          <a:p>
            <a:pPr algn="l"/>
            <a:r>
              <a:rPr lang="en-US" sz="2000" u="sng" dirty="0" smtClean="0"/>
              <a:t>Lower pour point capability</a:t>
            </a:r>
            <a:r>
              <a:rPr lang="en-US" sz="2000" b="1" u="sng" dirty="0" smtClean="0"/>
              <a:t> :</a:t>
            </a:r>
            <a:r>
              <a:rPr lang="en-US" sz="2000" dirty="0" smtClean="0"/>
              <a:t> Greater recovery of heat by heat exchanger lower refrigeration requirements.</a:t>
            </a:r>
          </a:p>
          <a:p>
            <a:pPr algn="l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r>
              <a:rPr lang="en-US" sz="2000" b="1" dirty="0" smtClean="0"/>
              <a:t> </a:t>
            </a:r>
            <a:endParaRPr lang="en-US" sz="2000" dirty="0" smtClean="0"/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  </a:t>
            </a:r>
            <a:endParaRPr lang="ar-IQ" sz="2000" dirty="0"/>
          </a:p>
        </p:txBody>
      </p:sp>
      <p:pic>
        <p:nvPicPr>
          <p:cNvPr id="32769" name="Picture 1" descr="C:\Documents and Settings\dhiyaa\Desktop\f 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500306"/>
            <a:ext cx="8251854" cy="40719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4283"/>
            <a:ext cx="86409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dirty="0" smtClean="0"/>
              <a:t> </a:t>
            </a:r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6024" y="218246"/>
            <a:ext cx="8820472" cy="68634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 smtClean="0"/>
              <a:t>The </a:t>
            </a:r>
            <a:r>
              <a:rPr lang="en-US" sz="2000" dirty="0" err="1" smtClean="0"/>
              <a:t>dewaxed</a:t>
            </a:r>
            <a:r>
              <a:rPr lang="en-US" sz="2000" dirty="0" smtClean="0"/>
              <a:t> oil next must go through a finishing step to improve its color and color stability.</a:t>
            </a:r>
          </a:p>
          <a:p>
            <a:pPr algn="l"/>
            <a:r>
              <a:rPr lang="en-US" sz="2000" dirty="0" smtClean="0"/>
              <a:t>The stock wax is used either for catalytic cracker feed or undergoes a de-oiling operation before sold as industrial wax.</a:t>
            </a:r>
          </a:p>
          <a:p>
            <a:pPr algn="l"/>
            <a:endParaRPr lang="en-US" sz="2000" b="1" u="sng" dirty="0" smtClean="0"/>
          </a:p>
          <a:p>
            <a:pPr algn="l"/>
            <a:r>
              <a:rPr lang="en-US" sz="2000" b="1" u="sng" dirty="0" smtClean="0"/>
              <a:t>Selective </a:t>
            </a:r>
            <a:r>
              <a:rPr lang="en-US" sz="2000" b="1" u="sng" dirty="0" err="1" smtClean="0"/>
              <a:t>hydrocracking</a:t>
            </a:r>
            <a:r>
              <a:rPr lang="en-US" sz="2000" b="1" u="sng" dirty="0" smtClean="0"/>
              <a:t> </a:t>
            </a:r>
            <a:r>
              <a:rPr lang="en-US" b="1" u="sng" dirty="0" smtClean="0"/>
              <a:t>:</a:t>
            </a:r>
            <a:endParaRPr lang="en-US" sz="2000" dirty="0" smtClean="0"/>
          </a:p>
          <a:p>
            <a:pPr algn="l" rtl="0">
              <a:buFont typeface="Wingdings" pitchFamily="2" charset="2"/>
              <a:buChar char="q"/>
            </a:pPr>
            <a:r>
              <a:rPr lang="en-US" sz="2000" dirty="0" smtClean="0"/>
              <a:t>The feed to selective </a:t>
            </a:r>
            <a:r>
              <a:rPr lang="en-US" sz="2000" dirty="0" err="1" smtClean="0"/>
              <a:t>hydrocracking</a:t>
            </a:r>
            <a:r>
              <a:rPr lang="en-US" sz="2000" dirty="0" smtClean="0"/>
              <a:t> unit is solvent extracted oil from aromatic extraction units.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000" dirty="0" smtClean="0"/>
              <a:t>The advantages over conventional solvent </a:t>
            </a:r>
            <a:r>
              <a:rPr lang="en-US" sz="2000" dirty="0" err="1" smtClean="0"/>
              <a:t>dewaxing</a:t>
            </a:r>
            <a:r>
              <a:rPr lang="en-US" sz="2000" dirty="0" smtClean="0"/>
              <a:t> unit</a:t>
            </a:r>
          </a:p>
          <a:p>
            <a:pPr marL="914400" lvl="1" indent="-457200" algn="l" rtl="0">
              <a:buFont typeface="+mj-lt"/>
              <a:buAutoNum type="arabicPeriod"/>
            </a:pPr>
            <a:r>
              <a:rPr lang="en-US" sz="2000" dirty="0" smtClean="0"/>
              <a:t>Production of very low pour and cloud oils from paraffinic stocks.</a:t>
            </a:r>
          </a:p>
          <a:p>
            <a:pPr marL="914400" lvl="1" indent="-457200" algn="l" rtl="0">
              <a:buFont typeface="+mj-lt"/>
              <a:buAutoNum type="arabicPeriod"/>
            </a:pPr>
            <a:r>
              <a:rPr lang="en-US" sz="2000" dirty="0" smtClean="0"/>
              <a:t>Lower capital investment.</a:t>
            </a:r>
          </a:p>
          <a:p>
            <a:pPr marL="914400" lvl="1" indent="-457200" algn="l" rtl="0">
              <a:buFont typeface="+mj-lt"/>
              <a:buAutoNum type="arabicPeriod"/>
            </a:pPr>
            <a:r>
              <a:rPr lang="en-US" sz="2000" dirty="0" smtClean="0"/>
              <a:t>Improved lubrication oils base stock yields.</a:t>
            </a:r>
          </a:p>
          <a:p>
            <a:pPr marL="914400" lvl="1" indent="-457200" algn="l" rtl="0">
              <a:buFont typeface="+mj-lt"/>
              <a:buAutoNum type="arabicPeriod"/>
            </a:pPr>
            <a:r>
              <a:rPr lang="en-US" sz="2000" dirty="0" smtClean="0"/>
              <a:t>A separate </a:t>
            </a:r>
            <a:r>
              <a:rPr lang="en-US" sz="2000" dirty="0" err="1" smtClean="0"/>
              <a:t>hydrofinishing</a:t>
            </a:r>
            <a:r>
              <a:rPr lang="en-US" sz="2000" dirty="0" smtClean="0"/>
              <a:t> operation is not necessary.</a:t>
            </a:r>
          </a:p>
          <a:p>
            <a:pPr algn="l"/>
            <a:endParaRPr lang="en-US" sz="2000" b="1" u="sng" dirty="0" smtClean="0"/>
          </a:p>
          <a:p>
            <a:pPr algn="l"/>
            <a:r>
              <a:rPr lang="en-US" sz="2000" b="1" u="sng" dirty="0" err="1" smtClean="0"/>
              <a:t>Hydrofinishing</a:t>
            </a:r>
            <a:r>
              <a:rPr lang="en-US" sz="2000" b="1" u="sng" dirty="0" smtClean="0"/>
              <a:t> </a:t>
            </a:r>
            <a:endParaRPr lang="en-US" sz="2000" dirty="0" smtClean="0"/>
          </a:p>
          <a:p>
            <a:pPr algn="l" rtl="0">
              <a:buFont typeface="Wingdings" pitchFamily="2" charset="2"/>
              <a:buChar char="q"/>
            </a:pPr>
            <a:r>
              <a:rPr lang="en-US" sz="2000" dirty="0" smtClean="0"/>
              <a:t>This process is needed to remove chemically active compounds that affect the color stability of lubrication oils.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000" dirty="0" smtClean="0"/>
              <a:t>Most </a:t>
            </a:r>
            <a:r>
              <a:rPr lang="en-US" sz="2000" dirty="0" err="1" smtClean="0"/>
              <a:t>hyderotreating</a:t>
            </a:r>
            <a:r>
              <a:rPr lang="en-US" sz="2000" dirty="0" smtClean="0"/>
              <a:t> operation use cobalt- </a:t>
            </a:r>
            <a:r>
              <a:rPr lang="en-US" sz="2000" dirty="0" err="1" smtClean="0"/>
              <a:t>molybdate</a:t>
            </a:r>
            <a:r>
              <a:rPr lang="en-US" sz="2000" dirty="0" smtClean="0"/>
              <a:t> catalysts.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000" dirty="0" smtClean="0"/>
              <a:t>The removal of nitrogen compounds is a major requirement of the operation because it affect color, usually finished oil yields are approximately 98% of </a:t>
            </a:r>
            <a:r>
              <a:rPr lang="en-US" sz="2000" dirty="0" err="1" smtClean="0"/>
              <a:t>dewaxed</a:t>
            </a:r>
            <a:r>
              <a:rPr lang="en-US" sz="2000" dirty="0" smtClean="0"/>
              <a:t> oil feed.</a:t>
            </a:r>
          </a:p>
          <a:p>
            <a:pPr algn="l"/>
            <a:endParaRPr lang="en-US" sz="20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1540</Words>
  <Application>Microsoft Office PowerPoint</Application>
  <PresentationFormat>On-screen Show (4:3)</PresentationFormat>
  <Paragraphs>228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Lubricating oils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By DR.Ahmed Saker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Blending</dc:title>
  <dc:creator>JENEN</dc:creator>
  <cp:lastModifiedBy>afaq</cp:lastModifiedBy>
  <cp:revision>43</cp:revision>
  <dcterms:created xsi:type="dcterms:W3CDTF">2014-04-01T13:57:44Z</dcterms:created>
  <dcterms:modified xsi:type="dcterms:W3CDTF">2017-05-02T20:28:22Z</dcterms:modified>
</cp:coreProperties>
</file>