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6" d="100"/>
          <a:sy n="66" d="100"/>
        </p:scale>
        <p:origin x="-147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25/03/1439</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4291"/>
            <a:ext cx="7772400" cy="642941"/>
          </a:xfrm>
        </p:spPr>
        <p:txBody>
          <a:bodyPr>
            <a:normAutofit fontScale="90000"/>
          </a:bodyPr>
          <a:lstStyle/>
          <a:p>
            <a:r>
              <a:rPr lang="ar-IQ" dirty="0" smtClean="0"/>
              <a:t>المحاضرة الثامنة</a:t>
            </a:r>
            <a:endParaRPr lang="ar-IQ" dirty="0"/>
          </a:p>
        </p:txBody>
      </p:sp>
      <p:sp>
        <p:nvSpPr>
          <p:cNvPr id="3" name="عنوان فرعي 2"/>
          <p:cNvSpPr>
            <a:spLocks noGrp="1"/>
          </p:cNvSpPr>
          <p:nvPr>
            <p:ph type="subTitle" idx="1"/>
          </p:nvPr>
        </p:nvSpPr>
        <p:spPr>
          <a:xfrm>
            <a:off x="285720" y="714356"/>
            <a:ext cx="8643998" cy="6143644"/>
          </a:xfrm>
        </p:spPr>
        <p:txBody>
          <a:bodyPr>
            <a:noAutofit/>
          </a:bodyPr>
          <a:lstStyle/>
          <a:p>
            <a:pPr algn="r"/>
            <a:r>
              <a:rPr lang="ar-IQ" sz="2400" b="1" dirty="0" err="1" smtClean="0">
                <a:solidFill>
                  <a:schemeClr val="tx1"/>
                </a:solidFill>
              </a:rPr>
              <a:t>الديمقراطيه</a:t>
            </a:r>
            <a:r>
              <a:rPr lang="ar-IQ" sz="2400" b="1" dirty="0" smtClean="0">
                <a:solidFill>
                  <a:schemeClr val="tx1"/>
                </a:solidFill>
              </a:rPr>
              <a:t> بين مفهوم </a:t>
            </a:r>
            <a:r>
              <a:rPr lang="ar-IQ" sz="2400" b="1" dirty="0" err="1" smtClean="0">
                <a:solidFill>
                  <a:schemeClr val="tx1"/>
                </a:solidFill>
              </a:rPr>
              <a:t>العالميه</a:t>
            </a:r>
            <a:r>
              <a:rPr lang="ar-IQ" sz="2400" b="1" dirty="0" smtClean="0">
                <a:solidFill>
                  <a:schemeClr val="tx1"/>
                </a:solidFill>
              </a:rPr>
              <a:t> </a:t>
            </a:r>
            <a:r>
              <a:rPr lang="ar-IQ" sz="2400" b="1" dirty="0" err="1" smtClean="0">
                <a:solidFill>
                  <a:schemeClr val="tx1"/>
                </a:solidFill>
              </a:rPr>
              <a:t>والخصوصيه</a:t>
            </a:r>
            <a:endParaRPr lang="en-US" sz="2400" dirty="0" smtClean="0">
              <a:solidFill>
                <a:schemeClr val="tx1"/>
              </a:solidFill>
            </a:endParaRPr>
          </a:p>
          <a:p>
            <a:pPr algn="r"/>
            <a:r>
              <a:rPr lang="ar-IQ" sz="2400" dirty="0" smtClean="0">
                <a:solidFill>
                  <a:schemeClr val="tx1"/>
                </a:solidFill>
              </a:rPr>
              <a:t>بدا نقول </a:t>
            </a:r>
            <a:r>
              <a:rPr lang="ar-IQ" sz="2400" dirty="0" err="1" smtClean="0">
                <a:solidFill>
                  <a:schemeClr val="tx1"/>
                </a:solidFill>
              </a:rPr>
              <a:t>ان</a:t>
            </a:r>
            <a:r>
              <a:rPr lang="ar-IQ" sz="2400" dirty="0" smtClean="0">
                <a:solidFill>
                  <a:schemeClr val="tx1"/>
                </a:solidFill>
              </a:rPr>
              <a:t> مفهوم </a:t>
            </a:r>
            <a:r>
              <a:rPr lang="ar-IQ" sz="2400" dirty="0" err="1" smtClean="0">
                <a:solidFill>
                  <a:schemeClr val="tx1"/>
                </a:solidFill>
              </a:rPr>
              <a:t>الديمقراطيه</a:t>
            </a:r>
            <a:r>
              <a:rPr lang="ar-IQ" sz="2400" dirty="0" smtClean="0">
                <a:solidFill>
                  <a:schemeClr val="tx1"/>
                </a:solidFill>
              </a:rPr>
              <a:t> لا يزال يخضع للنقاش بحكم كونه  مفهوما متطورا  وليس جامدا </a:t>
            </a:r>
            <a:r>
              <a:rPr lang="ar-IQ" sz="2400" dirty="0" err="1" smtClean="0">
                <a:solidFill>
                  <a:schemeClr val="tx1"/>
                </a:solidFill>
              </a:rPr>
              <a:t>لانه</a:t>
            </a:r>
            <a:r>
              <a:rPr lang="ar-IQ" sz="2400" dirty="0" smtClean="0">
                <a:solidFill>
                  <a:schemeClr val="tx1"/>
                </a:solidFill>
              </a:rPr>
              <a:t> كغيره من المثل  </a:t>
            </a:r>
            <a:r>
              <a:rPr lang="ar-IQ" sz="2400" dirty="0" err="1" smtClean="0">
                <a:solidFill>
                  <a:schemeClr val="tx1"/>
                </a:solidFill>
              </a:rPr>
              <a:t>والافكار</a:t>
            </a:r>
            <a:r>
              <a:rPr lang="ar-IQ" sz="2400" dirty="0" smtClean="0">
                <a:solidFill>
                  <a:schemeClr val="tx1"/>
                </a:solidFill>
              </a:rPr>
              <a:t> والقيم يخضع لتغيرات واجتهادات </a:t>
            </a:r>
            <a:r>
              <a:rPr lang="ar-IQ" sz="2400" dirty="0" err="1" smtClean="0">
                <a:solidFill>
                  <a:schemeClr val="tx1"/>
                </a:solidFill>
              </a:rPr>
              <a:t>مختلفه</a:t>
            </a:r>
            <a:r>
              <a:rPr lang="ar-IQ" sz="2400" dirty="0" smtClean="0">
                <a:solidFill>
                  <a:schemeClr val="tx1"/>
                </a:solidFill>
              </a:rPr>
              <a:t> تعكس نزعة </a:t>
            </a:r>
            <a:r>
              <a:rPr lang="ar-IQ" sz="2400" dirty="0" err="1" smtClean="0">
                <a:solidFill>
                  <a:schemeClr val="tx1"/>
                </a:solidFill>
              </a:rPr>
              <a:t>الانسان</a:t>
            </a:r>
            <a:r>
              <a:rPr lang="ar-IQ" sz="2400" dirty="0" smtClean="0">
                <a:solidFill>
                  <a:schemeClr val="tx1"/>
                </a:solidFill>
              </a:rPr>
              <a:t> على مر العصور.</a:t>
            </a:r>
            <a:endParaRPr lang="en-US" sz="2400" dirty="0" smtClean="0">
              <a:solidFill>
                <a:schemeClr val="tx1"/>
              </a:solidFill>
            </a:endParaRPr>
          </a:p>
          <a:p>
            <a:pPr algn="r"/>
            <a:r>
              <a:rPr lang="ar-IQ" sz="2400" dirty="0" err="1" smtClean="0">
                <a:solidFill>
                  <a:schemeClr val="tx1"/>
                </a:solidFill>
              </a:rPr>
              <a:t>فالديمقراطيه</a:t>
            </a:r>
            <a:r>
              <a:rPr lang="ar-IQ" sz="2400" dirty="0" smtClean="0">
                <a:solidFill>
                  <a:schemeClr val="tx1"/>
                </a:solidFill>
              </a:rPr>
              <a:t> </a:t>
            </a:r>
            <a:r>
              <a:rPr lang="ar-IQ" sz="2400" dirty="0" err="1" smtClean="0">
                <a:solidFill>
                  <a:schemeClr val="tx1"/>
                </a:solidFill>
              </a:rPr>
              <a:t>لسيت</a:t>
            </a:r>
            <a:r>
              <a:rPr lang="ar-IQ" sz="2400" dirty="0" smtClean="0">
                <a:solidFill>
                  <a:schemeClr val="tx1"/>
                </a:solidFill>
              </a:rPr>
              <a:t> كما يرى بعض المفكرين </a:t>
            </a:r>
            <a:r>
              <a:rPr lang="ar-IQ" sz="2400" dirty="0" err="1" smtClean="0">
                <a:solidFill>
                  <a:schemeClr val="tx1"/>
                </a:solidFill>
              </a:rPr>
              <a:t>بانها</a:t>
            </a:r>
            <a:r>
              <a:rPr lang="ar-IQ" sz="2400" dirty="0" smtClean="0">
                <a:solidFill>
                  <a:schemeClr val="tx1"/>
                </a:solidFill>
              </a:rPr>
              <a:t> نظرية فلسفيه كالنظرية </a:t>
            </a:r>
            <a:r>
              <a:rPr lang="ar-IQ" sz="2400" dirty="0" err="1" smtClean="0">
                <a:solidFill>
                  <a:schemeClr val="tx1"/>
                </a:solidFill>
              </a:rPr>
              <a:t>الديالكتيه</a:t>
            </a:r>
            <a:r>
              <a:rPr lang="ar-IQ" sz="2400" dirty="0" smtClean="0">
                <a:solidFill>
                  <a:schemeClr val="tx1"/>
                </a:solidFill>
              </a:rPr>
              <a:t> </a:t>
            </a:r>
            <a:r>
              <a:rPr lang="ar-IQ" sz="2400" dirty="0" err="1" smtClean="0">
                <a:solidFill>
                  <a:schemeClr val="tx1"/>
                </a:solidFill>
              </a:rPr>
              <a:t>اونظرية</a:t>
            </a:r>
            <a:r>
              <a:rPr lang="ar-IQ" sz="2400" dirty="0" smtClean="0">
                <a:solidFill>
                  <a:schemeClr val="tx1"/>
                </a:solidFill>
              </a:rPr>
              <a:t> </a:t>
            </a:r>
            <a:r>
              <a:rPr lang="ar-IQ" sz="2400" dirty="0" err="1" smtClean="0">
                <a:solidFill>
                  <a:schemeClr val="tx1"/>
                </a:solidFill>
              </a:rPr>
              <a:t>المعرفه</a:t>
            </a:r>
            <a:r>
              <a:rPr lang="ar-IQ" sz="2400" dirty="0" smtClean="0">
                <a:solidFill>
                  <a:schemeClr val="tx1"/>
                </a:solidFill>
              </a:rPr>
              <a:t> عند </a:t>
            </a:r>
            <a:r>
              <a:rPr lang="ar-IQ" sz="2400" dirty="0" err="1" smtClean="0">
                <a:solidFill>
                  <a:schemeClr val="tx1"/>
                </a:solidFill>
              </a:rPr>
              <a:t>كانط</a:t>
            </a:r>
            <a:r>
              <a:rPr lang="ar-IQ" sz="2400" dirty="0" smtClean="0">
                <a:solidFill>
                  <a:schemeClr val="tx1"/>
                </a:solidFill>
              </a:rPr>
              <a:t> ولا هي نظرية سياسية </a:t>
            </a:r>
            <a:r>
              <a:rPr lang="ar-IQ" sz="2400" dirty="0" err="1" smtClean="0">
                <a:solidFill>
                  <a:schemeClr val="tx1"/>
                </a:solidFill>
              </a:rPr>
              <a:t>كالشوعية</a:t>
            </a:r>
            <a:r>
              <a:rPr lang="ar-IQ" sz="2400" dirty="0" smtClean="0">
                <a:solidFill>
                  <a:schemeClr val="tx1"/>
                </a:solidFill>
              </a:rPr>
              <a:t> بل هي مجموعه آليات </a:t>
            </a:r>
            <a:r>
              <a:rPr lang="ar-IQ" sz="2400" dirty="0" err="1" smtClean="0">
                <a:solidFill>
                  <a:schemeClr val="tx1"/>
                </a:solidFill>
              </a:rPr>
              <a:t>اجرائية</a:t>
            </a:r>
            <a:r>
              <a:rPr lang="ar-IQ" sz="2400" dirty="0" smtClean="0">
                <a:solidFill>
                  <a:schemeClr val="tx1"/>
                </a:solidFill>
              </a:rPr>
              <a:t> في الحرية </a:t>
            </a:r>
            <a:r>
              <a:rPr lang="ar-IQ" sz="2400" dirty="0" err="1" smtClean="0">
                <a:solidFill>
                  <a:schemeClr val="tx1"/>
                </a:solidFill>
              </a:rPr>
              <a:t>والمساوات</a:t>
            </a:r>
            <a:r>
              <a:rPr lang="ar-IQ" sz="2400" dirty="0" smtClean="0">
                <a:solidFill>
                  <a:schemeClr val="tx1"/>
                </a:solidFill>
              </a:rPr>
              <a:t> والعدل في حكم الشعب ولا يفوتنا </a:t>
            </a:r>
            <a:r>
              <a:rPr lang="ar-IQ" sz="2400" dirty="0" err="1" smtClean="0">
                <a:solidFill>
                  <a:schemeClr val="tx1"/>
                </a:solidFill>
              </a:rPr>
              <a:t>ان</a:t>
            </a:r>
            <a:r>
              <a:rPr lang="ar-IQ" sz="2400" dirty="0" smtClean="0">
                <a:solidFill>
                  <a:schemeClr val="tx1"/>
                </a:solidFill>
              </a:rPr>
              <a:t> نذكر </a:t>
            </a:r>
            <a:r>
              <a:rPr lang="ar-IQ" sz="2400" dirty="0" err="1" smtClean="0">
                <a:solidFill>
                  <a:schemeClr val="tx1"/>
                </a:solidFill>
              </a:rPr>
              <a:t>ان</a:t>
            </a:r>
            <a:r>
              <a:rPr lang="ar-IQ" sz="2400" dirty="0" smtClean="0">
                <a:solidFill>
                  <a:schemeClr val="tx1"/>
                </a:solidFill>
              </a:rPr>
              <a:t> الديمقراطية في عرف البعض هو </a:t>
            </a:r>
            <a:r>
              <a:rPr lang="ar-IQ" sz="2400" dirty="0" err="1" smtClean="0">
                <a:solidFill>
                  <a:schemeClr val="tx1"/>
                </a:solidFill>
              </a:rPr>
              <a:t>الاسلوب</a:t>
            </a:r>
            <a:r>
              <a:rPr lang="ar-IQ" sz="2400" dirty="0" smtClean="0">
                <a:solidFill>
                  <a:schemeClr val="tx1"/>
                </a:solidFill>
              </a:rPr>
              <a:t> السياسي الذي من خلاله يمكن تنويم الجماهير وتضليلها من اجل تعبئتها والتصويت لها لمباركة كافة المواقف السياسية والقرارات الرسمية. وهذا يعني خلق </a:t>
            </a:r>
            <a:r>
              <a:rPr lang="ar-IQ" sz="2400" dirty="0" err="1" smtClean="0">
                <a:solidFill>
                  <a:schemeClr val="tx1"/>
                </a:solidFill>
              </a:rPr>
              <a:t>تمويهات</a:t>
            </a:r>
            <a:r>
              <a:rPr lang="ar-IQ" sz="2400" dirty="0" smtClean="0">
                <a:solidFill>
                  <a:schemeClr val="tx1"/>
                </a:solidFill>
              </a:rPr>
              <a:t> عن طريق قليل من الحريات السياسية التي يمكن عن طريقها التحكم والسيطرة على الشعب.وبالتالي توفر لنفسها حرية التحرك واتخاذ القرارات السياسية المصيرية.</a:t>
            </a:r>
            <a:endParaRPr lang="en-US" sz="2400" dirty="0" smtClean="0">
              <a:solidFill>
                <a:schemeClr val="tx1"/>
              </a:solidFill>
            </a:endParaRPr>
          </a:p>
          <a:p>
            <a:pPr algn="r"/>
            <a:r>
              <a:rPr lang="ar-IQ" sz="2400" dirty="0" smtClean="0">
                <a:solidFill>
                  <a:schemeClr val="tx1"/>
                </a:solidFill>
              </a:rPr>
              <a:t>ورغم كل التحديات والمواقف التي مرت </a:t>
            </a:r>
            <a:r>
              <a:rPr lang="ar-IQ" sz="2400" dirty="0" err="1" smtClean="0">
                <a:solidFill>
                  <a:schemeClr val="tx1"/>
                </a:solidFill>
              </a:rPr>
              <a:t>بها</a:t>
            </a:r>
            <a:r>
              <a:rPr lang="ar-IQ" sz="2400" dirty="0" smtClean="0">
                <a:solidFill>
                  <a:schemeClr val="tx1"/>
                </a:solidFill>
              </a:rPr>
              <a:t> الديمقراطية عبر المراحل التاريخية للحياة البشرية فهي تحتل مكان الصدارة في عالمنا اليوم وخاصة بعد انهيار العديد من </a:t>
            </a:r>
            <a:r>
              <a:rPr lang="ar-IQ" sz="2400" dirty="0" err="1" smtClean="0">
                <a:solidFill>
                  <a:schemeClr val="tx1"/>
                </a:solidFill>
              </a:rPr>
              <a:t>الانظمه</a:t>
            </a:r>
            <a:r>
              <a:rPr lang="ar-IQ" sz="2400" dirty="0" smtClean="0">
                <a:solidFill>
                  <a:schemeClr val="tx1"/>
                </a:solidFill>
              </a:rPr>
              <a:t> حيث تبرز </a:t>
            </a:r>
            <a:r>
              <a:rPr lang="ar-IQ" sz="2400" dirty="0" err="1" smtClean="0">
                <a:solidFill>
                  <a:schemeClr val="tx1"/>
                </a:solidFill>
              </a:rPr>
              <a:t>اهمية</a:t>
            </a:r>
            <a:r>
              <a:rPr lang="ar-IQ" sz="2400" dirty="0" smtClean="0">
                <a:solidFill>
                  <a:schemeClr val="tx1"/>
                </a:solidFill>
              </a:rPr>
              <a:t> الديمقراطية كمحور ضمن عملية الصراع الحضاري والفكري الذي عاشته البشرية ولا زالت في نضال مستمر من اجل الحرية والعدالة </a:t>
            </a:r>
            <a:r>
              <a:rPr lang="ar-IQ" sz="2400" dirty="0" err="1" smtClean="0">
                <a:solidFill>
                  <a:schemeClr val="tx1"/>
                </a:solidFill>
              </a:rPr>
              <a:t>والمساوات</a:t>
            </a:r>
            <a:r>
              <a:rPr lang="ar-IQ" sz="2400" dirty="0" smtClean="0">
                <a:solidFill>
                  <a:schemeClr val="tx1"/>
                </a:solidFill>
              </a:rPr>
              <a:t>.</a:t>
            </a:r>
            <a:endParaRPr lang="ar-IQ" sz="2400"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14282" y="142852"/>
            <a:ext cx="8786874" cy="6500858"/>
          </a:xfrm>
        </p:spPr>
        <p:txBody>
          <a:bodyPr>
            <a:noAutofit/>
          </a:bodyPr>
          <a:lstStyle/>
          <a:p>
            <a:pPr algn="r"/>
            <a:r>
              <a:rPr lang="ar-IQ" sz="2000" dirty="0" err="1" smtClean="0"/>
              <a:t>اما</a:t>
            </a:r>
            <a:r>
              <a:rPr lang="ar-IQ" sz="2000" dirty="0" smtClean="0"/>
              <a:t> عالمية </a:t>
            </a:r>
            <a:r>
              <a:rPr lang="ar-IQ" sz="2000" dirty="0" err="1" smtClean="0"/>
              <a:t>الديمقراطيه</a:t>
            </a:r>
            <a:r>
              <a:rPr lang="ar-IQ" sz="2000" dirty="0" smtClean="0"/>
              <a:t> وخصوصيتها فهي</a:t>
            </a:r>
            <a:r>
              <a:rPr lang="en-US" sz="2000" dirty="0" smtClean="0"/>
              <a:t/>
            </a:r>
            <a:br>
              <a:rPr lang="en-US" sz="2000" dirty="0" smtClean="0"/>
            </a:br>
            <a:r>
              <a:rPr lang="ar-IQ" sz="2000" dirty="0" err="1" smtClean="0"/>
              <a:t>ان</a:t>
            </a:r>
            <a:r>
              <a:rPr lang="ar-IQ" sz="2000" dirty="0" smtClean="0"/>
              <a:t> الديمقراطية </a:t>
            </a:r>
            <a:r>
              <a:rPr lang="ar-IQ" sz="2000" dirty="0" err="1" smtClean="0"/>
              <a:t>لسيت</a:t>
            </a:r>
            <a:r>
              <a:rPr lang="ar-IQ" sz="2000" dirty="0" smtClean="0"/>
              <a:t> نتاجا غربيا خالصا بل هي نظام حكم نشأ وتطور عبر العصور حيث شاركت في صياغته البشرية جمعاء بحضاراتها وثقافتها المختلفة,هذا من جانب ومن جانب </a:t>
            </a:r>
            <a:r>
              <a:rPr lang="ar-IQ" sz="2000" dirty="0" err="1" smtClean="0"/>
              <a:t>اخر</a:t>
            </a:r>
            <a:r>
              <a:rPr lang="ar-IQ" sz="2000" dirty="0" smtClean="0"/>
              <a:t> فهي ليست من نتاج الرأسمالية بل فرضت نفسها على الرأسمالية والتي كانت معادية للديمقراطية.</a:t>
            </a:r>
            <a:r>
              <a:rPr lang="en-US" sz="2000" dirty="0" smtClean="0"/>
              <a:t/>
            </a:r>
            <a:br>
              <a:rPr lang="en-US" sz="2000" dirty="0" smtClean="0"/>
            </a:br>
            <a:r>
              <a:rPr lang="ar-IQ" sz="2000" dirty="0" err="1" smtClean="0"/>
              <a:t>ان</a:t>
            </a:r>
            <a:r>
              <a:rPr lang="ar-IQ" sz="2000" dirty="0" smtClean="0"/>
              <a:t> </a:t>
            </a:r>
            <a:r>
              <a:rPr lang="ar-IQ" sz="2000" dirty="0" err="1" smtClean="0"/>
              <a:t>اشكالية</a:t>
            </a:r>
            <a:r>
              <a:rPr lang="ar-IQ" sz="2000" dirty="0" smtClean="0"/>
              <a:t> عالمية الديمقراطية وخصوصيتها ترتبط </a:t>
            </a:r>
            <a:r>
              <a:rPr lang="ar-IQ" sz="2000" dirty="0" err="1" smtClean="0"/>
              <a:t>بمسأله</a:t>
            </a:r>
            <a:r>
              <a:rPr lang="ar-IQ" sz="2000" dirty="0" smtClean="0"/>
              <a:t> لا تقل </a:t>
            </a:r>
            <a:r>
              <a:rPr lang="ar-IQ" sz="2000" dirty="0" err="1" smtClean="0"/>
              <a:t>اهمية</a:t>
            </a:r>
            <a:r>
              <a:rPr lang="ar-IQ" sz="2000" dirty="0" smtClean="0"/>
              <a:t> عما سواها فهي مسألة الاختيار بين تأصيل الديمقراطية لدى الشعوب وبين التقليد </a:t>
            </a:r>
            <a:r>
              <a:rPr lang="ar-IQ" sz="2000" dirty="0" err="1" smtClean="0"/>
              <a:t>والا</a:t>
            </a:r>
            <a:r>
              <a:rPr lang="ar-IQ" sz="2000" dirty="0" smtClean="0"/>
              <a:t> </a:t>
            </a:r>
            <a:r>
              <a:rPr lang="ar-IQ" sz="2000" dirty="0" err="1" smtClean="0"/>
              <a:t>قتباس</a:t>
            </a:r>
            <a:r>
              <a:rPr lang="ar-IQ" sz="2000" dirty="0" smtClean="0"/>
              <a:t> من </a:t>
            </a:r>
            <a:r>
              <a:rPr lang="ar-IQ" sz="2000" dirty="0" err="1" smtClean="0"/>
              <a:t>الاخرين</a:t>
            </a:r>
            <a:r>
              <a:rPr lang="ar-IQ" sz="2000" dirty="0" smtClean="0"/>
              <a:t>.</a:t>
            </a:r>
            <a:r>
              <a:rPr lang="en-US" sz="2000" dirty="0" smtClean="0"/>
              <a:t/>
            </a:r>
            <a:br>
              <a:rPr lang="en-US" sz="2000" dirty="0" smtClean="0"/>
            </a:br>
            <a:r>
              <a:rPr lang="ar-IQ" sz="2000" dirty="0" err="1" smtClean="0"/>
              <a:t>ان</a:t>
            </a:r>
            <a:r>
              <a:rPr lang="ar-IQ" sz="2000" dirty="0" smtClean="0"/>
              <a:t> التغيرات </a:t>
            </a:r>
            <a:r>
              <a:rPr lang="ar-IQ" sz="2000" dirty="0" err="1" smtClean="0"/>
              <a:t>الراهنه</a:t>
            </a:r>
            <a:r>
              <a:rPr lang="ar-IQ" sz="2000" dirty="0" smtClean="0"/>
              <a:t> في الفكر </a:t>
            </a:r>
            <a:r>
              <a:rPr lang="ar-IQ" sz="2000" dirty="0" err="1" smtClean="0"/>
              <a:t>الانساني</a:t>
            </a:r>
            <a:r>
              <a:rPr lang="ar-IQ" sz="2000" dirty="0" smtClean="0"/>
              <a:t> وخاصة في العقد </a:t>
            </a:r>
            <a:r>
              <a:rPr lang="ar-IQ" sz="2000" dirty="0" err="1" smtClean="0"/>
              <a:t>الاخيرمن</a:t>
            </a:r>
            <a:r>
              <a:rPr lang="ar-IQ" sz="2000" dirty="0" smtClean="0"/>
              <a:t> القرن العشرين والذي شهده العالم عزز الاتجاه في الحتمية ورجح النسبية لتحل محل المطلق ,هذا الاتجاه خير من يمثله التيار الفكري الذي يركز على النسبية وعلى التغيير والاختلاف وليس على التشابه التام بين المجتمعات خاصة ونحن نعيش في عالم يؤمن بالتنوع والتعددية وعلى كافة المستويات, وعليه فأن فرض نموذج ديمقراطي غربي يعد معاكس  لهذا التيار الفكري  الصاعد (تيار التنوع والاختلاف </a:t>
            </a:r>
            <a:r>
              <a:rPr lang="ar-IQ" sz="2000" dirty="0" err="1" smtClean="0"/>
              <a:t>والتعدديه</a:t>
            </a:r>
            <a:r>
              <a:rPr lang="ar-IQ" sz="2000" dirty="0" smtClean="0"/>
              <a:t>) لان الديمقراطية لا يمكن نقلها حرفيا(</a:t>
            </a:r>
            <a:r>
              <a:rPr lang="ar-IQ" sz="2000" dirty="0" err="1" smtClean="0"/>
              <a:t>يحذافيرها</a:t>
            </a:r>
            <a:r>
              <a:rPr lang="ar-IQ" sz="2000" dirty="0" smtClean="0"/>
              <a:t>) </a:t>
            </a:r>
            <a:r>
              <a:rPr lang="ar-IQ" sz="2000" dirty="0" err="1" smtClean="0"/>
              <a:t>الى</a:t>
            </a:r>
            <a:r>
              <a:rPr lang="ar-IQ" sz="2000" dirty="0" smtClean="0"/>
              <a:t> </a:t>
            </a:r>
            <a:r>
              <a:rPr lang="ar-IQ" sz="2000" dirty="0" err="1" smtClean="0"/>
              <a:t>اليلاد</a:t>
            </a:r>
            <a:r>
              <a:rPr lang="ar-IQ" sz="2000" dirty="0" smtClean="0"/>
              <a:t> العربية لاختلاف القيم </a:t>
            </a:r>
            <a:r>
              <a:rPr lang="ar-IQ" sz="2000" dirty="0" err="1" smtClean="0"/>
              <a:t>والاعراف</a:t>
            </a:r>
            <a:r>
              <a:rPr lang="ar-IQ" sz="2000" dirty="0" smtClean="0"/>
              <a:t> التي تصطدم بكيفية تطبيقها.</a:t>
            </a:r>
            <a:r>
              <a:rPr lang="en-US" sz="2000" dirty="0" smtClean="0"/>
              <a:t/>
            </a:r>
            <a:br>
              <a:rPr lang="en-US" sz="2000" dirty="0" smtClean="0"/>
            </a:br>
            <a:r>
              <a:rPr lang="ar-IQ" sz="2000" dirty="0" err="1" smtClean="0"/>
              <a:t>ان</a:t>
            </a:r>
            <a:r>
              <a:rPr lang="ar-IQ" sz="2000" dirty="0" smtClean="0"/>
              <a:t> خصوصية المجتمعات وظروفها  والتفاوت الثقافي والتباين </a:t>
            </a:r>
            <a:r>
              <a:rPr lang="ar-IQ" sz="2000" dirty="0" err="1" smtClean="0"/>
              <a:t>الاقليميكل</a:t>
            </a:r>
            <a:r>
              <a:rPr lang="ar-IQ" sz="2000" dirty="0" smtClean="0"/>
              <a:t> هذه </a:t>
            </a:r>
            <a:r>
              <a:rPr lang="ar-IQ" sz="2000" dirty="0" err="1" smtClean="0"/>
              <a:t>الاموريجب</a:t>
            </a:r>
            <a:r>
              <a:rPr lang="ar-IQ" sz="2000" dirty="0" smtClean="0"/>
              <a:t> </a:t>
            </a:r>
            <a:r>
              <a:rPr lang="ar-IQ" sz="2000" dirty="0" err="1" smtClean="0"/>
              <a:t>ان</a:t>
            </a:r>
            <a:r>
              <a:rPr lang="ar-IQ" sz="2000" dirty="0" smtClean="0"/>
              <a:t> تؤخذ بعين </a:t>
            </a:r>
            <a:r>
              <a:rPr lang="ar-IQ" sz="2000" dirty="0" err="1" smtClean="0"/>
              <a:t>الاعتبارفي</a:t>
            </a:r>
            <a:r>
              <a:rPr lang="ar-IQ" sz="2000" dirty="0" smtClean="0"/>
              <a:t> تطبيق </a:t>
            </a:r>
            <a:r>
              <a:rPr lang="ar-IQ" sz="2000" dirty="0" err="1" smtClean="0"/>
              <a:t>الديمقراطيه</a:t>
            </a:r>
            <a:r>
              <a:rPr lang="ar-IQ" sz="2000" dirty="0" smtClean="0"/>
              <a:t> بهدف </a:t>
            </a:r>
            <a:r>
              <a:rPr lang="ar-IQ" sz="2000" dirty="0" err="1" smtClean="0"/>
              <a:t>انجاحها</a:t>
            </a:r>
            <a:r>
              <a:rPr lang="ar-IQ" sz="2000" dirty="0" smtClean="0"/>
              <a:t> لان المهم في الديمقراطية ليس في مقولاتها </a:t>
            </a:r>
            <a:r>
              <a:rPr lang="ar-IQ" sz="2000" dirty="0" err="1" smtClean="0"/>
              <a:t>وانما</a:t>
            </a:r>
            <a:r>
              <a:rPr lang="ar-IQ" sz="2000" dirty="0" smtClean="0"/>
              <a:t> في كيفية تطبيقها. وهذا يتطلب التوفيق بين ظروف المجتمع والديمقراطية في سبيل </a:t>
            </a:r>
            <a:r>
              <a:rPr lang="ar-IQ" sz="2000" dirty="0" err="1" smtClean="0"/>
              <a:t>انجاحها</a:t>
            </a:r>
            <a:r>
              <a:rPr lang="ar-IQ" sz="2000" dirty="0" smtClean="0"/>
              <a:t> لا القضاء عليها بحجة ظروف المجتمع,</a:t>
            </a:r>
            <a:r>
              <a:rPr lang="en-US" sz="2000" dirty="0" smtClean="0"/>
              <a:t/>
            </a:r>
            <a:br>
              <a:rPr lang="en-US" sz="2000" dirty="0" smtClean="0"/>
            </a:br>
            <a:r>
              <a:rPr lang="ar-IQ" sz="2000" dirty="0" err="1" smtClean="0"/>
              <a:t>اذا</a:t>
            </a:r>
            <a:r>
              <a:rPr lang="ar-IQ" sz="2000" dirty="0" smtClean="0"/>
              <a:t> كان الغرب يعمل على ترويج لفكرة </a:t>
            </a:r>
            <a:r>
              <a:rPr lang="ar-IQ" sz="2000" dirty="0" err="1" smtClean="0"/>
              <a:t>ان</a:t>
            </a:r>
            <a:r>
              <a:rPr lang="ar-IQ" sz="2000" dirty="0" smtClean="0"/>
              <a:t> هناك نموذج واحد للديمقراطية فهذا شيء مرفوض </a:t>
            </a:r>
            <a:r>
              <a:rPr lang="ar-IQ" sz="2000" dirty="0" err="1" smtClean="0"/>
              <a:t>لانه</a:t>
            </a:r>
            <a:r>
              <a:rPr lang="ar-IQ" sz="2000" dirty="0" smtClean="0"/>
              <a:t> يقوم على </a:t>
            </a:r>
            <a:r>
              <a:rPr lang="ar-IQ" sz="2000" dirty="0" err="1" smtClean="0"/>
              <a:t>اسس</a:t>
            </a:r>
            <a:r>
              <a:rPr lang="ar-IQ" sz="2000" dirty="0" smtClean="0"/>
              <a:t> وقيم غربية </a:t>
            </a:r>
            <a:r>
              <a:rPr lang="ar-IQ" sz="2000" dirty="0" err="1" smtClean="0"/>
              <a:t>خاصه</a:t>
            </a:r>
            <a:r>
              <a:rPr lang="ar-IQ" sz="2000" dirty="0" smtClean="0"/>
              <a:t> بالغرب وعلى العالم </a:t>
            </a:r>
            <a:r>
              <a:rPr lang="ar-IQ" sz="2000" dirty="0" err="1" smtClean="0"/>
              <a:t>ان</a:t>
            </a:r>
            <a:r>
              <a:rPr lang="ar-IQ" sz="2000" dirty="0" smtClean="0"/>
              <a:t> يكشف حقيقة الغرب الاستعمارية التي مارسها على شعوب </a:t>
            </a:r>
            <a:r>
              <a:rPr lang="ar-IQ" sz="2000" dirty="0" err="1" smtClean="0"/>
              <a:t>اسيا</a:t>
            </a:r>
            <a:r>
              <a:rPr lang="ar-IQ" sz="2000" dirty="0" smtClean="0"/>
              <a:t> </a:t>
            </a:r>
            <a:r>
              <a:rPr lang="ar-IQ" sz="2000" dirty="0" err="1" smtClean="0"/>
              <a:t>وافريقيا</a:t>
            </a:r>
            <a:r>
              <a:rPr lang="ar-IQ" sz="2000" dirty="0" smtClean="0"/>
              <a:t> وهذا بحد ذاته يمثل انتهاك صارم لحقوق </a:t>
            </a:r>
            <a:r>
              <a:rPr lang="ar-IQ" sz="2000" dirty="0" err="1" smtClean="0"/>
              <a:t>الانسان</a:t>
            </a:r>
            <a:r>
              <a:rPr lang="ar-IQ" sz="2000" dirty="0" smtClean="0"/>
              <a:t> هذا من </a:t>
            </a:r>
            <a:r>
              <a:rPr lang="ar-IQ" sz="2000" dirty="0" err="1" smtClean="0"/>
              <a:t>جهه</a:t>
            </a:r>
            <a:r>
              <a:rPr lang="ar-IQ" sz="2000" dirty="0" smtClean="0"/>
              <a:t> ومن </a:t>
            </a:r>
            <a:r>
              <a:rPr lang="ar-IQ" sz="2000" dirty="0" err="1" smtClean="0"/>
              <a:t>جهه</a:t>
            </a:r>
            <a:r>
              <a:rPr lang="ar-IQ" sz="2000" dirty="0" smtClean="0"/>
              <a:t> </a:t>
            </a:r>
            <a:r>
              <a:rPr lang="ar-IQ" sz="2000" dirty="0" err="1" smtClean="0"/>
              <a:t>اخرى</a:t>
            </a:r>
            <a:r>
              <a:rPr lang="ar-IQ" sz="2000" dirty="0" smtClean="0"/>
              <a:t> لطالما وقف الغرب بوجه </a:t>
            </a:r>
            <a:r>
              <a:rPr lang="ar-IQ" sz="2000" dirty="0" err="1" smtClean="0"/>
              <a:t>الديمقراطيه</a:t>
            </a:r>
            <a:r>
              <a:rPr lang="ar-IQ" sz="2000" dirty="0" smtClean="0"/>
              <a:t> التي تتعارض مع مصالحه من خلال دعم </a:t>
            </a:r>
            <a:r>
              <a:rPr lang="ar-IQ" sz="2000" dirty="0" err="1" smtClean="0"/>
              <a:t>الانظمة</a:t>
            </a:r>
            <a:r>
              <a:rPr lang="ar-IQ" sz="2000" dirty="0" smtClean="0"/>
              <a:t> الاستبدادية </a:t>
            </a:r>
            <a:r>
              <a:rPr lang="ar-IQ" sz="2000" dirty="0" err="1" smtClean="0"/>
              <a:t>والاطاحة</a:t>
            </a:r>
            <a:r>
              <a:rPr lang="ar-IQ" sz="2000" dirty="0" smtClean="0"/>
              <a:t> بالنظم الديمقراطية.</a:t>
            </a:r>
            <a:endParaRPr lang="ar-IQ"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14282" y="274638"/>
            <a:ext cx="8715436" cy="6369072"/>
          </a:xfrm>
        </p:spPr>
        <p:txBody>
          <a:bodyPr>
            <a:noAutofit/>
          </a:bodyPr>
          <a:lstStyle/>
          <a:p>
            <a:pPr algn="r"/>
            <a:r>
              <a:rPr lang="ar-IQ" sz="2000" dirty="0" smtClean="0"/>
              <a:t>وهنا لابد </a:t>
            </a:r>
            <a:r>
              <a:rPr lang="ar-IQ" sz="2000" dirty="0" err="1" smtClean="0"/>
              <a:t>ان</a:t>
            </a:r>
            <a:r>
              <a:rPr lang="ar-IQ" sz="2000" dirty="0" smtClean="0"/>
              <a:t> نذكر </a:t>
            </a:r>
            <a:r>
              <a:rPr lang="ar-IQ" sz="2000" dirty="0" err="1" smtClean="0"/>
              <a:t>ان</a:t>
            </a:r>
            <a:r>
              <a:rPr lang="ar-IQ" sz="2000" dirty="0" smtClean="0"/>
              <a:t> الفضل في فكره الديمقراطية يعود </a:t>
            </a:r>
            <a:r>
              <a:rPr lang="ar-IQ" sz="2000" dirty="0" err="1" smtClean="0"/>
              <a:t>الى</a:t>
            </a:r>
            <a:r>
              <a:rPr lang="en-US" sz="2000" dirty="0" smtClean="0"/>
              <a:t/>
            </a:r>
            <a:br>
              <a:rPr lang="en-US" sz="2000" dirty="0" smtClean="0"/>
            </a:br>
            <a:r>
              <a:rPr lang="ar-IQ" sz="2000" dirty="0" err="1" smtClean="0"/>
              <a:t>تاثير</a:t>
            </a:r>
            <a:r>
              <a:rPr lang="ar-IQ" sz="2000" dirty="0" smtClean="0"/>
              <a:t> رجال </a:t>
            </a:r>
            <a:r>
              <a:rPr lang="ar-IQ" sz="2000" dirty="0" err="1" smtClean="0"/>
              <a:t>والاصلاح</a:t>
            </a:r>
            <a:r>
              <a:rPr lang="ar-IQ" sz="2000" dirty="0" smtClean="0"/>
              <a:t> الديني حيث تمرد رجال الكنيسة على تعاليم الكنيسة عندما كانت </a:t>
            </a:r>
            <a:r>
              <a:rPr lang="ar-IQ" sz="2000" dirty="0" err="1" smtClean="0"/>
              <a:t>الدوله</a:t>
            </a:r>
            <a:r>
              <a:rPr lang="ar-IQ" sz="2000" dirty="0" smtClean="0"/>
              <a:t> والمجتمع تحت سيطرة الكنيسة فدعوا رجال الدين </a:t>
            </a:r>
            <a:r>
              <a:rPr lang="ar-IQ" sz="2000" dirty="0" err="1" smtClean="0"/>
              <a:t>الى</a:t>
            </a:r>
            <a:r>
              <a:rPr lang="ar-IQ" sz="2000" dirty="0" smtClean="0"/>
              <a:t> فصل الدين عن السياسة </a:t>
            </a:r>
            <a:r>
              <a:rPr lang="en-US" sz="2000" dirty="0" smtClean="0"/>
              <a:t/>
            </a:r>
            <a:br>
              <a:rPr lang="en-US" sz="2000" dirty="0" smtClean="0"/>
            </a:br>
            <a:r>
              <a:rPr lang="ar-IQ" sz="2000" dirty="0" smtClean="0"/>
              <a:t>الاستياء من حكم الملوك والحكم الدكتاتوري .</a:t>
            </a:r>
            <a:r>
              <a:rPr lang="en-US" sz="2000" dirty="0" smtClean="0"/>
              <a:t/>
            </a:r>
            <a:br>
              <a:rPr lang="en-US" sz="2000" dirty="0" smtClean="0"/>
            </a:br>
            <a:r>
              <a:rPr lang="ar-IQ" sz="2000" dirty="0" smtClean="0"/>
              <a:t>الظروف </a:t>
            </a:r>
            <a:r>
              <a:rPr lang="ar-IQ" sz="2000" dirty="0" err="1" smtClean="0"/>
              <a:t>الاجتماعيه</a:t>
            </a:r>
            <a:r>
              <a:rPr lang="ar-IQ" sz="2000" dirty="0" smtClean="0"/>
              <a:t> </a:t>
            </a:r>
            <a:r>
              <a:rPr lang="ar-IQ" sz="2000" dirty="0" err="1" smtClean="0"/>
              <a:t>والاقتصاديه</a:t>
            </a:r>
            <a:r>
              <a:rPr lang="ar-IQ" sz="2000" dirty="0" smtClean="0"/>
              <a:t> ذات </a:t>
            </a:r>
            <a:r>
              <a:rPr lang="ar-IQ" sz="2000" dirty="0" err="1" smtClean="0"/>
              <a:t>الاثر</a:t>
            </a:r>
            <a:r>
              <a:rPr lang="ar-IQ" sz="2000" dirty="0" smtClean="0"/>
              <a:t> </a:t>
            </a:r>
            <a:r>
              <a:rPr lang="ar-IQ" sz="2000" dirty="0" err="1" smtClean="0"/>
              <a:t>الاقوى</a:t>
            </a:r>
            <a:r>
              <a:rPr lang="ar-IQ" sz="2000" dirty="0" smtClean="0"/>
              <a:t> وخاصة بعد </a:t>
            </a:r>
            <a:r>
              <a:rPr lang="ar-IQ" sz="2000" dirty="0" err="1" smtClean="0"/>
              <a:t>ان</a:t>
            </a:r>
            <a:r>
              <a:rPr lang="ar-IQ" sz="2000" dirty="0" smtClean="0"/>
              <a:t> قضي على </a:t>
            </a:r>
            <a:r>
              <a:rPr lang="ar-IQ" sz="2000" dirty="0" err="1" smtClean="0"/>
              <a:t>الاقطاع</a:t>
            </a:r>
            <a:r>
              <a:rPr lang="ar-IQ" sz="2000" dirty="0" smtClean="0"/>
              <a:t> وتلاشى شأنه  ,</a:t>
            </a:r>
            <a:r>
              <a:rPr lang="ar-IQ" sz="2000" dirty="0" err="1" smtClean="0"/>
              <a:t>اضف</a:t>
            </a:r>
            <a:r>
              <a:rPr lang="ar-IQ" sz="2000" dirty="0" smtClean="0"/>
              <a:t> </a:t>
            </a:r>
            <a:r>
              <a:rPr lang="ar-IQ" sz="2000" dirty="0" err="1" smtClean="0"/>
              <a:t>الى</a:t>
            </a:r>
            <a:r>
              <a:rPr lang="ar-IQ" sz="2000" dirty="0" smtClean="0"/>
              <a:t> ظهور </a:t>
            </a:r>
            <a:r>
              <a:rPr lang="ar-IQ" sz="2000" dirty="0" err="1" smtClean="0"/>
              <a:t>الطبقه</a:t>
            </a:r>
            <a:r>
              <a:rPr lang="ar-IQ" sz="2000" dirty="0" smtClean="0"/>
              <a:t> الوسطى في مجال الحياة </a:t>
            </a:r>
            <a:r>
              <a:rPr lang="ar-IQ" sz="2000" dirty="0" err="1" smtClean="0"/>
              <a:t>الجتماعية</a:t>
            </a:r>
            <a:r>
              <a:rPr lang="ar-IQ" sz="2000" dirty="0" smtClean="0"/>
              <a:t> </a:t>
            </a:r>
            <a:r>
              <a:rPr lang="ar-IQ" sz="2000" dirty="0" err="1" smtClean="0"/>
              <a:t>والسياسيه</a:t>
            </a:r>
            <a:r>
              <a:rPr lang="ar-IQ" sz="2000" dirty="0" smtClean="0"/>
              <a:t> والفكرية ودور الفن </a:t>
            </a:r>
            <a:r>
              <a:rPr lang="ar-IQ" sz="2000" dirty="0" err="1" smtClean="0"/>
              <a:t>والادب</a:t>
            </a:r>
            <a:r>
              <a:rPr lang="ar-IQ" sz="2000" dirty="0" smtClean="0"/>
              <a:t> كل ذلك ساعد على نمو فكرة </a:t>
            </a:r>
            <a:r>
              <a:rPr lang="ar-IQ" sz="2000" dirty="0" err="1" smtClean="0"/>
              <a:t>المساوات</a:t>
            </a:r>
            <a:r>
              <a:rPr lang="ar-IQ" sz="2000" dirty="0" smtClean="0"/>
              <a:t> </a:t>
            </a:r>
            <a:r>
              <a:rPr lang="ar-IQ" sz="2000" dirty="0" err="1" smtClean="0"/>
              <a:t>امام</a:t>
            </a:r>
            <a:r>
              <a:rPr lang="ar-IQ" sz="2000" dirty="0" smtClean="0"/>
              <a:t> القانون .</a:t>
            </a:r>
            <a:r>
              <a:rPr lang="en-US" sz="2000" dirty="0" smtClean="0"/>
              <a:t/>
            </a:r>
            <a:br>
              <a:rPr lang="en-US" sz="2000" dirty="0" smtClean="0"/>
            </a:br>
            <a:r>
              <a:rPr lang="ar-IQ" sz="2000" dirty="0" smtClean="0"/>
              <a:t>تستنتج من هذا </a:t>
            </a:r>
            <a:r>
              <a:rPr lang="ar-IQ" sz="2000" dirty="0" err="1" smtClean="0"/>
              <a:t>ان</a:t>
            </a:r>
            <a:r>
              <a:rPr lang="ar-IQ" sz="2000" dirty="0" smtClean="0"/>
              <a:t> الواقع الاجتماعي والاقتصادي المتردي هو السبب الرئيسي في تغيير نظم الحياة السياسية وليست طرح المفاهيم السياسية والديمقراطية, وذلك لان الناس لم يطالبوا بالنظام بالنظام الديمقراطي كغاية لهم بل وسيلة </a:t>
            </a:r>
            <a:r>
              <a:rPr lang="ar-IQ" sz="2000" dirty="0" err="1" smtClean="0"/>
              <a:t>للاصلاح</a:t>
            </a:r>
            <a:r>
              <a:rPr lang="ar-IQ" sz="2000" dirty="0" smtClean="0"/>
              <a:t> </a:t>
            </a:r>
            <a:r>
              <a:rPr lang="ar-IQ" sz="2000" dirty="0" err="1" smtClean="0"/>
              <a:t>فأذا</a:t>
            </a:r>
            <a:r>
              <a:rPr lang="ar-IQ" sz="2000" dirty="0" smtClean="0"/>
              <a:t> ما نالوا ذلك ضعف اهتمامهم  بالمفاهيم  السياسية والديمقراطية</a:t>
            </a:r>
            <a:r>
              <a:rPr lang="en-US" sz="2000" dirty="0" smtClean="0"/>
              <a:t/>
            </a:r>
            <a:br>
              <a:rPr lang="en-US" sz="2000" dirty="0" smtClean="0"/>
            </a:br>
            <a:r>
              <a:rPr lang="ar-IQ" sz="2000" dirty="0" smtClean="0"/>
              <a:t>من هنا يمكن </a:t>
            </a:r>
            <a:r>
              <a:rPr lang="ar-IQ" sz="2000" dirty="0" err="1" smtClean="0"/>
              <a:t>ان</a:t>
            </a:r>
            <a:r>
              <a:rPr lang="ar-IQ" sz="2000" dirty="0" smtClean="0"/>
              <a:t> نقول </a:t>
            </a:r>
            <a:r>
              <a:rPr lang="ar-IQ" sz="2000" dirty="0" err="1" smtClean="0"/>
              <a:t>اذا</a:t>
            </a:r>
            <a:r>
              <a:rPr lang="ar-IQ" sz="2000" dirty="0" smtClean="0"/>
              <a:t> </a:t>
            </a:r>
            <a:r>
              <a:rPr lang="ar-IQ" sz="2000" dirty="0" err="1" smtClean="0"/>
              <a:t>اراد</a:t>
            </a:r>
            <a:r>
              <a:rPr lang="ar-IQ" sz="2000" dirty="0" smtClean="0"/>
              <a:t> المجتمع العربي </a:t>
            </a:r>
            <a:r>
              <a:rPr lang="ar-IQ" sz="2000" dirty="0" err="1" smtClean="0"/>
              <a:t>الاصلاح</a:t>
            </a:r>
            <a:r>
              <a:rPr lang="ar-IQ" sz="2000" dirty="0" smtClean="0"/>
              <a:t> والتغير الاجتماعي  لا بد له من ثورة اجتماعية تقصي على كل </a:t>
            </a:r>
            <a:r>
              <a:rPr lang="ar-IQ" sz="2000" dirty="0" err="1" smtClean="0"/>
              <a:t>اشكال</a:t>
            </a:r>
            <a:r>
              <a:rPr lang="ar-IQ" sz="2000" dirty="0" smtClean="0"/>
              <a:t>  الاعتقادات البائدة والقيم المتخلفة والوضع الاجتماعي الذي يعاني من ركود فكري. </a:t>
            </a:r>
            <a:r>
              <a:rPr lang="ar-IQ" sz="2000" dirty="0" err="1" smtClean="0"/>
              <a:t>اضف</a:t>
            </a:r>
            <a:r>
              <a:rPr lang="ar-IQ" sz="2000" dirty="0" smtClean="0"/>
              <a:t> </a:t>
            </a:r>
            <a:r>
              <a:rPr lang="ar-IQ" sz="2000" dirty="0" err="1" smtClean="0"/>
              <a:t>الى</a:t>
            </a:r>
            <a:r>
              <a:rPr lang="ar-IQ" sz="2000" dirty="0" smtClean="0"/>
              <a:t> </a:t>
            </a:r>
            <a:r>
              <a:rPr lang="ar-IQ" sz="2000" dirty="0" err="1" smtClean="0"/>
              <a:t>ان</a:t>
            </a:r>
            <a:r>
              <a:rPr lang="ar-IQ" sz="2000" dirty="0" smtClean="0"/>
              <a:t> النظام العربي قائم على العشائرية ونظام الحزب الواحد والتفرد الذي يسود الحكومة والتي تتخذ من العائلة الحاكمة والعشيرة </a:t>
            </a:r>
            <a:r>
              <a:rPr lang="ar-IQ" sz="2000" dirty="0" err="1" smtClean="0"/>
              <a:t>اساسا</a:t>
            </a:r>
            <a:r>
              <a:rPr lang="ar-IQ" sz="2000" dirty="0" smtClean="0"/>
              <a:t> لنظامها وعليه بقية  الديمقراطية العربية  تتراوح بين التغيير والواقع التنموي وبين </a:t>
            </a:r>
            <a:r>
              <a:rPr lang="ar-IQ" sz="2000" dirty="0" err="1" smtClean="0"/>
              <a:t>الظغوط</a:t>
            </a:r>
            <a:r>
              <a:rPr lang="ar-IQ" sz="2000" dirty="0" smtClean="0"/>
              <a:t> الخارجية والتحديات الصعبة التي هي أساسا من صنع الغرب الذي ساهم في </a:t>
            </a:r>
            <a:r>
              <a:rPr lang="ar-IQ" sz="2000" dirty="0" err="1" smtClean="0"/>
              <a:t>احباط</a:t>
            </a:r>
            <a:r>
              <a:rPr lang="ar-IQ" sz="2000" dirty="0" smtClean="0"/>
              <a:t> الكثير من المشاريع التنموية </a:t>
            </a:r>
            <a:r>
              <a:rPr lang="ar-IQ" sz="2000" dirty="0" err="1" smtClean="0"/>
              <a:t>والنهضوية</a:t>
            </a:r>
            <a:r>
              <a:rPr lang="ar-IQ" sz="2000" dirty="0" smtClean="0"/>
              <a:t> وتمويل البلاد العربية </a:t>
            </a:r>
            <a:r>
              <a:rPr lang="ar-IQ" sz="2000" dirty="0" err="1" smtClean="0"/>
              <a:t>الى</a:t>
            </a:r>
            <a:r>
              <a:rPr lang="ar-IQ" sz="2000" dirty="0" smtClean="0"/>
              <a:t> مجرد سوق لتصريف </a:t>
            </a:r>
            <a:r>
              <a:rPr lang="ar-IQ" sz="2000" dirty="0" err="1" smtClean="0"/>
              <a:t>اليضائع</a:t>
            </a:r>
            <a:r>
              <a:rPr lang="ar-IQ" sz="2000" dirty="0" smtClean="0"/>
              <a:t> الغربية ثم الاستفادة من المواد </a:t>
            </a:r>
            <a:r>
              <a:rPr lang="ar-IQ" sz="2000" dirty="0" err="1" smtClean="0"/>
              <a:t>الاولية</a:t>
            </a:r>
            <a:r>
              <a:rPr lang="ar-IQ" sz="2000" dirty="0" smtClean="0"/>
              <a:t> </a:t>
            </a:r>
            <a:r>
              <a:rPr lang="ar-IQ" sz="2000" dirty="0" err="1" smtClean="0"/>
              <a:t>المنتجه</a:t>
            </a:r>
            <a:r>
              <a:rPr lang="ar-IQ" sz="2000" dirty="0" smtClean="0"/>
              <a:t> عربيا, ليس هذا فحسب </a:t>
            </a:r>
            <a:r>
              <a:rPr lang="ar-IQ" sz="2000" dirty="0" err="1" smtClean="0"/>
              <a:t>وانما</a:t>
            </a:r>
            <a:r>
              <a:rPr lang="ar-IQ" sz="2000" dirty="0" smtClean="0"/>
              <a:t> هناك عاملا مهما كان له الدور الكبير في تخلف العالم العربي عن الديمقراطية ألا وهو ظهور تيارات </a:t>
            </a:r>
            <a:r>
              <a:rPr lang="ar-IQ" sz="2000" dirty="0" err="1" smtClean="0"/>
              <a:t>متطرفه</a:t>
            </a:r>
            <a:r>
              <a:rPr lang="ar-IQ" sz="2000" dirty="0" smtClean="0"/>
              <a:t> قاومت التغيير ورفضت </a:t>
            </a:r>
            <a:r>
              <a:rPr lang="ar-IQ" sz="2000" dirty="0" err="1" smtClean="0"/>
              <a:t>الاصلاح</a:t>
            </a:r>
            <a:r>
              <a:rPr lang="ar-IQ" sz="2000" dirty="0" smtClean="0"/>
              <a:t> بحجة عدم توافقها مع الدين هذه التيارات </a:t>
            </a:r>
            <a:r>
              <a:rPr lang="ar-IQ" sz="2000" dirty="0" err="1" smtClean="0"/>
              <a:t>المتطرفه</a:t>
            </a:r>
            <a:r>
              <a:rPr lang="ar-IQ" sz="2000" dirty="0" smtClean="0"/>
              <a:t> كانت حليفة للغرب عن طريق معاداتها للشيوعية( على طريقة عدو عدوي صديقي).</a:t>
            </a:r>
            <a:endParaRPr lang="ar-IQ"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14282" y="274638"/>
            <a:ext cx="8715436" cy="6369072"/>
          </a:xfrm>
        </p:spPr>
        <p:txBody>
          <a:bodyPr>
            <a:noAutofit/>
          </a:bodyPr>
          <a:lstStyle/>
          <a:p>
            <a:pPr algn="r"/>
            <a:r>
              <a:rPr lang="ar-IQ" sz="2800" dirty="0" err="1" smtClean="0"/>
              <a:t>اما</a:t>
            </a:r>
            <a:r>
              <a:rPr lang="ar-IQ" sz="2800" dirty="0" smtClean="0"/>
              <a:t> ظهور </a:t>
            </a:r>
            <a:r>
              <a:rPr lang="ar-IQ" sz="2800" dirty="0" err="1" smtClean="0"/>
              <a:t>الارهاب</a:t>
            </a:r>
            <a:r>
              <a:rPr lang="ar-IQ" sz="2800" dirty="0" smtClean="0"/>
              <a:t> فكان بسبب استمرار التطرف </a:t>
            </a:r>
            <a:r>
              <a:rPr lang="ar-IQ" sz="2800" dirty="0" err="1" smtClean="0"/>
              <a:t>وتغذبته</a:t>
            </a:r>
            <a:r>
              <a:rPr lang="ar-IQ" sz="2800" dirty="0" smtClean="0"/>
              <a:t> من قيل الغرب ولتوضيح ذلك نقول </a:t>
            </a:r>
            <a:r>
              <a:rPr lang="en-US" sz="2800" dirty="0" smtClean="0"/>
              <a:t/>
            </a:r>
            <a:br>
              <a:rPr lang="en-US" sz="2800" dirty="0" smtClean="0"/>
            </a:br>
            <a:r>
              <a:rPr lang="ar-IQ" sz="2800" dirty="0" err="1" smtClean="0"/>
              <a:t>اولا</a:t>
            </a:r>
            <a:r>
              <a:rPr lang="ar-IQ" sz="2800" dirty="0" smtClean="0"/>
              <a:t>-دعم الغرب للعدوان الصهيوني وجرائمه المستمرة على الشعب الفلسطيني ساهم بشكل </a:t>
            </a:r>
            <a:r>
              <a:rPr lang="ar-IQ" sz="2800" dirty="0" err="1" smtClean="0"/>
              <a:t>او</a:t>
            </a:r>
            <a:r>
              <a:rPr lang="ar-IQ" sz="2800" dirty="0" smtClean="0"/>
              <a:t> بأخر </a:t>
            </a:r>
            <a:r>
              <a:rPr lang="ar-IQ" sz="2800" dirty="0" err="1" smtClean="0"/>
              <a:t>هلى</a:t>
            </a:r>
            <a:r>
              <a:rPr lang="ar-IQ" sz="2800" dirty="0" smtClean="0"/>
              <a:t> تكوين موقف عدائي للغرب المساند للعدو.</a:t>
            </a:r>
            <a:r>
              <a:rPr lang="en-US" sz="2800" dirty="0" smtClean="0"/>
              <a:t/>
            </a:r>
            <a:br>
              <a:rPr lang="en-US" sz="2800" dirty="0" smtClean="0"/>
            </a:br>
            <a:r>
              <a:rPr lang="ar-IQ" sz="2800" dirty="0" smtClean="0"/>
              <a:t>ثانيا- الصمت اتجاه التيارات </a:t>
            </a:r>
            <a:r>
              <a:rPr lang="ar-IQ" sz="2800" dirty="0" err="1" smtClean="0"/>
              <a:t>الاصولية</a:t>
            </a:r>
            <a:r>
              <a:rPr lang="ar-IQ" sz="2800" dirty="0" smtClean="0"/>
              <a:t> </a:t>
            </a:r>
            <a:r>
              <a:rPr lang="ar-IQ" sz="2800" dirty="0" err="1" smtClean="0"/>
              <a:t>والمتطرفه</a:t>
            </a:r>
            <a:r>
              <a:rPr lang="ar-IQ" sz="2800" dirty="0" smtClean="0"/>
              <a:t> والتي كانت ضد الشيوعية </a:t>
            </a:r>
            <a:r>
              <a:rPr lang="ar-IQ" sz="2800" dirty="0" err="1" smtClean="0"/>
              <a:t>اصلا</a:t>
            </a:r>
            <a:r>
              <a:rPr lang="ar-IQ" sz="2800" dirty="0" smtClean="0"/>
              <a:t> </a:t>
            </a:r>
            <a:r>
              <a:rPr lang="ar-IQ" sz="2800" dirty="0" err="1" smtClean="0"/>
              <a:t>واضفاء</a:t>
            </a:r>
            <a:r>
              <a:rPr lang="ar-IQ" sz="2800" dirty="0" smtClean="0"/>
              <a:t> </a:t>
            </a:r>
            <a:r>
              <a:rPr lang="ar-IQ" sz="2800" dirty="0" err="1" smtClean="0"/>
              <a:t>الشرعيةعلى</a:t>
            </a:r>
            <a:r>
              <a:rPr lang="ar-IQ" sz="2800" dirty="0" smtClean="0"/>
              <a:t> هذه التيارات مما </a:t>
            </a:r>
            <a:r>
              <a:rPr lang="ar-IQ" sz="2800" dirty="0" err="1" smtClean="0"/>
              <a:t>ادى</a:t>
            </a:r>
            <a:r>
              <a:rPr lang="ar-IQ" sz="2800" dirty="0" smtClean="0"/>
              <a:t> </a:t>
            </a:r>
            <a:r>
              <a:rPr lang="ar-IQ" sz="2800" dirty="0" err="1" smtClean="0"/>
              <a:t>الى</a:t>
            </a:r>
            <a:r>
              <a:rPr lang="ar-IQ" sz="2800" dirty="0" smtClean="0"/>
              <a:t> ظهور عنف صدرت بعد ذلك </a:t>
            </a:r>
            <a:r>
              <a:rPr lang="ar-IQ" sz="2800" dirty="0" err="1" smtClean="0"/>
              <a:t>الى</a:t>
            </a:r>
            <a:r>
              <a:rPr lang="ar-IQ" sz="2800" dirty="0" smtClean="0"/>
              <a:t> البلدان المجاورة.</a:t>
            </a:r>
            <a:r>
              <a:rPr lang="en-US" sz="2800" dirty="0" smtClean="0"/>
              <a:t/>
            </a:r>
            <a:br>
              <a:rPr lang="en-US" sz="2800" dirty="0" smtClean="0"/>
            </a:br>
            <a:r>
              <a:rPr lang="ar-IQ" sz="2800" dirty="0" smtClean="0"/>
              <a:t>ثالثا-ردع التنظيمات </a:t>
            </a:r>
            <a:r>
              <a:rPr lang="ar-IQ" sz="2800" dirty="0" err="1" smtClean="0"/>
              <a:t>الاسلامية</a:t>
            </a:r>
            <a:r>
              <a:rPr lang="ar-IQ" sz="2800" dirty="0" smtClean="0"/>
              <a:t> ومقاومتها واعتقال بعض شخصيتها دون </a:t>
            </a:r>
            <a:r>
              <a:rPr lang="ar-IQ" sz="2800" dirty="0" err="1" smtClean="0"/>
              <a:t>اجراء</a:t>
            </a:r>
            <a:r>
              <a:rPr lang="ar-IQ" sz="2800" dirty="0" smtClean="0"/>
              <a:t> حوار معها مما </a:t>
            </a:r>
            <a:r>
              <a:rPr lang="ar-IQ" sz="2800" dirty="0" err="1" smtClean="0"/>
              <a:t>ادى</a:t>
            </a:r>
            <a:r>
              <a:rPr lang="ar-IQ" sz="2800" dirty="0" smtClean="0"/>
              <a:t> </a:t>
            </a:r>
            <a:r>
              <a:rPr lang="ar-IQ" sz="2800" dirty="0" err="1" smtClean="0"/>
              <a:t>الى</a:t>
            </a:r>
            <a:r>
              <a:rPr lang="ar-IQ" sz="2800" dirty="0" smtClean="0"/>
              <a:t> ظهور الخطاب الجهادي والدعوى </a:t>
            </a:r>
            <a:r>
              <a:rPr lang="ar-IQ" sz="2800" dirty="0" err="1" smtClean="0"/>
              <a:t>الى</a:t>
            </a:r>
            <a:r>
              <a:rPr lang="ar-IQ" sz="2800" dirty="0" smtClean="0"/>
              <a:t> الخلاص من هذه الدول .</a:t>
            </a:r>
            <a:r>
              <a:rPr lang="en-US" sz="2800" dirty="0" smtClean="0"/>
              <a:t/>
            </a:r>
            <a:br>
              <a:rPr lang="en-US" sz="2800" dirty="0" smtClean="0"/>
            </a:br>
            <a:r>
              <a:rPr lang="ar-IQ" sz="2800" dirty="0" smtClean="0"/>
              <a:t>مما تقدم يمكننا </a:t>
            </a:r>
            <a:r>
              <a:rPr lang="ar-IQ" sz="2800" dirty="0" err="1" smtClean="0"/>
              <a:t>ان</a:t>
            </a:r>
            <a:r>
              <a:rPr lang="ar-IQ" sz="2800" dirty="0" smtClean="0"/>
              <a:t> نؤكد </a:t>
            </a:r>
            <a:r>
              <a:rPr lang="ar-IQ" sz="2800" dirty="0" err="1" smtClean="0"/>
              <a:t>ان</a:t>
            </a:r>
            <a:r>
              <a:rPr lang="ar-IQ" sz="2800" dirty="0" smtClean="0"/>
              <a:t> الديمقراطية العربية بقية في </a:t>
            </a:r>
            <a:r>
              <a:rPr lang="ar-IQ" sz="2800" dirty="0" err="1" smtClean="0"/>
              <a:t>أزمه</a:t>
            </a:r>
            <a:r>
              <a:rPr lang="ar-IQ" sz="2800" dirty="0" smtClean="0"/>
              <a:t> من </a:t>
            </a:r>
            <a:r>
              <a:rPr lang="ar-IQ" sz="2800" dirty="0" err="1" smtClean="0"/>
              <a:t>امرها</a:t>
            </a:r>
            <a:r>
              <a:rPr lang="ar-IQ" sz="2800" dirty="0" smtClean="0"/>
              <a:t> بين التغيير والضغوط الخارجية.</a:t>
            </a:r>
            <a:r>
              <a:rPr lang="en-US" sz="2800" dirty="0" smtClean="0"/>
              <a:t/>
            </a:r>
            <a:br>
              <a:rPr lang="en-US" sz="2800" dirty="0" smtClean="0"/>
            </a:br>
            <a:r>
              <a:rPr lang="ar-IQ" sz="2800" dirty="0" smtClean="0"/>
              <a:t>نستنتج مما تقدم </a:t>
            </a:r>
            <a:r>
              <a:rPr lang="ar-IQ" sz="2800" dirty="0" err="1" smtClean="0"/>
              <a:t>اعلاه</a:t>
            </a:r>
            <a:r>
              <a:rPr lang="ar-IQ" sz="2800" dirty="0" smtClean="0"/>
              <a:t> </a:t>
            </a:r>
            <a:r>
              <a:rPr lang="ar-IQ" sz="2800" dirty="0" err="1" smtClean="0"/>
              <a:t>ان</a:t>
            </a:r>
            <a:r>
              <a:rPr lang="ar-IQ" sz="2800" dirty="0" smtClean="0"/>
              <a:t> عالمية الديمقراطية </a:t>
            </a:r>
            <a:r>
              <a:rPr lang="ar-IQ" sz="2800" dirty="0" err="1" smtClean="0"/>
              <a:t>الى</a:t>
            </a:r>
            <a:r>
              <a:rPr lang="ar-IQ" sz="2800" dirty="0" smtClean="0"/>
              <a:t> جانب خصوصيتها ناتج عن مرونتها ومدى قدرتها على التكيف في مختلف دول العالم.</a:t>
            </a:r>
            <a:endParaRPr lang="ar-IQ" sz="2800"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209</Words>
  <PresentationFormat>عرض على الشاشة (3:4)‏</PresentationFormat>
  <Paragraphs>8</Paragraphs>
  <Slides>4</Slides>
  <Notes>0</Notes>
  <HiddenSlides>0</HiddenSlides>
  <MMClips>0</MMClips>
  <ScaleCrop>false</ScaleCrop>
  <HeadingPairs>
    <vt:vector size="4" baseType="variant">
      <vt:variant>
        <vt:lpstr>سمة</vt:lpstr>
      </vt:variant>
      <vt:variant>
        <vt:i4>1</vt:i4>
      </vt:variant>
      <vt:variant>
        <vt:lpstr>عناوين الشرائح</vt:lpstr>
      </vt:variant>
      <vt:variant>
        <vt:i4>4</vt:i4>
      </vt:variant>
    </vt:vector>
  </HeadingPairs>
  <TitlesOfParts>
    <vt:vector size="5" baseType="lpstr">
      <vt:lpstr>سمة Office</vt:lpstr>
      <vt:lpstr>المحاضرة الثامنة</vt:lpstr>
      <vt:lpstr>اما عالمية الديمقراطيه وخصوصيتها فهي ان الديمقراطية لسيت نتاجا غربيا خالصا بل هي نظام حكم نشأ وتطور عبر العصور حيث شاركت في صياغته البشرية جمعاء بحضاراتها وثقافتها المختلفة,هذا من جانب ومن جانب اخر فهي ليست من نتاج الرأسمالية بل فرضت نفسها على الرأسمالية والتي كانت معادية للديمقراطية. ان اشكالية عالمية الديمقراطية وخصوصيتها ترتبط بمسأله لا تقل اهمية عما سواها فهي مسألة الاختيار بين تأصيل الديمقراطية لدى الشعوب وبين التقليد والا قتباس من الاخرين. ان التغيرات الراهنه في الفكر الانساني وخاصة في العقد الاخيرمن القرن العشرين والذي شهده العالم عزز الاتجاه في الحتمية ورجح النسبية لتحل محل المطلق ,هذا الاتجاه خير من يمثله التيار الفكري الذي يركز على النسبية وعلى التغيير والاختلاف وليس على التشابه التام بين المجتمعات خاصة ونحن نعيش في عالم يؤمن بالتنوع والتعددية وعلى كافة المستويات, وعليه فأن فرض نموذج ديمقراطي غربي يعد معاكس  لهذا التيار الفكري  الصاعد (تيار التنوع والاختلاف والتعدديه) لان الديمقراطية لا يمكن نقلها حرفيا(يحذافيرها) الى اليلاد العربية لاختلاف القيم والاعراف التي تصطدم بكيفية تطبيقها. ان خصوصية المجتمعات وظروفها  والتفاوت الثقافي والتباين الاقليميكل هذه الاموريجب ان تؤخذ بعين الاعتبارفي تطبيق الديمقراطيه بهدف انجاحها لان المهم في الديمقراطية ليس في مقولاتها وانما في كيفية تطبيقها. وهذا يتطلب التوفيق بين ظروف المجتمع والديمقراطية في سبيل انجاحها لا القضاء عليها بحجة ظروف المجتمع, اذا كان الغرب يعمل على ترويج لفكرة ان هناك نموذج واحد للديمقراطية فهذا شيء مرفوض لانه يقوم على اسس وقيم غربية خاصه بالغرب وعلى العالم ان يكشف حقيقة الغرب الاستعمارية التي مارسها على شعوب اسيا وافريقيا وهذا بحد ذاته يمثل انتهاك صارم لحقوق الانسان هذا من جهه ومن جهه اخرى لطالما وقف الغرب بوجه الديمقراطيه التي تتعارض مع مصالحه من خلال دعم الانظمة الاستبدادية والاطاحة بالنظم الديمقراطية.</vt:lpstr>
      <vt:lpstr>وهنا لابد ان نذكر ان الفضل في فكره الديمقراطية يعود الى تاثير رجال والاصلاح الديني حيث تمرد رجال الكنيسة على تعاليم الكنيسة عندما كانت الدوله والمجتمع تحت سيطرة الكنيسة فدعوا رجال الدين الى فصل الدين عن السياسة  الاستياء من حكم الملوك والحكم الدكتاتوري . الظروف الاجتماعيه والاقتصاديه ذات الاثر الاقوى وخاصة بعد ان قضي على الاقطاع وتلاشى شأنه  ,اضف الى ظهور الطبقه الوسطى في مجال الحياة الجتماعية والسياسيه والفكرية ودور الفن والادب كل ذلك ساعد على نمو فكرة المساوات امام القانون . تستنتج من هذا ان الواقع الاجتماعي والاقتصادي المتردي هو السبب الرئيسي في تغيير نظم الحياة السياسية وليست طرح المفاهيم السياسية والديمقراطية, وذلك لان الناس لم يطالبوا بالنظام بالنظام الديمقراطي كغاية لهم بل وسيلة للاصلاح فأذا ما نالوا ذلك ضعف اهتمامهم  بالمفاهيم  السياسية والديمقراطية من هنا يمكن ان نقول اذا اراد المجتمع العربي الاصلاح والتغير الاجتماعي  لا بد له من ثورة اجتماعية تقصي على كل اشكال  الاعتقادات البائدة والقيم المتخلفة والوضع الاجتماعي الذي يعاني من ركود فكري. اضف الى ان النظام العربي قائم على العشائرية ونظام الحزب الواحد والتفرد الذي يسود الحكومة والتي تتخذ من العائلة الحاكمة والعشيرة اساسا لنظامها وعليه بقية  الديمقراطية العربية  تتراوح بين التغيير والواقع التنموي وبين الظغوط الخارجية والتحديات الصعبة التي هي أساسا من صنع الغرب الذي ساهم في احباط الكثير من المشاريع التنموية والنهضوية وتمويل البلاد العربية الى مجرد سوق لتصريف اليضائع الغربية ثم الاستفادة من المواد الاولية المنتجه عربيا, ليس هذا فحسب وانما هناك عاملا مهما كان له الدور الكبير في تخلف العالم العربي عن الديمقراطية ألا وهو ظهور تيارات متطرفه قاومت التغيير ورفضت الاصلاح بحجة عدم توافقها مع الدين هذه التيارات المتطرفه كانت حليفة للغرب عن طريق معاداتها للشيوعية( على طريقة عدو عدوي صديقي).</vt:lpstr>
      <vt:lpstr>اما ظهور الارهاب فكان بسبب استمرار التطرف وتغذبته من قيل الغرب ولتوضيح ذلك نقول  اولا-دعم الغرب للعدوان الصهيوني وجرائمه المستمرة على الشعب الفلسطيني ساهم بشكل او بأخر هلى تكوين موقف عدائي للغرب المساند للعدو. ثانيا- الصمت اتجاه التيارات الاصولية والمتطرفه والتي كانت ضد الشيوعية اصلا واضفاء الشرعيةعلى هذه التيارات مما ادى الى ظهور عنف صدرت بعد ذلك الى البلدان المجاورة. ثالثا-ردع التنظيمات الاسلامية ومقاومتها واعتقال بعض شخصيتها دون اجراء حوار معها مما ادى الى ظهور الخطاب الجهادي والدعوى الى الخلاص من هذه الدول . مما تقدم يمكننا ان نؤكد ان الديمقراطية العربية بقية في أزمه من امرها بين التغيير والضغوط الخارجية. نستنتج مما تقدم اعلاه ان عالمية الديمقراطية الى جانب خصوصيتها ناتج عن مرونتها ومدى قدرتها على التكيف في مختلف دول العالم.</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السابعة</dc:title>
  <dc:creator>HP PAVILION</dc:creator>
  <cp:lastModifiedBy>HP PAVILION</cp:lastModifiedBy>
  <cp:revision>3</cp:revision>
  <dcterms:created xsi:type="dcterms:W3CDTF">2017-12-13T13:58:24Z</dcterms:created>
  <dcterms:modified xsi:type="dcterms:W3CDTF">2017-12-13T14:49:05Z</dcterms:modified>
</cp:coreProperties>
</file>