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25/03/1439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25/03/1439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4291"/>
            <a:ext cx="7772400" cy="642941"/>
          </a:xfrm>
        </p:spPr>
        <p:txBody>
          <a:bodyPr>
            <a:normAutofit fontScale="90000"/>
          </a:bodyPr>
          <a:lstStyle/>
          <a:p>
            <a:r>
              <a:rPr lang="ar-IQ" dirty="0" smtClean="0"/>
              <a:t>المحاضرة السابعة</a:t>
            </a:r>
            <a:endParaRPr lang="ar-IQ" dirty="0"/>
          </a:p>
        </p:txBody>
      </p:sp>
      <p:sp>
        <p:nvSpPr>
          <p:cNvPr id="3" name="عنوان فرعي 2"/>
          <p:cNvSpPr>
            <a:spLocks noGrp="1"/>
          </p:cNvSpPr>
          <p:nvPr>
            <p:ph type="subTitle" idx="1"/>
          </p:nvPr>
        </p:nvSpPr>
        <p:spPr>
          <a:xfrm>
            <a:off x="285720" y="857232"/>
            <a:ext cx="8643998" cy="5786478"/>
          </a:xfrm>
        </p:spPr>
        <p:txBody>
          <a:bodyPr>
            <a:noAutofit/>
          </a:bodyPr>
          <a:lstStyle/>
          <a:p>
            <a:pPr algn="r"/>
            <a:r>
              <a:rPr lang="ar-SA" sz="2800" b="1" dirty="0" smtClean="0">
                <a:solidFill>
                  <a:schemeClr val="tx1"/>
                </a:solidFill>
              </a:rPr>
              <a:t>الفساد </a:t>
            </a:r>
            <a:r>
              <a:rPr lang="en-US" sz="2800" b="1" dirty="0" smtClean="0">
                <a:solidFill>
                  <a:schemeClr val="tx1"/>
                </a:solidFill>
              </a:rPr>
              <a:t>Corruption</a:t>
            </a:r>
            <a:endParaRPr lang="en-US" sz="2800" dirty="0" smtClean="0">
              <a:solidFill>
                <a:schemeClr val="tx1"/>
              </a:solidFill>
            </a:endParaRPr>
          </a:p>
          <a:p>
            <a:pPr algn="r"/>
            <a:r>
              <a:rPr lang="ar-IQ" sz="2800" dirty="0" smtClean="0">
                <a:solidFill>
                  <a:schemeClr val="tx1"/>
                </a:solidFill>
              </a:rPr>
              <a:t>هو انحراف في السلوك ناتج عن سوء استخدام الوظيفة </a:t>
            </a:r>
            <a:r>
              <a:rPr lang="ar-IQ" sz="2800" dirty="0" err="1" smtClean="0">
                <a:solidFill>
                  <a:schemeClr val="tx1"/>
                </a:solidFill>
              </a:rPr>
              <a:t>او</a:t>
            </a:r>
            <a:r>
              <a:rPr lang="ar-IQ" sz="2800" dirty="0" smtClean="0">
                <a:solidFill>
                  <a:schemeClr val="tx1"/>
                </a:solidFill>
              </a:rPr>
              <a:t> المنصب لتحقيق مصلحة خاصة </a:t>
            </a:r>
            <a:r>
              <a:rPr lang="ar-IQ" sz="2800" dirty="0" err="1" smtClean="0">
                <a:solidFill>
                  <a:schemeClr val="tx1"/>
                </a:solidFill>
              </a:rPr>
              <a:t>او</a:t>
            </a:r>
            <a:r>
              <a:rPr lang="ar-IQ" sz="2800" dirty="0" smtClean="0">
                <a:solidFill>
                  <a:schemeClr val="tx1"/>
                </a:solidFill>
              </a:rPr>
              <a:t> منفعة شخصية ويتجسد هذا السلوك في صور عديدة منها الرشوة ,والسرقة ,والتزوير والكسب غير المشروع.</a:t>
            </a:r>
            <a:endParaRPr lang="en-US" sz="2800" dirty="0" smtClean="0">
              <a:solidFill>
                <a:schemeClr val="tx1"/>
              </a:solidFill>
            </a:endParaRPr>
          </a:p>
          <a:p>
            <a:pPr algn="r"/>
            <a:r>
              <a:rPr lang="ar-IQ" sz="2800" dirty="0" smtClean="0">
                <a:solidFill>
                  <a:schemeClr val="tx1"/>
                </a:solidFill>
              </a:rPr>
              <a:t>والفساد يوجد في كل المجتمعات مهما كانت طبيعة النظام السياسي وحتى في المجتمع </a:t>
            </a:r>
            <a:r>
              <a:rPr lang="ar-IQ" sz="2800" dirty="0" err="1" smtClean="0">
                <a:solidFill>
                  <a:schemeClr val="tx1"/>
                </a:solidFill>
              </a:rPr>
              <a:t>الاسلامي</a:t>
            </a:r>
            <a:r>
              <a:rPr lang="ar-IQ" sz="2800" dirty="0" smtClean="0">
                <a:solidFill>
                  <a:schemeClr val="tx1"/>
                </a:solidFill>
              </a:rPr>
              <a:t> الذي يعتمد على مبدأ التقوى في تعبة </a:t>
            </a:r>
            <a:r>
              <a:rPr lang="ar-IQ" sz="2800" dirty="0" err="1" smtClean="0">
                <a:solidFill>
                  <a:schemeClr val="tx1"/>
                </a:solidFill>
              </a:rPr>
              <a:t>افراده</a:t>
            </a:r>
            <a:r>
              <a:rPr lang="ar-IQ" sz="2800" dirty="0" smtClean="0">
                <a:solidFill>
                  <a:schemeClr val="tx1"/>
                </a:solidFill>
              </a:rPr>
              <a:t> تعبئة </a:t>
            </a:r>
            <a:r>
              <a:rPr lang="ar-IQ" sz="2800" dirty="0" err="1" smtClean="0">
                <a:solidFill>
                  <a:schemeClr val="tx1"/>
                </a:solidFill>
              </a:rPr>
              <a:t>اسلامية</a:t>
            </a:r>
            <a:r>
              <a:rPr lang="ar-IQ" sz="2800" dirty="0" smtClean="0">
                <a:solidFill>
                  <a:schemeClr val="tx1"/>
                </a:solidFill>
              </a:rPr>
              <a:t> تقوم على مكارم </a:t>
            </a:r>
            <a:r>
              <a:rPr lang="ar-IQ" sz="2800" dirty="0" err="1" smtClean="0">
                <a:solidFill>
                  <a:schemeClr val="tx1"/>
                </a:solidFill>
              </a:rPr>
              <a:t>الاخلاق</a:t>
            </a:r>
            <a:r>
              <a:rPr lang="ar-IQ" sz="2800" dirty="0" smtClean="0">
                <a:solidFill>
                  <a:schemeClr val="tx1"/>
                </a:solidFill>
              </a:rPr>
              <a:t> (</a:t>
            </a:r>
            <a:r>
              <a:rPr lang="ar-IQ" sz="2800" dirty="0" err="1" smtClean="0">
                <a:solidFill>
                  <a:schemeClr val="tx1"/>
                </a:solidFill>
              </a:rPr>
              <a:t>ان</a:t>
            </a:r>
            <a:r>
              <a:rPr lang="ar-IQ" sz="2800" dirty="0" smtClean="0">
                <a:solidFill>
                  <a:schemeClr val="tx1"/>
                </a:solidFill>
              </a:rPr>
              <a:t> </a:t>
            </a:r>
            <a:r>
              <a:rPr lang="ar-IQ" sz="2800" dirty="0" err="1" smtClean="0">
                <a:solidFill>
                  <a:schemeClr val="tx1"/>
                </a:solidFill>
              </a:rPr>
              <a:t>اكرمكم</a:t>
            </a:r>
            <a:r>
              <a:rPr lang="ar-IQ" sz="2800" dirty="0" smtClean="0">
                <a:solidFill>
                  <a:schemeClr val="tx1"/>
                </a:solidFill>
              </a:rPr>
              <a:t> عند الله اتقاكم )*</a:t>
            </a:r>
            <a:endParaRPr lang="en-US" sz="2800" dirty="0" smtClean="0">
              <a:solidFill>
                <a:schemeClr val="tx1"/>
              </a:solidFill>
            </a:endParaRPr>
          </a:p>
          <a:p>
            <a:pPr algn="r"/>
            <a:r>
              <a:rPr lang="ar-IQ" sz="2800" dirty="0" smtClean="0">
                <a:solidFill>
                  <a:schemeClr val="tx1"/>
                </a:solidFill>
              </a:rPr>
              <a:t>والفساد هو كالإرهاب الذي له خطر على </a:t>
            </a:r>
            <a:r>
              <a:rPr lang="ar-IQ" sz="2800" dirty="0" err="1" smtClean="0">
                <a:solidFill>
                  <a:schemeClr val="tx1"/>
                </a:solidFill>
              </a:rPr>
              <a:t>الامن</a:t>
            </a:r>
            <a:r>
              <a:rPr lang="ar-IQ" sz="2800" dirty="0" smtClean="0">
                <a:solidFill>
                  <a:schemeClr val="tx1"/>
                </a:solidFill>
              </a:rPr>
              <a:t> الاجتماعي والاقتصادي والإداري  لذا فأن هناك </a:t>
            </a:r>
            <a:r>
              <a:rPr lang="ar-IQ" sz="2800" dirty="0" err="1" smtClean="0">
                <a:solidFill>
                  <a:schemeClr val="tx1"/>
                </a:solidFill>
              </a:rPr>
              <a:t>اجماع</a:t>
            </a:r>
            <a:r>
              <a:rPr lang="ar-IQ" sz="2800" dirty="0" smtClean="0">
                <a:solidFill>
                  <a:schemeClr val="tx1"/>
                </a:solidFill>
              </a:rPr>
              <a:t> من قبل كل المجتمعات سواء كانت عربية </a:t>
            </a:r>
            <a:r>
              <a:rPr lang="ar-IQ" sz="2800" dirty="0" err="1" smtClean="0">
                <a:solidFill>
                  <a:schemeClr val="tx1"/>
                </a:solidFill>
              </a:rPr>
              <a:t>او</a:t>
            </a:r>
            <a:r>
              <a:rPr lang="ar-IQ" sz="2800" dirty="0" smtClean="0">
                <a:solidFill>
                  <a:schemeClr val="tx1"/>
                </a:solidFill>
              </a:rPr>
              <a:t> غربية على رفض هذا السلوك المنحرف  إلا </a:t>
            </a:r>
            <a:r>
              <a:rPr lang="ar-IQ" sz="2800" dirty="0" err="1" smtClean="0">
                <a:solidFill>
                  <a:schemeClr val="tx1"/>
                </a:solidFill>
              </a:rPr>
              <a:t>ان</a:t>
            </a:r>
            <a:r>
              <a:rPr lang="ar-IQ" sz="2800" dirty="0" smtClean="0">
                <a:solidFill>
                  <a:schemeClr val="tx1"/>
                </a:solidFill>
              </a:rPr>
              <a:t> طريقة مواجهته تختلف من مجتمع لأخر ومن نظام لأخر .</a:t>
            </a:r>
            <a:endParaRPr lang="ar-IQ" sz="28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42852"/>
            <a:ext cx="8786874" cy="6500858"/>
          </a:xfrm>
        </p:spPr>
        <p:txBody>
          <a:bodyPr>
            <a:noAutofit/>
          </a:bodyPr>
          <a:lstStyle/>
          <a:p>
            <a:pPr algn="r"/>
            <a:r>
              <a:rPr lang="ar-IQ" sz="2400" dirty="0" err="1" smtClean="0"/>
              <a:t>اما</a:t>
            </a:r>
            <a:r>
              <a:rPr lang="ar-IQ" sz="2400" dirty="0" smtClean="0"/>
              <a:t> </a:t>
            </a:r>
            <a:r>
              <a:rPr lang="ar-IQ" sz="2400" dirty="0" err="1" smtClean="0"/>
              <a:t>اهم</a:t>
            </a:r>
            <a:r>
              <a:rPr lang="ar-IQ" sz="2400" dirty="0" smtClean="0"/>
              <a:t> </a:t>
            </a:r>
            <a:r>
              <a:rPr lang="ar-IQ" sz="2400" dirty="0" err="1" smtClean="0"/>
              <a:t>الاسباب</a:t>
            </a:r>
            <a:r>
              <a:rPr lang="ar-IQ" sz="2400" dirty="0" smtClean="0"/>
              <a:t> التي تؤدي </a:t>
            </a:r>
            <a:r>
              <a:rPr lang="ar-IQ" sz="2400" dirty="0" err="1" smtClean="0"/>
              <a:t>الى</a:t>
            </a:r>
            <a:r>
              <a:rPr lang="ar-IQ" sz="2400" dirty="0" smtClean="0"/>
              <a:t> تفشي مظاهر الفساد فهي </a:t>
            </a:r>
            <a:r>
              <a:rPr lang="en-US" sz="2400" dirty="0" smtClean="0"/>
              <a:t/>
            </a:r>
            <a:br>
              <a:rPr lang="en-US" sz="2400" dirty="0" smtClean="0"/>
            </a:br>
            <a:r>
              <a:rPr lang="ar-IQ" sz="2400" dirty="0" smtClean="0"/>
              <a:t>1-غياب الرقابة في النظام الديمقراطي .</a:t>
            </a:r>
            <a:r>
              <a:rPr lang="en-US" sz="2400" dirty="0" smtClean="0"/>
              <a:t/>
            </a:r>
            <a:br>
              <a:rPr lang="en-US" sz="2400" dirty="0" smtClean="0"/>
            </a:br>
            <a:r>
              <a:rPr lang="ar-IQ" sz="2400" dirty="0" smtClean="0"/>
              <a:t>2- سوء اختيار الرجل المناسب في المكان المناسب .</a:t>
            </a:r>
            <a:r>
              <a:rPr lang="ar-IQ" sz="2400" dirty="0" err="1" smtClean="0"/>
              <a:t>اي</a:t>
            </a:r>
            <a:r>
              <a:rPr lang="ar-IQ" sz="2400" dirty="0" smtClean="0"/>
              <a:t> بمعنى عدم وضع الشخص المناسب في منصب ومسؤولية مناسبة تتناسب مع مؤهلاته العلمية والفكرية وهذا بطبيعة الحال لا يكون وفقا لاستحقاقه وإنما لاعتبارات </a:t>
            </a:r>
            <a:r>
              <a:rPr lang="ar-IQ" sz="2400" dirty="0" err="1" smtClean="0"/>
              <a:t>اخرى</a:t>
            </a:r>
            <a:r>
              <a:rPr lang="ar-IQ" sz="2400" dirty="0" smtClean="0"/>
              <a:t> قد تكون حزبية وعشائرية ....الخ</a:t>
            </a:r>
            <a:r>
              <a:rPr lang="en-US" sz="2400" dirty="0" smtClean="0"/>
              <a:t/>
            </a:r>
            <a:br>
              <a:rPr lang="en-US" sz="2400" dirty="0" smtClean="0"/>
            </a:br>
            <a:r>
              <a:rPr lang="ar-IQ" sz="2400" dirty="0" smtClean="0"/>
              <a:t>3-التعين العشوائي بسبب تفاقم البطالة وارتفاع عدد العاطلين عن العمل مما يترتب على ذلك </a:t>
            </a:r>
            <a:r>
              <a:rPr lang="ar-IQ" sz="2400" dirty="0" err="1" smtClean="0"/>
              <a:t>اهمال</a:t>
            </a:r>
            <a:r>
              <a:rPr lang="ar-IQ" sz="2400" dirty="0" smtClean="0"/>
              <a:t> الكفاءات وتهميش </a:t>
            </a:r>
            <a:r>
              <a:rPr lang="ar-IQ" sz="2400" dirty="0" err="1" smtClean="0"/>
              <a:t>اصحاب</a:t>
            </a:r>
            <a:r>
              <a:rPr lang="ar-IQ" sz="2400" dirty="0" smtClean="0"/>
              <a:t> الاختصاص .</a:t>
            </a:r>
            <a:r>
              <a:rPr lang="en-US" sz="2400" dirty="0" smtClean="0"/>
              <a:t/>
            </a:r>
            <a:br>
              <a:rPr lang="en-US" sz="2400" dirty="0" smtClean="0"/>
            </a:br>
            <a:r>
              <a:rPr lang="ar-IQ" sz="2400" dirty="0" smtClean="0"/>
              <a:t>4- عدم وجود قانون رادع لمحاسبة المفسدين وهذا يدل على ضعف </a:t>
            </a:r>
            <a:r>
              <a:rPr lang="ar-IQ" sz="2400" dirty="0" err="1" smtClean="0"/>
              <a:t>اجهزة</a:t>
            </a:r>
            <a:r>
              <a:rPr lang="ar-IQ" sz="2400" dirty="0" smtClean="0"/>
              <a:t> الرقابة والمحاسبة والتهاون مع المقصرين والتستر عليهم .فغياب الضمير </a:t>
            </a:r>
            <a:r>
              <a:rPr lang="ar-IQ" sz="2400" dirty="0" err="1" smtClean="0"/>
              <a:t>الانساني</a:t>
            </a:r>
            <a:r>
              <a:rPr lang="ar-IQ" sz="2400" dirty="0" smtClean="0"/>
              <a:t> (رأس الحكمة مخافة الله) مع عدم وجود قانون رادع للمنحرفين يؤدي ذلك </a:t>
            </a:r>
            <a:r>
              <a:rPr lang="ar-IQ" sz="2400" dirty="0" err="1" smtClean="0"/>
              <a:t>الى</a:t>
            </a:r>
            <a:r>
              <a:rPr lang="ar-IQ" sz="2400" dirty="0" smtClean="0"/>
              <a:t> تفشي الفساد في كل مفاصل الدولة.</a:t>
            </a:r>
            <a:r>
              <a:rPr lang="en-US" sz="2400" dirty="0" smtClean="0"/>
              <a:t/>
            </a:r>
            <a:br>
              <a:rPr lang="en-US" sz="2400" dirty="0" smtClean="0"/>
            </a:br>
            <a:r>
              <a:rPr lang="ar-IQ" sz="2400" dirty="0" smtClean="0"/>
              <a:t>5-تردي الخدمات وهذا عامل مهم  في تفشي الفساد ,فالفرد الذي يشعر بعدم اهتمام  الدولة </a:t>
            </a:r>
            <a:r>
              <a:rPr lang="ar-IQ" sz="2400" dirty="0" err="1" smtClean="0"/>
              <a:t>به</a:t>
            </a:r>
            <a:r>
              <a:rPr lang="ar-IQ" sz="2400" dirty="0" smtClean="0"/>
              <a:t> وعدم تقديم الخدمات </a:t>
            </a:r>
            <a:r>
              <a:rPr lang="ar-IQ" sz="2400" dirty="0" err="1" smtClean="0"/>
              <a:t>الازمة</a:t>
            </a:r>
            <a:r>
              <a:rPr lang="ar-IQ" sz="2400" dirty="0" smtClean="0"/>
              <a:t> له حتما سيحاول </a:t>
            </a:r>
            <a:r>
              <a:rPr lang="ar-IQ" sz="2400" dirty="0" err="1" smtClean="0"/>
              <a:t>اتباع</a:t>
            </a:r>
            <a:r>
              <a:rPr lang="ar-IQ" sz="2400" dirty="0" smtClean="0"/>
              <a:t> </a:t>
            </a:r>
            <a:r>
              <a:rPr lang="ar-IQ" sz="2400" dirty="0" err="1" smtClean="0"/>
              <a:t>اي</a:t>
            </a:r>
            <a:r>
              <a:rPr lang="ar-IQ" sz="2400" dirty="0" smtClean="0"/>
              <a:t> وسيلة مهما كانت للحصول على ما يريد حتى وان كان غير شرعي (الغاية تبرر الوسيلة).</a:t>
            </a:r>
            <a:r>
              <a:rPr lang="en-US" sz="2400" dirty="0" smtClean="0"/>
              <a:t/>
            </a:r>
            <a:br>
              <a:rPr lang="en-US" sz="2400" dirty="0" smtClean="0"/>
            </a:br>
            <a:r>
              <a:rPr lang="ar-IQ" sz="2400" dirty="0" smtClean="0"/>
              <a:t>6-ضعف المواطنة بسبب طغيان الولاء للأحزاب السياسية والتجمعات العشائرية مما يؤدي </a:t>
            </a:r>
            <a:r>
              <a:rPr lang="ar-IQ" sz="2400" dirty="0" err="1" smtClean="0"/>
              <a:t>الى</a:t>
            </a:r>
            <a:r>
              <a:rPr lang="ar-IQ" sz="2400" dirty="0" smtClean="0"/>
              <a:t> ضعف الولاء للوطن وهو بتالي يؤدي </a:t>
            </a:r>
            <a:r>
              <a:rPr lang="ar-IQ" sz="2400" dirty="0" err="1" smtClean="0"/>
              <a:t>الى</a:t>
            </a:r>
            <a:r>
              <a:rPr lang="ar-IQ" sz="2400" dirty="0" smtClean="0"/>
              <a:t> ضعف دور الفرد في التصدي لظاهرة الفساد.</a:t>
            </a:r>
            <a:r>
              <a:rPr lang="en-US" sz="2400" dirty="0" smtClean="0"/>
              <a:t/>
            </a:r>
            <a:br>
              <a:rPr lang="en-US" sz="2400" dirty="0" smtClean="0"/>
            </a:br>
            <a:r>
              <a:rPr lang="ar-IQ" sz="2400" dirty="0" smtClean="0"/>
              <a:t>هذه </a:t>
            </a:r>
            <a:r>
              <a:rPr lang="ar-IQ" sz="2400" dirty="0" err="1" smtClean="0"/>
              <a:t>اهم</a:t>
            </a:r>
            <a:r>
              <a:rPr lang="ar-IQ" sz="2400" dirty="0" smtClean="0"/>
              <a:t> </a:t>
            </a:r>
            <a:r>
              <a:rPr lang="ar-IQ" sz="2400" dirty="0" err="1" smtClean="0"/>
              <a:t>الاسباب</a:t>
            </a:r>
            <a:r>
              <a:rPr lang="ar-IQ" sz="2400" dirty="0" smtClean="0"/>
              <a:t> التي تكمن وراء الفساد </a:t>
            </a:r>
            <a:r>
              <a:rPr lang="ar-IQ" sz="2400" dirty="0" err="1" smtClean="0"/>
              <a:t>الاداري</a:t>
            </a:r>
            <a:r>
              <a:rPr lang="ar-IQ" sz="2400" dirty="0" smtClean="0"/>
              <a:t> والمالي والذي يعد احد واهم </a:t>
            </a:r>
            <a:r>
              <a:rPr lang="ar-IQ" sz="2400" dirty="0" err="1" smtClean="0"/>
              <a:t>مساؤى</a:t>
            </a:r>
            <a:r>
              <a:rPr lang="ar-IQ" sz="2400" dirty="0" smtClean="0"/>
              <a:t> الديمقراطية مما يتطلب تضافر الجهود لمواجهته </a:t>
            </a:r>
            <a:r>
              <a:rPr lang="ar-IQ" sz="2400" dirty="0" err="1" smtClean="0"/>
              <a:t>لانه</a:t>
            </a:r>
            <a:r>
              <a:rPr lang="ar-IQ" sz="2400" dirty="0" smtClean="0"/>
              <a:t> يؤثر على الفرد والمجتمع معا </a:t>
            </a:r>
            <a:endParaRPr lang="ar-IQ"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74638"/>
            <a:ext cx="8715436" cy="6369072"/>
          </a:xfrm>
        </p:spPr>
        <p:txBody>
          <a:bodyPr>
            <a:noAutofit/>
          </a:bodyPr>
          <a:lstStyle/>
          <a:p>
            <a:pPr algn="r"/>
            <a:r>
              <a:rPr lang="ar-IQ" sz="3200" dirty="0" smtClean="0"/>
              <a:t>ولتوضيح انعكاساته على كل من الفرد والمجتمع نقول </a:t>
            </a:r>
            <a:r>
              <a:rPr lang="ar-IQ" sz="3200" dirty="0" err="1" smtClean="0"/>
              <a:t>ان</a:t>
            </a:r>
            <a:r>
              <a:rPr lang="ar-IQ" sz="3200" dirty="0" smtClean="0"/>
              <a:t> الفساد يؤثر على النواحي السياسية </a:t>
            </a:r>
            <a:r>
              <a:rPr lang="en-US" sz="3200" dirty="0" smtClean="0"/>
              <a:t/>
            </a:r>
            <a:br>
              <a:rPr lang="en-US" sz="3200" dirty="0" smtClean="0"/>
            </a:br>
            <a:r>
              <a:rPr lang="ar-IQ" sz="3200" dirty="0" smtClean="0"/>
              <a:t>والاجتماعية والاقتصادية والثقافية حيث يؤدي </a:t>
            </a:r>
            <a:r>
              <a:rPr lang="ar-IQ" sz="3200" dirty="0" err="1" smtClean="0"/>
              <a:t>الى</a:t>
            </a:r>
            <a:r>
              <a:rPr lang="ar-IQ" sz="3200" dirty="0" smtClean="0"/>
              <a:t> زيادة الخلافات في جهاز الدولة  وبين</a:t>
            </a:r>
            <a:r>
              <a:rPr lang="en-US" sz="3200" dirty="0" smtClean="0"/>
              <a:t/>
            </a:r>
            <a:br>
              <a:rPr lang="en-US" sz="3200" dirty="0" smtClean="0"/>
            </a:br>
            <a:r>
              <a:rPr lang="ar-IQ" sz="3200" dirty="0" smtClean="0"/>
              <a:t>-</a:t>
            </a:r>
            <a:r>
              <a:rPr lang="ar-IQ" sz="3200" dirty="0" err="1" smtClean="0"/>
              <a:t>الاحزاب</a:t>
            </a:r>
            <a:r>
              <a:rPr lang="ar-IQ" sz="3200" dirty="0" smtClean="0"/>
              <a:t> المختلفة لتحقيق المصلحة الخاصة على حساب المصلحة العامة , كما يساهم الفساد في تدني وتراجع مؤشرات التنمية البشرية خاصة فيما يتعلق بالتعليم والصحة وبتالي تردي المستوى </a:t>
            </a:r>
            <a:r>
              <a:rPr lang="ar-IQ" sz="3200" dirty="0" err="1" smtClean="0"/>
              <a:t>المعاشي</a:t>
            </a:r>
            <a:r>
              <a:rPr lang="ar-IQ" sz="3200" dirty="0" smtClean="0"/>
              <a:t>  للفرد </a:t>
            </a:r>
            <a:r>
              <a:rPr lang="ar-IQ" sz="3200" dirty="0" err="1" smtClean="0"/>
              <a:t>اضافة</a:t>
            </a:r>
            <a:r>
              <a:rPr lang="ar-IQ" sz="3200" dirty="0" smtClean="0"/>
              <a:t> </a:t>
            </a:r>
            <a:r>
              <a:rPr lang="ar-IQ" sz="3200" dirty="0" err="1" smtClean="0"/>
              <a:t>الى</a:t>
            </a:r>
            <a:r>
              <a:rPr lang="ar-IQ" sz="3200" dirty="0" smtClean="0"/>
              <a:t> سوء توزيع الدخل والثروة من خلال استغلال </a:t>
            </a:r>
            <a:r>
              <a:rPr lang="ar-IQ" sz="3200" dirty="0" err="1" smtClean="0"/>
              <a:t>اصحاب</a:t>
            </a:r>
            <a:r>
              <a:rPr lang="ar-IQ" sz="3200" dirty="0" smtClean="0"/>
              <a:t> النفوذ لمواقعهم المهمة في السلطة مما يؤدي </a:t>
            </a:r>
            <a:r>
              <a:rPr lang="ar-IQ" sz="3200" dirty="0" err="1" smtClean="0"/>
              <a:t>الى</a:t>
            </a:r>
            <a:r>
              <a:rPr lang="ar-IQ" sz="3200" dirty="0" smtClean="0"/>
              <a:t> تراجع مستويات المعيشة وتراجع معدلات النمو الاقتصادي </a:t>
            </a:r>
            <a:r>
              <a:rPr lang="ar-IQ" sz="3200" dirty="0" err="1" smtClean="0"/>
              <a:t>الامر</a:t>
            </a:r>
            <a:r>
              <a:rPr lang="ar-IQ" sz="3200" dirty="0" smtClean="0"/>
              <a:t> الذي يؤدي </a:t>
            </a:r>
            <a:r>
              <a:rPr lang="ar-IQ" sz="3200" dirty="0" err="1" smtClean="0"/>
              <a:t>الى</a:t>
            </a:r>
            <a:r>
              <a:rPr lang="ar-IQ" sz="3200" dirty="0" smtClean="0"/>
              <a:t> اتساع الفجوة بين </a:t>
            </a:r>
            <a:r>
              <a:rPr lang="ar-IQ" sz="3200" dirty="0" err="1" smtClean="0"/>
              <a:t>الاغنياء</a:t>
            </a:r>
            <a:r>
              <a:rPr lang="ar-IQ" sz="3200" dirty="0" smtClean="0"/>
              <a:t> وهذا يخلق طبقات متفاوتة في المستوى </a:t>
            </a:r>
            <a:r>
              <a:rPr lang="ar-IQ" sz="3200" dirty="0" err="1" smtClean="0"/>
              <a:t>المعاشي</a:t>
            </a:r>
            <a:r>
              <a:rPr lang="ar-IQ" sz="3200" dirty="0" smtClean="0"/>
              <a:t> </a:t>
            </a:r>
            <a:r>
              <a:rPr lang="ar-IQ" sz="3200" dirty="0" err="1" smtClean="0"/>
              <a:t>اي</a:t>
            </a:r>
            <a:r>
              <a:rPr lang="ar-IQ" sz="3200" dirty="0" smtClean="0"/>
              <a:t> بمعنى وجود طبقات تحت خط الفقر في الوقت الذي تكون فيه طبقات مترفة.</a:t>
            </a:r>
            <a:r>
              <a:rPr lang="en-US" sz="3200" dirty="0" smtClean="0"/>
              <a:t/>
            </a:r>
            <a:br>
              <a:rPr lang="en-US" sz="3200" dirty="0" smtClean="0"/>
            </a:br>
            <a:endParaRPr lang="ar-IQ"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74638"/>
            <a:ext cx="8715436" cy="6369072"/>
          </a:xfrm>
        </p:spPr>
        <p:txBody>
          <a:bodyPr>
            <a:noAutofit/>
          </a:bodyPr>
          <a:lstStyle/>
          <a:p>
            <a:pPr algn="r"/>
            <a:r>
              <a:rPr lang="ar-IQ" sz="2800" b="1" dirty="0" smtClean="0"/>
              <a:t>كيف يمكن مواجهة هذه المشكلة</a:t>
            </a:r>
            <a:r>
              <a:rPr lang="en-US" sz="2800" dirty="0" smtClean="0"/>
              <a:t/>
            </a:r>
            <a:br>
              <a:rPr lang="en-US" sz="2800" dirty="0" smtClean="0"/>
            </a:br>
            <a:r>
              <a:rPr lang="ar-IQ" sz="2800" dirty="0" smtClean="0"/>
              <a:t>من اجل وضع حلول مناسبة يمكن </a:t>
            </a:r>
            <a:r>
              <a:rPr lang="ar-IQ" sz="2800" dirty="0" err="1" smtClean="0"/>
              <a:t>اتباع</a:t>
            </a:r>
            <a:r>
              <a:rPr lang="ar-IQ" sz="2800" dirty="0" smtClean="0"/>
              <a:t> ما يلي </a:t>
            </a:r>
            <a:r>
              <a:rPr lang="en-US" sz="2800" dirty="0" smtClean="0"/>
              <a:t/>
            </a:r>
            <a:br>
              <a:rPr lang="en-US" sz="2800" dirty="0" smtClean="0"/>
            </a:br>
            <a:r>
              <a:rPr lang="ar-IQ" sz="2800" dirty="0" smtClean="0"/>
              <a:t>1-قيام نظام ديمقراطي يقوم على فصل السلطات  وسيادة القانون وتنفيذ </a:t>
            </a:r>
            <a:r>
              <a:rPr lang="ar-IQ" sz="2800" dirty="0" err="1" smtClean="0"/>
              <a:t>احكامه</a:t>
            </a:r>
            <a:r>
              <a:rPr lang="ar-IQ" sz="2800" dirty="0" smtClean="0"/>
              <a:t> والمسائلة والرقابة واستجواب المقصرين.</a:t>
            </a:r>
            <a:r>
              <a:rPr lang="en-US" sz="2800" dirty="0" smtClean="0"/>
              <a:t/>
            </a:r>
            <a:br>
              <a:rPr lang="en-US" sz="2800" dirty="0" smtClean="0"/>
            </a:br>
            <a:r>
              <a:rPr lang="ar-IQ" sz="2800" dirty="0" smtClean="0"/>
              <a:t>2-التركيز على البعد </a:t>
            </a:r>
            <a:r>
              <a:rPr lang="ar-IQ" sz="2800" dirty="0" err="1" smtClean="0"/>
              <a:t>الاخلاقي</a:t>
            </a:r>
            <a:r>
              <a:rPr lang="ar-IQ" sz="2800" dirty="0" smtClean="0"/>
              <a:t> واحترام قيم المجتمع لمحاربة الفساد من خلال الدعوات الدينية دون الانزلاق في المحرمات .</a:t>
            </a:r>
            <a:r>
              <a:rPr lang="en-US" sz="2800" dirty="0" smtClean="0"/>
              <a:t/>
            </a:r>
            <a:br>
              <a:rPr lang="en-US" sz="2800" dirty="0" smtClean="0"/>
            </a:br>
            <a:r>
              <a:rPr lang="ar-IQ" sz="2800" dirty="0" smtClean="0"/>
              <a:t>3-وضع نظام دقيق لاختيار الشخصيات  النزيهة المستقلة بعيدا عن </a:t>
            </a:r>
            <a:r>
              <a:rPr lang="ar-IQ" sz="2800" dirty="0" err="1" smtClean="0"/>
              <a:t>الاحزاب</a:t>
            </a:r>
            <a:r>
              <a:rPr lang="ar-IQ" sz="2800" dirty="0" smtClean="0"/>
              <a:t> .</a:t>
            </a:r>
            <a:r>
              <a:rPr lang="en-US" sz="2800" dirty="0" smtClean="0"/>
              <a:t/>
            </a:r>
            <a:br>
              <a:rPr lang="en-US" sz="2800" dirty="0" smtClean="0"/>
            </a:br>
            <a:r>
              <a:rPr lang="ar-IQ" sz="2800" dirty="0" smtClean="0"/>
              <a:t>4-زيادة برامج التوعية والقضاء على </a:t>
            </a:r>
            <a:r>
              <a:rPr lang="ar-IQ" sz="2800" dirty="0" err="1" smtClean="0"/>
              <a:t>الامية</a:t>
            </a:r>
            <a:r>
              <a:rPr lang="ar-IQ" sz="2800" dirty="0" smtClean="0"/>
              <a:t> وتنمية دور الفرد في مكافحة الفساد.</a:t>
            </a:r>
            <a:r>
              <a:rPr lang="en-US" sz="2800" dirty="0" smtClean="0"/>
              <a:t/>
            </a:r>
            <a:br>
              <a:rPr lang="en-US" sz="2800" dirty="0" smtClean="0"/>
            </a:br>
            <a:r>
              <a:rPr lang="ar-IQ" sz="2800" dirty="0" smtClean="0"/>
              <a:t>5-تشجيع </a:t>
            </a:r>
            <a:r>
              <a:rPr lang="ar-IQ" sz="2800" dirty="0" err="1" smtClean="0"/>
              <a:t>الاعلام</a:t>
            </a:r>
            <a:r>
              <a:rPr lang="ar-IQ" sz="2800" dirty="0" smtClean="0"/>
              <a:t> وحرية الصافة لما لها دور في التنوير والوعي وكشف المخالفات والتجاوزات القانونية وبلورة موقف واضح وموحد </a:t>
            </a:r>
            <a:r>
              <a:rPr lang="ar-IQ" sz="2800" dirty="0" err="1" smtClean="0"/>
              <a:t>ازاء</a:t>
            </a:r>
            <a:r>
              <a:rPr lang="ar-IQ" sz="2800" dirty="0" smtClean="0"/>
              <a:t> هذه الظاهرة.</a:t>
            </a:r>
            <a:r>
              <a:rPr lang="en-US" sz="2800" dirty="0" smtClean="0"/>
              <a:t/>
            </a:r>
            <a:br>
              <a:rPr lang="en-US" sz="2800" dirty="0" smtClean="0"/>
            </a:br>
            <a:r>
              <a:rPr lang="ar-IQ" sz="2800" dirty="0" smtClean="0"/>
              <a:t>6-سن القوانين الرادعة للإنسان المنحرف واستخدام </a:t>
            </a:r>
            <a:r>
              <a:rPr lang="ar-IQ" sz="2800" dirty="0" err="1" smtClean="0"/>
              <a:t>اقصى</a:t>
            </a:r>
            <a:r>
              <a:rPr lang="ar-IQ" sz="2800" dirty="0" smtClean="0"/>
              <a:t> العقوبات لردع </a:t>
            </a:r>
            <a:r>
              <a:rPr lang="ar-IQ" sz="2800" dirty="0" err="1" smtClean="0"/>
              <a:t>الاخرين</a:t>
            </a:r>
            <a:r>
              <a:rPr lang="ar-IQ" sz="2800" dirty="0" smtClean="0"/>
              <a:t> .</a:t>
            </a:r>
            <a:r>
              <a:rPr lang="en-US" sz="2800" dirty="0" smtClean="0"/>
              <a:t/>
            </a:r>
            <a:br>
              <a:rPr lang="en-US" sz="2800" dirty="0" smtClean="0"/>
            </a:br>
            <a:r>
              <a:rPr lang="ar-IQ" sz="2800" dirty="0" smtClean="0"/>
              <a:t>7-</a:t>
            </a:r>
            <a:r>
              <a:rPr lang="ar-IQ" sz="2800" dirty="0" err="1" smtClean="0"/>
              <a:t>اجراء</a:t>
            </a:r>
            <a:r>
              <a:rPr lang="ar-IQ" sz="2800" dirty="0" smtClean="0"/>
              <a:t> </a:t>
            </a:r>
            <a:r>
              <a:rPr lang="ar-IQ" sz="2800" dirty="0" err="1" smtClean="0"/>
              <a:t>اصلاحات</a:t>
            </a:r>
            <a:r>
              <a:rPr lang="ar-IQ" sz="2800" dirty="0" smtClean="0"/>
              <a:t> </a:t>
            </a:r>
            <a:r>
              <a:rPr lang="ar-IQ" sz="2800" dirty="0" err="1" smtClean="0"/>
              <a:t>ادارية</a:t>
            </a:r>
            <a:r>
              <a:rPr lang="ar-IQ" sz="2800" dirty="0" smtClean="0"/>
              <a:t> ومالية  وزيادة الرواتب لمواجهة غلاء المعيشة.</a:t>
            </a:r>
            <a:r>
              <a:rPr lang="en-US" sz="2800" dirty="0" smtClean="0"/>
              <a:t/>
            </a:r>
            <a:br>
              <a:rPr lang="en-US" sz="2800" dirty="0" smtClean="0"/>
            </a:br>
            <a:endParaRPr lang="ar-IQ" sz="28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Words>
  <PresentationFormat>عرض على الشاشة (3:4)‏</PresentationFormat>
  <Paragraphs>8</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المحاضرة السابعة</vt:lpstr>
      <vt:lpstr>اما اهم الاسباب التي تؤدي الى تفشي مظاهر الفساد فهي  1-غياب الرقابة في النظام الديمقراطي . 2- سوء اختيار الرجل المناسب في المكان المناسب .اي بمعنى عدم وضع الشخص المناسب في منصب ومسؤولية مناسبة تتناسب مع مؤهلاته العلمية والفكرية وهذا بطبيعة الحال لا يكون وفقا لاستحقاقه وإنما لاعتبارات اخرى قد تكون حزبية وعشائرية ....الخ 3-التعين العشوائي بسبب تفاقم البطالة وارتفاع عدد العاطلين عن العمل مما يترتب على ذلك اهمال الكفاءات وتهميش اصحاب الاختصاص . 4- عدم وجود قانون رادع لمحاسبة المفسدين وهذا يدل على ضعف اجهزة الرقابة والمحاسبة والتهاون مع المقصرين والتستر عليهم .فغياب الضمير الانساني (رأس الحكمة مخافة الله) مع عدم وجود قانون رادع للمنحرفين يؤدي ذلك الى تفشي الفساد في كل مفاصل الدولة. 5-تردي الخدمات وهذا عامل مهم  في تفشي الفساد ,فالفرد الذي يشعر بعدم اهتمام  الدولة به وعدم تقديم الخدمات الازمة له حتما سيحاول اتباع اي وسيلة مهما كانت للحصول على ما يريد حتى وان كان غير شرعي (الغاية تبرر الوسيلة). 6-ضعف المواطنة بسبب طغيان الولاء للأحزاب السياسية والتجمعات العشائرية مما يؤدي الى ضعف الولاء للوطن وهو بتالي يؤدي الى ضعف دور الفرد في التصدي لظاهرة الفساد. هذه اهم الاسباب التي تكمن وراء الفساد الاداري والمالي والذي يعد احد واهم مساؤى الديمقراطية مما يتطلب تضافر الجهود لمواجهته لانه يؤثر على الفرد والمجتمع معا </vt:lpstr>
      <vt:lpstr>ولتوضيح انعكاساته على كل من الفرد والمجتمع نقول ان الفساد يؤثر على النواحي السياسية  والاجتماعية والاقتصادية والثقافية حيث يؤدي الى زيادة الخلافات في جهاز الدولة  وبين -الاحزاب المختلفة لتحقيق المصلحة الخاصة على حساب المصلحة العامة , كما يساهم الفساد في تدني وتراجع مؤشرات التنمية البشرية خاصة فيما يتعلق بالتعليم والصحة وبتالي تردي المستوى المعاشي  للفرد اضافة الى سوء توزيع الدخل والثروة من خلال استغلال اصحاب النفوذ لمواقعهم المهمة في السلطة مما يؤدي الى تراجع مستويات المعيشة وتراجع معدلات النمو الاقتصادي الامر الذي يؤدي الى اتساع الفجوة بين الاغنياء وهذا يخلق طبقات متفاوتة في المستوى المعاشي اي بمعنى وجود طبقات تحت خط الفقر في الوقت الذي تكون فيه طبقات مترفة. </vt:lpstr>
      <vt:lpstr>كيف يمكن مواجهة هذه المشكلة من اجل وضع حلول مناسبة يمكن اتباع ما يلي  1-قيام نظام ديمقراطي يقوم على فصل السلطات  وسيادة القانون وتنفيذ احكامه والمسائلة والرقابة واستجواب المقصرين. 2-التركيز على البعد الاخلاقي واحترام قيم المجتمع لمحاربة الفساد من خلال الدعوات الدينية دون الانزلاق في المحرمات . 3-وضع نظام دقيق لاختيار الشخصيات  النزيهة المستقلة بعيدا عن الاحزاب . 4-زيادة برامج التوعية والقضاء على الامية وتنمية دور الفرد في مكافحة الفساد. 5-تشجيع الاعلام وحرية الصافة لما لها دور في التنوير والوعي وكشف المخالفات والتجاوزات القانونية وبلورة موقف واضح وموحد ازاء هذه الظاهرة. 6-سن القوانين الرادعة للإنسان المنحرف واستخدام اقصى العقوبات لردع الاخرين . 7-اجراء اصلاحات ادارية ومالية  وزيادة الرواتب لمواجهة غلاء المعيشة.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dc:title>
  <dc:creator>HP PAVILION</dc:creator>
  <cp:lastModifiedBy>HP PAVILION</cp:lastModifiedBy>
  <cp:revision>1</cp:revision>
  <dcterms:created xsi:type="dcterms:W3CDTF">2017-12-13T13:58:24Z</dcterms:created>
  <dcterms:modified xsi:type="dcterms:W3CDTF">2017-12-13T14:27:20Z</dcterms:modified>
</cp:coreProperties>
</file>