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sldIdLst>
    <p:sldId id="256" r:id="rId2"/>
    <p:sldId id="279" r:id="rId3"/>
    <p:sldId id="281"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15B2"/>
    <a:srgbClr val="EB2BC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574EDF-F51F-45D2-B399-8EB77EF9848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pPr rtl="1"/>
          <a:endParaRPr lang="ar-SA"/>
        </a:p>
      </dgm:t>
    </dgm:pt>
    <dgm:pt modelId="{8BDDA9A7-B242-48E9-83EB-927B33084115}">
      <dgm:prSet phldrT="[Text]" custT="1"/>
      <dgm:spPr>
        <a:solidFill>
          <a:schemeClr val="accent5">
            <a:lumMod val="60000"/>
            <a:lumOff val="40000"/>
          </a:schemeClr>
        </a:solidFill>
      </dgm:spPr>
      <dgm:t>
        <a:bodyPr/>
        <a:lstStyle/>
        <a:p>
          <a:pPr rtl="0"/>
          <a:r>
            <a:rPr lang="en-US" sz="2800" dirty="0" smtClean="0">
              <a:solidFill>
                <a:schemeClr val="tx1"/>
              </a:solidFill>
              <a:latin typeface="Times New Roman" pitchFamily="18" charset="0"/>
              <a:cs typeface="Times New Roman" pitchFamily="18" charset="0"/>
            </a:rPr>
            <a:t>Pipe heaters can be categorized into three types:</a:t>
          </a:r>
          <a:endParaRPr lang="ar-SA" sz="2800" dirty="0">
            <a:solidFill>
              <a:schemeClr val="tx1"/>
            </a:solidFill>
            <a:latin typeface="Times New Roman" pitchFamily="18" charset="0"/>
            <a:cs typeface="Times New Roman" pitchFamily="18" charset="0"/>
          </a:endParaRPr>
        </a:p>
      </dgm:t>
    </dgm:pt>
    <dgm:pt modelId="{AF5F1BB3-FAFD-4E3A-BC57-174F487EA746}" type="parTrans" cxnId="{F6B64650-0D33-42F6-ADA3-F7D491832360}">
      <dgm:prSet/>
      <dgm:spPr/>
      <dgm:t>
        <a:bodyPr/>
        <a:lstStyle/>
        <a:p>
          <a:pPr rtl="1"/>
          <a:endParaRPr lang="ar-SA"/>
        </a:p>
      </dgm:t>
    </dgm:pt>
    <dgm:pt modelId="{9AEDDA3A-5DB8-4B0F-8C34-544B2FD4F8DE}" type="sibTrans" cxnId="{F6B64650-0D33-42F6-ADA3-F7D491832360}">
      <dgm:prSet/>
      <dgm:spPr/>
      <dgm:t>
        <a:bodyPr/>
        <a:lstStyle/>
        <a:p>
          <a:pPr rtl="1"/>
          <a:endParaRPr lang="ar-SA"/>
        </a:p>
      </dgm:t>
    </dgm:pt>
    <dgm:pt modelId="{231F1A28-17E5-4FFC-A478-0CC8CEC19DCC}">
      <dgm:prSet custT="1"/>
      <dgm:spPr>
        <a:solidFill>
          <a:schemeClr val="accent6">
            <a:lumMod val="40000"/>
            <a:lumOff val="60000"/>
            <a:alpha val="90000"/>
          </a:schemeClr>
        </a:solidFill>
      </dgm:spPr>
      <dgm:t>
        <a:bodyPr/>
        <a:lstStyle/>
        <a:p>
          <a:pPr rtl="0"/>
          <a:r>
            <a:rPr lang="en-US" sz="2600" dirty="0" smtClean="0">
              <a:latin typeface="Times New Roman" pitchFamily="18" charset="0"/>
              <a:cs typeface="Times New Roman" pitchFamily="18" charset="0"/>
            </a:rPr>
            <a:t>3) Radiant Wall</a:t>
          </a:r>
          <a:endParaRPr lang="en-US" sz="2600" dirty="0">
            <a:latin typeface="Times New Roman" pitchFamily="18" charset="0"/>
            <a:cs typeface="Times New Roman" pitchFamily="18" charset="0"/>
          </a:endParaRPr>
        </a:p>
      </dgm:t>
    </dgm:pt>
    <dgm:pt modelId="{B5DA42E0-F8F4-4734-B8E8-819D41244549}" type="sibTrans" cxnId="{19940ABA-0595-4494-A338-4263BED7DAD9}">
      <dgm:prSet/>
      <dgm:spPr/>
      <dgm:t>
        <a:bodyPr/>
        <a:lstStyle/>
        <a:p>
          <a:pPr rtl="1"/>
          <a:endParaRPr lang="ar-SA"/>
        </a:p>
      </dgm:t>
    </dgm:pt>
    <dgm:pt modelId="{0BF72B1E-FF88-4E65-8CD6-74D4B51C7314}" type="parTrans" cxnId="{19940ABA-0595-4494-A338-4263BED7DAD9}">
      <dgm:prSet/>
      <dgm:spPr/>
      <dgm:t>
        <a:bodyPr/>
        <a:lstStyle/>
        <a:p>
          <a:pPr rtl="1"/>
          <a:endParaRPr lang="ar-SA"/>
        </a:p>
      </dgm:t>
    </dgm:pt>
    <dgm:pt modelId="{C4DD91A7-0A39-4F89-8EE5-16FD3C7D6C2E}">
      <dgm:prSet custT="1"/>
      <dgm:spPr>
        <a:solidFill>
          <a:schemeClr val="accent3">
            <a:lumMod val="40000"/>
            <a:lumOff val="60000"/>
            <a:alpha val="90000"/>
          </a:schemeClr>
        </a:solidFill>
      </dgm:spPr>
      <dgm:t>
        <a:bodyPr/>
        <a:lstStyle/>
        <a:p>
          <a:pPr rtl="0"/>
          <a:r>
            <a:rPr lang="en-US" sz="2600" dirty="0" smtClean="0">
              <a:latin typeface="Times New Roman" pitchFamily="18" charset="0"/>
              <a:cs typeface="Times New Roman" pitchFamily="18" charset="0"/>
            </a:rPr>
            <a:t>2) Cylindrical.</a:t>
          </a:r>
          <a:endParaRPr lang="en-US" sz="2600" dirty="0">
            <a:latin typeface="Times New Roman" pitchFamily="18" charset="0"/>
            <a:cs typeface="Times New Roman" pitchFamily="18" charset="0"/>
          </a:endParaRPr>
        </a:p>
      </dgm:t>
    </dgm:pt>
    <dgm:pt modelId="{8D8F551F-61FD-4B1C-8D25-F070CF1BD5DF}" type="sibTrans" cxnId="{45251A28-C9CA-4FB7-8DF3-526AEA38561D}">
      <dgm:prSet/>
      <dgm:spPr/>
      <dgm:t>
        <a:bodyPr/>
        <a:lstStyle/>
        <a:p>
          <a:pPr rtl="1"/>
          <a:endParaRPr lang="ar-SA"/>
        </a:p>
      </dgm:t>
    </dgm:pt>
    <dgm:pt modelId="{71BA40E1-B087-4DC5-A652-87D1360DDA22}" type="parTrans" cxnId="{45251A28-C9CA-4FB7-8DF3-526AEA38561D}">
      <dgm:prSet/>
      <dgm:spPr/>
      <dgm:t>
        <a:bodyPr/>
        <a:lstStyle/>
        <a:p>
          <a:pPr rtl="1"/>
          <a:endParaRPr lang="ar-SA"/>
        </a:p>
      </dgm:t>
    </dgm:pt>
    <dgm:pt modelId="{1223E304-A8F9-432C-9784-78B5E2CB9D5C}">
      <dgm:prSet custT="1"/>
      <dgm:spPr>
        <a:solidFill>
          <a:schemeClr val="accent2">
            <a:lumMod val="40000"/>
            <a:lumOff val="60000"/>
            <a:alpha val="90000"/>
          </a:schemeClr>
        </a:solidFill>
      </dgm:spPr>
      <dgm:t>
        <a:bodyPr/>
        <a:lstStyle/>
        <a:p>
          <a:pPr rtl="0"/>
          <a:r>
            <a:rPr lang="en-US" sz="2600" dirty="0" smtClean="0">
              <a:latin typeface="Times New Roman" pitchFamily="18" charset="0"/>
              <a:cs typeface="Times New Roman" pitchFamily="18" charset="0"/>
            </a:rPr>
            <a:t>1) Box/ Rectangular.</a:t>
          </a:r>
          <a:endParaRPr lang="en-US" sz="2600" dirty="0">
            <a:latin typeface="Times New Roman" pitchFamily="18" charset="0"/>
            <a:cs typeface="Times New Roman" pitchFamily="18" charset="0"/>
          </a:endParaRPr>
        </a:p>
      </dgm:t>
    </dgm:pt>
    <dgm:pt modelId="{3735D801-2DB5-4FB9-99F8-4E3C6CD01EBF}" type="sibTrans" cxnId="{963836E9-A41D-4C84-8F3E-DE3E0A7C1EED}">
      <dgm:prSet/>
      <dgm:spPr/>
      <dgm:t>
        <a:bodyPr/>
        <a:lstStyle/>
        <a:p>
          <a:pPr rtl="1"/>
          <a:endParaRPr lang="ar-SA"/>
        </a:p>
      </dgm:t>
    </dgm:pt>
    <dgm:pt modelId="{DB12CD95-800B-48F1-A11C-E3C63597AEE0}" type="parTrans" cxnId="{963836E9-A41D-4C84-8F3E-DE3E0A7C1EED}">
      <dgm:prSet/>
      <dgm:spPr/>
      <dgm:t>
        <a:bodyPr/>
        <a:lstStyle/>
        <a:p>
          <a:pPr rtl="1"/>
          <a:endParaRPr lang="ar-SA"/>
        </a:p>
      </dgm:t>
    </dgm:pt>
    <dgm:pt modelId="{9480B503-D268-4E96-B577-017F2213AFEA}" type="pres">
      <dgm:prSet presAssocID="{D8574EDF-F51F-45D2-B399-8EB77EF98488}" presName="diagram" presStyleCnt="0">
        <dgm:presLayoutVars>
          <dgm:chPref val="1"/>
          <dgm:dir/>
          <dgm:animOne val="branch"/>
          <dgm:animLvl val="lvl"/>
          <dgm:resizeHandles/>
        </dgm:presLayoutVars>
      </dgm:prSet>
      <dgm:spPr/>
      <dgm:t>
        <a:bodyPr/>
        <a:lstStyle/>
        <a:p>
          <a:pPr rtl="1"/>
          <a:endParaRPr lang="ar-SA"/>
        </a:p>
      </dgm:t>
    </dgm:pt>
    <dgm:pt modelId="{B1696049-C0D9-4E21-B49D-320F10DEACFE}" type="pres">
      <dgm:prSet presAssocID="{8BDDA9A7-B242-48E9-83EB-927B33084115}" presName="root" presStyleCnt="0"/>
      <dgm:spPr/>
    </dgm:pt>
    <dgm:pt modelId="{AB5F897E-7A00-4EDA-B937-B894D7B92365}" type="pres">
      <dgm:prSet presAssocID="{8BDDA9A7-B242-48E9-83EB-927B33084115}" presName="rootComposite" presStyleCnt="0"/>
      <dgm:spPr/>
    </dgm:pt>
    <dgm:pt modelId="{A00AC199-5356-4542-B07A-1C09C6CA1C0D}" type="pres">
      <dgm:prSet presAssocID="{8BDDA9A7-B242-48E9-83EB-927B33084115}" presName="rootText" presStyleLbl="node1" presStyleIdx="0" presStyleCnt="1" custScaleX="394637" custScaleY="80870"/>
      <dgm:spPr/>
      <dgm:t>
        <a:bodyPr/>
        <a:lstStyle/>
        <a:p>
          <a:pPr rtl="1"/>
          <a:endParaRPr lang="ar-SA"/>
        </a:p>
      </dgm:t>
    </dgm:pt>
    <dgm:pt modelId="{89EF8FD2-F5C9-41FE-88D6-E1A4696BCC6B}" type="pres">
      <dgm:prSet presAssocID="{8BDDA9A7-B242-48E9-83EB-927B33084115}" presName="rootConnector" presStyleLbl="node1" presStyleIdx="0" presStyleCnt="1"/>
      <dgm:spPr/>
      <dgm:t>
        <a:bodyPr/>
        <a:lstStyle/>
        <a:p>
          <a:pPr rtl="1"/>
          <a:endParaRPr lang="ar-SA"/>
        </a:p>
      </dgm:t>
    </dgm:pt>
    <dgm:pt modelId="{24945E92-81D6-4695-A696-60654E157534}" type="pres">
      <dgm:prSet presAssocID="{8BDDA9A7-B242-48E9-83EB-927B33084115}" presName="childShape" presStyleCnt="0"/>
      <dgm:spPr/>
    </dgm:pt>
    <dgm:pt modelId="{41CE859A-D678-4F75-86A3-82EA81F13AA8}" type="pres">
      <dgm:prSet presAssocID="{DB12CD95-800B-48F1-A11C-E3C63597AEE0}" presName="Name13" presStyleLbl="parChTrans1D2" presStyleIdx="0" presStyleCnt="3"/>
      <dgm:spPr/>
      <dgm:t>
        <a:bodyPr/>
        <a:lstStyle/>
        <a:p>
          <a:pPr rtl="1"/>
          <a:endParaRPr lang="ar-SA"/>
        </a:p>
      </dgm:t>
    </dgm:pt>
    <dgm:pt modelId="{0AB0B0FF-EE83-45B0-AA30-893F0FADB763}" type="pres">
      <dgm:prSet presAssocID="{1223E304-A8F9-432C-9784-78B5E2CB9D5C}" presName="childText" presStyleLbl="bgAcc1" presStyleIdx="0" presStyleCnt="3" custScaleX="206350" custScaleY="66559" custLinFactNeighborX="-19621" custLinFactNeighborY="-3322">
        <dgm:presLayoutVars>
          <dgm:bulletEnabled val="1"/>
        </dgm:presLayoutVars>
      </dgm:prSet>
      <dgm:spPr/>
      <dgm:t>
        <a:bodyPr/>
        <a:lstStyle/>
        <a:p>
          <a:pPr rtl="1"/>
          <a:endParaRPr lang="ar-SA"/>
        </a:p>
      </dgm:t>
    </dgm:pt>
    <dgm:pt modelId="{42DC1E78-40BE-47D2-8261-8BB08562B4E8}" type="pres">
      <dgm:prSet presAssocID="{71BA40E1-B087-4DC5-A652-87D1360DDA22}" presName="Name13" presStyleLbl="parChTrans1D2" presStyleIdx="1" presStyleCnt="3"/>
      <dgm:spPr/>
      <dgm:t>
        <a:bodyPr/>
        <a:lstStyle/>
        <a:p>
          <a:pPr rtl="1"/>
          <a:endParaRPr lang="ar-SA"/>
        </a:p>
      </dgm:t>
    </dgm:pt>
    <dgm:pt modelId="{662A8847-C1B3-4B45-A350-51E5AB6094C7}" type="pres">
      <dgm:prSet presAssocID="{C4DD91A7-0A39-4F89-8EE5-16FD3C7D6C2E}" presName="childText" presStyleLbl="bgAcc1" presStyleIdx="1" presStyleCnt="3" custScaleX="158643" custScaleY="56740" custLinFactNeighborX="4447" custLinFactNeighborY="-4524">
        <dgm:presLayoutVars>
          <dgm:bulletEnabled val="1"/>
        </dgm:presLayoutVars>
      </dgm:prSet>
      <dgm:spPr/>
      <dgm:t>
        <a:bodyPr/>
        <a:lstStyle/>
        <a:p>
          <a:pPr rtl="1"/>
          <a:endParaRPr lang="ar-SA"/>
        </a:p>
      </dgm:t>
    </dgm:pt>
    <dgm:pt modelId="{60086D57-B1AC-4C15-90FB-FE85E2FA8A02}" type="pres">
      <dgm:prSet presAssocID="{0BF72B1E-FF88-4E65-8CD6-74D4B51C7314}" presName="Name13" presStyleLbl="parChTrans1D2" presStyleIdx="2" presStyleCnt="3"/>
      <dgm:spPr/>
      <dgm:t>
        <a:bodyPr/>
        <a:lstStyle/>
        <a:p>
          <a:pPr rtl="1"/>
          <a:endParaRPr lang="ar-SA"/>
        </a:p>
      </dgm:t>
    </dgm:pt>
    <dgm:pt modelId="{59C31A94-9EC2-4DE6-8F3F-4BF7286F8E93}" type="pres">
      <dgm:prSet presAssocID="{231F1A28-17E5-4FFC-A478-0CC8CEC19DCC}" presName="childText" presStyleLbl="bgAcc1" presStyleIdx="2" presStyleCnt="3" custScaleX="167828" custScaleY="67099" custLinFactNeighborX="5329" custLinFactNeighborY="22">
        <dgm:presLayoutVars>
          <dgm:bulletEnabled val="1"/>
        </dgm:presLayoutVars>
      </dgm:prSet>
      <dgm:spPr/>
      <dgm:t>
        <a:bodyPr/>
        <a:lstStyle/>
        <a:p>
          <a:pPr rtl="1"/>
          <a:endParaRPr lang="ar-SA"/>
        </a:p>
      </dgm:t>
    </dgm:pt>
  </dgm:ptLst>
  <dgm:cxnLst>
    <dgm:cxn modelId="{963836E9-A41D-4C84-8F3E-DE3E0A7C1EED}" srcId="{8BDDA9A7-B242-48E9-83EB-927B33084115}" destId="{1223E304-A8F9-432C-9784-78B5E2CB9D5C}" srcOrd="0" destOrd="0" parTransId="{DB12CD95-800B-48F1-A11C-E3C63597AEE0}" sibTransId="{3735D801-2DB5-4FB9-99F8-4E3C6CD01EBF}"/>
    <dgm:cxn modelId="{DD20C8EA-3762-4C98-A290-0B3C3B17BDDE}" type="presOf" srcId="{D8574EDF-F51F-45D2-B399-8EB77EF98488}" destId="{9480B503-D268-4E96-B577-017F2213AFEA}" srcOrd="0" destOrd="0" presId="urn:microsoft.com/office/officeart/2005/8/layout/hierarchy3"/>
    <dgm:cxn modelId="{34880604-F847-4CE8-BC01-83B5003C01EB}" type="presOf" srcId="{C4DD91A7-0A39-4F89-8EE5-16FD3C7D6C2E}" destId="{662A8847-C1B3-4B45-A350-51E5AB6094C7}" srcOrd="0" destOrd="0" presId="urn:microsoft.com/office/officeart/2005/8/layout/hierarchy3"/>
    <dgm:cxn modelId="{D4730FEF-0BE7-4B1D-A4C5-461ED24617D2}" type="presOf" srcId="{8BDDA9A7-B242-48E9-83EB-927B33084115}" destId="{89EF8FD2-F5C9-41FE-88D6-E1A4696BCC6B}" srcOrd="1" destOrd="0" presId="urn:microsoft.com/office/officeart/2005/8/layout/hierarchy3"/>
    <dgm:cxn modelId="{27C2EC8A-7F91-4670-BFDC-8DC8C6172E0D}" type="presOf" srcId="{231F1A28-17E5-4FFC-A478-0CC8CEC19DCC}" destId="{59C31A94-9EC2-4DE6-8F3F-4BF7286F8E93}" srcOrd="0" destOrd="0" presId="urn:microsoft.com/office/officeart/2005/8/layout/hierarchy3"/>
    <dgm:cxn modelId="{35E3287A-5A5E-44EF-8535-8C4404352A32}" type="presOf" srcId="{71BA40E1-B087-4DC5-A652-87D1360DDA22}" destId="{42DC1E78-40BE-47D2-8261-8BB08562B4E8}" srcOrd="0" destOrd="0" presId="urn:microsoft.com/office/officeart/2005/8/layout/hierarchy3"/>
    <dgm:cxn modelId="{45251A28-C9CA-4FB7-8DF3-526AEA38561D}" srcId="{8BDDA9A7-B242-48E9-83EB-927B33084115}" destId="{C4DD91A7-0A39-4F89-8EE5-16FD3C7D6C2E}" srcOrd="1" destOrd="0" parTransId="{71BA40E1-B087-4DC5-A652-87D1360DDA22}" sibTransId="{8D8F551F-61FD-4B1C-8D25-F070CF1BD5DF}"/>
    <dgm:cxn modelId="{F6B64650-0D33-42F6-ADA3-F7D491832360}" srcId="{D8574EDF-F51F-45D2-B399-8EB77EF98488}" destId="{8BDDA9A7-B242-48E9-83EB-927B33084115}" srcOrd="0" destOrd="0" parTransId="{AF5F1BB3-FAFD-4E3A-BC57-174F487EA746}" sibTransId="{9AEDDA3A-5DB8-4B0F-8C34-544B2FD4F8DE}"/>
    <dgm:cxn modelId="{19940ABA-0595-4494-A338-4263BED7DAD9}" srcId="{8BDDA9A7-B242-48E9-83EB-927B33084115}" destId="{231F1A28-17E5-4FFC-A478-0CC8CEC19DCC}" srcOrd="2" destOrd="0" parTransId="{0BF72B1E-FF88-4E65-8CD6-74D4B51C7314}" sibTransId="{B5DA42E0-F8F4-4734-B8E8-819D41244549}"/>
    <dgm:cxn modelId="{FBA5A305-8F65-4773-92ED-D04AC4C5C858}" type="presOf" srcId="{8BDDA9A7-B242-48E9-83EB-927B33084115}" destId="{A00AC199-5356-4542-B07A-1C09C6CA1C0D}" srcOrd="0" destOrd="0" presId="urn:microsoft.com/office/officeart/2005/8/layout/hierarchy3"/>
    <dgm:cxn modelId="{7200B089-4A66-487D-B3F9-AE0C030627B7}" type="presOf" srcId="{0BF72B1E-FF88-4E65-8CD6-74D4B51C7314}" destId="{60086D57-B1AC-4C15-90FB-FE85E2FA8A02}" srcOrd="0" destOrd="0" presId="urn:microsoft.com/office/officeart/2005/8/layout/hierarchy3"/>
    <dgm:cxn modelId="{FAA3F98B-4242-4E3A-8120-6CA330E33320}" type="presOf" srcId="{1223E304-A8F9-432C-9784-78B5E2CB9D5C}" destId="{0AB0B0FF-EE83-45B0-AA30-893F0FADB763}" srcOrd="0" destOrd="0" presId="urn:microsoft.com/office/officeart/2005/8/layout/hierarchy3"/>
    <dgm:cxn modelId="{721F0225-BC70-46F8-A012-10515EE54E11}" type="presOf" srcId="{DB12CD95-800B-48F1-A11C-E3C63597AEE0}" destId="{41CE859A-D678-4F75-86A3-82EA81F13AA8}" srcOrd="0" destOrd="0" presId="urn:microsoft.com/office/officeart/2005/8/layout/hierarchy3"/>
    <dgm:cxn modelId="{0BBA9F43-1D58-41F1-8892-6D2CB11E12E2}" type="presParOf" srcId="{9480B503-D268-4E96-B577-017F2213AFEA}" destId="{B1696049-C0D9-4E21-B49D-320F10DEACFE}" srcOrd="0" destOrd="0" presId="urn:microsoft.com/office/officeart/2005/8/layout/hierarchy3"/>
    <dgm:cxn modelId="{985797B9-5932-45A7-A79B-52CBF8E11158}" type="presParOf" srcId="{B1696049-C0D9-4E21-B49D-320F10DEACFE}" destId="{AB5F897E-7A00-4EDA-B937-B894D7B92365}" srcOrd="0" destOrd="0" presId="urn:microsoft.com/office/officeart/2005/8/layout/hierarchy3"/>
    <dgm:cxn modelId="{3988412A-5A03-4265-8E4D-563CCDB9875F}" type="presParOf" srcId="{AB5F897E-7A00-4EDA-B937-B894D7B92365}" destId="{A00AC199-5356-4542-B07A-1C09C6CA1C0D}" srcOrd="0" destOrd="0" presId="urn:microsoft.com/office/officeart/2005/8/layout/hierarchy3"/>
    <dgm:cxn modelId="{92F9225D-0E9B-4E8E-818A-127E7CA461C9}" type="presParOf" srcId="{AB5F897E-7A00-4EDA-B937-B894D7B92365}" destId="{89EF8FD2-F5C9-41FE-88D6-E1A4696BCC6B}" srcOrd="1" destOrd="0" presId="urn:microsoft.com/office/officeart/2005/8/layout/hierarchy3"/>
    <dgm:cxn modelId="{7695829B-CE3D-4FE8-9873-FDF17BF3FF89}" type="presParOf" srcId="{B1696049-C0D9-4E21-B49D-320F10DEACFE}" destId="{24945E92-81D6-4695-A696-60654E157534}" srcOrd="1" destOrd="0" presId="urn:microsoft.com/office/officeart/2005/8/layout/hierarchy3"/>
    <dgm:cxn modelId="{B17F2331-2C88-427D-AA06-65E0E26599FC}" type="presParOf" srcId="{24945E92-81D6-4695-A696-60654E157534}" destId="{41CE859A-D678-4F75-86A3-82EA81F13AA8}" srcOrd="0" destOrd="0" presId="urn:microsoft.com/office/officeart/2005/8/layout/hierarchy3"/>
    <dgm:cxn modelId="{3C6D0A4C-B277-4938-986D-29AD58E6EEED}" type="presParOf" srcId="{24945E92-81D6-4695-A696-60654E157534}" destId="{0AB0B0FF-EE83-45B0-AA30-893F0FADB763}" srcOrd="1" destOrd="0" presId="urn:microsoft.com/office/officeart/2005/8/layout/hierarchy3"/>
    <dgm:cxn modelId="{47D1FF91-1833-4A51-8E7F-28F2A217E729}" type="presParOf" srcId="{24945E92-81D6-4695-A696-60654E157534}" destId="{42DC1E78-40BE-47D2-8261-8BB08562B4E8}" srcOrd="2" destOrd="0" presId="urn:microsoft.com/office/officeart/2005/8/layout/hierarchy3"/>
    <dgm:cxn modelId="{B70BEC51-D417-4E05-9B82-AD2FD0154A26}" type="presParOf" srcId="{24945E92-81D6-4695-A696-60654E157534}" destId="{662A8847-C1B3-4B45-A350-51E5AB6094C7}" srcOrd="3" destOrd="0" presId="urn:microsoft.com/office/officeart/2005/8/layout/hierarchy3"/>
    <dgm:cxn modelId="{10E7468D-B6AC-4B7E-93EC-78FFA84484F1}" type="presParOf" srcId="{24945E92-81D6-4695-A696-60654E157534}" destId="{60086D57-B1AC-4C15-90FB-FE85E2FA8A02}" srcOrd="4" destOrd="0" presId="urn:microsoft.com/office/officeart/2005/8/layout/hierarchy3"/>
    <dgm:cxn modelId="{F10F83D7-8442-4B79-A11C-A5E7A4512C53}" type="presParOf" srcId="{24945E92-81D6-4695-A696-60654E157534}" destId="{59C31A94-9EC2-4DE6-8F3F-4BF7286F8E93}" srcOrd="5"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AC199-5356-4542-B07A-1C09C6CA1C0D}">
      <dsp:nvSpPr>
        <dsp:cNvPr id="0" name=""/>
        <dsp:cNvSpPr/>
      </dsp:nvSpPr>
      <dsp:spPr>
        <a:xfrm>
          <a:off x="1043609" y="206"/>
          <a:ext cx="7056780" cy="723046"/>
        </a:xfrm>
        <a:prstGeom prst="roundRect">
          <a:avLst>
            <a:gd name="adj" fmla="val 10000"/>
          </a:avLst>
        </a:prstGeom>
        <a:solidFill>
          <a:schemeClr val="accent5">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1"/>
              </a:solidFill>
              <a:latin typeface="Times New Roman" pitchFamily="18" charset="0"/>
              <a:cs typeface="Times New Roman" pitchFamily="18" charset="0"/>
            </a:rPr>
            <a:t>Pipe heaters can be categorized into three types:</a:t>
          </a:r>
          <a:endParaRPr lang="ar-SA" sz="2800" kern="1200" dirty="0">
            <a:solidFill>
              <a:schemeClr val="tx1"/>
            </a:solidFill>
            <a:latin typeface="Times New Roman" pitchFamily="18" charset="0"/>
            <a:cs typeface="Times New Roman" pitchFamily="18" charset="0"/>
          </a:endParaRPr>
        </a:p>
      </dsp:txBody>
      <dsp:txXfrm>
        <a:off x="1064786" y="21383"/>
        <a:ext cx="7014426" cy="680692"/>
      </dsp:txXfrm>
    </dsp:sp>
    <dsp:sp modelId="{41CE859A-D678-4F75-86A3-82EA81F13AA8}">
      <dsp:nvSpPr>
        <dsp:cNvPr id="0" name=""/>
        <dsp:cNvSpPr/>
      </dsp:nvSpPr>
      <dsp:spPr>
        <a:xfrm>
          <a:off x="1749287" y="723253"/>
          <a:ext cx="424992" cy="491366"/>
        </a:xfrm>
        <a:custGeom>
          <a:avLst/>
          <a:gdLst/>
          <a:ahLst/>
          <a:cxnLst/>
          <a:rect l="0" t="0" r="0" b="0"/>
          <a:pathLst>
            <a:path>
              <a:moveTo>
                <a:pt x="0" y="0"/>
              </a:moveTo>
              <a:lnTo>
                <a:pt x="0" y="491366"/>
              </a:lnTo>
              <a:lnTo>
                <a:pt x="424992" y="49136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B0B0FF-EE83-45B0-AA30-893F0FADB763}">
      <dsp:nvSpPr>
        <dsp:cNvPr id="0" name=""/>
        <dsp:cNvSpPr/>
      </dsp:nvSpPr>
      <dsp:spPr>
        <a:xfrm>
          <a:off x="2174280" y="917073"/>
          <a:ext cx="2951910" cy="595094"/>
        </a:xfrm>
        <a:prstGeom prst="roundRect">
          <a:avLst>
            <a:gd name="adj" fmla="val 10000"/>
          </a:avLst>
        </a:prstGeom>
        <a:solidFill>
          <a:schemeClr val="accent2">
            <a:lumMod val="40000"/>
            <a:lumOff val="60000"/>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rtl="0">
            <a:lnSpc>
              <a:spcPct val="90000"/>
            </a:lnSpc>
            <a:spcBef>
              <a:spcPct val="0"/>
            </a:spcBef>
            <a:spcAft>
              <a:spcPct val="35000"/>
            </a:spcAft>
          </a:pPr>
          <a:r>
            <a:rPr lang="en-US" sz="2600" kern="1200" dirty="0" smtClean="0">
              <a:latin typeface="Times New Roman" pitchFamily="18" charset="0"/>
              <a:cs typeface="Times New Roman" pitchFamily="18" charset="0"/>
            </a:rPr>
            <a:t>1) Box/ Rectangular.</a:t>
          </a:r>
          <a:endParaRPr lang="en-US" sz="2600" kern="1200" dirty="0">
            <a:latin typeface="Times New Roman" pitchFamily="18" charset="0"/>
            <a:cs typeface="Times New Roman" pitchFamily="18" charset="0"/>
          </a:endParaRPr>
        </a:p>
      </dsp:txBody>
      <dsp:txXfrm>
        <a:off x="2191710" y="934503"/>
        <a:ext cx="2917050" cy="560234"/>
      </dsp:txXfrm>
    </dsp:sp>
    <dsp:sp modelId="{42DC1E78-40BE-47D2-8261-8BB08562B4E8}">
      <dsp:nvSpPr>
        <dsp:cNvPr id="0" name=""/>
        <dsp:cNvSpPr/>
      </dsp:nvSpPr>
      <dsp:spPr>
        <a:xfrm>
          <a:off x="1749287" y="723253"/>
          <a:ext cx="769293" cy="1255339"/>
        </a:xfrm>
        <a:custGeom>
          <a:avLst/>
          <a:gdLst/>
          <a:ahLst/>
          <a:cxnLst/>
          <a:rect l="0" t="0" r="0" b="0"/>
          <a:pathLst>
            <a:path>
              <a:moveTo>
                <a:pt x="0" y="0"/>
              </a:moveTo>
              <a:lnTo>
                <a:pt x="0" y="1255339"/>
              </a:lnTo>
              <a:lnTo>
                <a:pt x="769293" y="125533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2A8847-C1B3-4B45-A350-51E5AB6094C7}">
      <dsp:nvSpPr>
        <dsp:cNvPr id="0" name=""/>
        <dsp:cNvSpPr/>
      </dsp:nvSpPr>
      <dsp:spPr>
        <a:xfrm>
          <a:off x="2518581" y="1724941"/>
          <a:ext cx="2269445" cy="507303"/>
        </a:xfrm>
        <a:prstGeom prst="roundRect">
          <a:avLst>
            <a:gd name="adj" fmla="val 10000"/>
          </a:avLst>
        </a:prstGeom>
        <a:solidFill>
          <a:schemeClr val="accent3">
            <a:lumMod val="40000"/>
            <a:lumOff val="60000"/>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rtl="0">
            <a:lnSpc>
              <a:spcPct val="90000"/>
            </a:lnSpc>
            <a:spcBef>
              <a:spcPct val="0"/>
            </a:spcBef>
            <a:spcAft>
              <a:spcPct val="35000"/>
            </a:spcAft>
          </a:pPr>
          <a:r>
            <a:rPr lang="en-US" sz="2600" kern="1200" dirty="0" smtClean="0">
              <a:latin typeface="Times New Roman" pitchFamily="18" charset="0"/>
              <a:cs typeface="Times New Roman" pitchFamily="18" charset="0"/>
            </a:rPr>
            <a:t>2) Cylindrical.</a:t>
          </a:r>
          <a:endParaRPr lang="en-US" sz="2600" kern="1200" dirty="0">
            <a:latin typeface="Times New Roman" pitchFamily="18" charset="0"/>
            <a:cs typeface="Times New Roman" pitchFamily="18" charset="0"/>
          </a:endParaRPr>
        </a:p>
      </dsp:txBody>
      <dsp:txXfrm>
        <a:off x="2533439" y="1739799"/>
        <a:ext cx="2239729" cy="477587"/>
      </dsp:txXfrm>
    </dsp:sp>
    <dsp:sp modelId="{60086D57-B1AC-4C15-90FB-FE85E2FA8A02}">
      <dsp:nvSpPr>
        <dsp:cNvPr id="0" name=""/>
        <dsp:cNvSpPr/>
      </dsp:nvSpPr>
      <dsp:spPr>
        <a:xfrm>
          <a:off x="1749287" y="723253"/>
          <a:ext cx="781911" cy="2073119"/>
        </a:xfrm>
        <a:custGeom>
          <a:avLst/>
          <a:gdLst/>
          <a:ahLst/>
          <a:cxnLst/>
          <a:rect l="0" t="0" r="0" b="0"/>
          <a:pathLst>
            <a:path>
              <a:moveTo>
                <a:pt x="0" y="0"/>
              </a:moveTo>
              <a:lnTo>
                <a:pt x="0" y="2073119"/>
              </a:lnTo>
              <a:lnTo>
                <a:pt x="781911" y="207311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C31A94-9EC2-4DE6-8F3F-4BF7286F8E93}">
      <dsp:nvSpPr>
        <dsp:cNvPr id="0" name=""/>
        <dsp:cNvSpPr/>
      </dsp:nvSpPr>
      <dsp:spPr>
        <a:xfrm>
          <a:off x="2531199" y="2496411"/>
          <a:ext cx="2400839" cy="599922"/>
        </a:xfrm>
        <a:prstGeom prst="roundRect">
          <a:avLst>
            <a:gd name="adj" fmla="val 10000"/>
          </a:avLst>
        </a:prstGeom>
        <a:solidFill>
          <a:schemeClr val="accent6">
            <a:lumMod val="40000"/>
            <a:lumOff val="60000"/>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rtl="0">
            <a:lnSpc>
              <a:spcPct val="90000"/>
            </a:lnSpc>
            <a:spcBef>
              <a:spcPct val="0"/>
            </a:spcBef>
            <a:spcAft>
              <a:spcPct val="35000"/>
            </a:spcAft>
          </a:pPr>
          <a:r>
            <a:rPr lang="en-US" sz="2600" kern="1200" dirty="0" smtClean="0">
              <a:latin typeface="Times New Roman" pitchFamily="18" charset="0"/>
              <a:cs typeface="Times New Roman" pitchFamily="18" charset="0"/>
            </a:rPr>
            <a:t>3) Radiant Wall</a:t>
          </a:r>
          <a:endParaRPr lang="en-US" sz="2600" kern="1200" dirty="0">
            <a:latin typeface="Times New Roman" pitchFamily="18" charset="0"/>
            <a:cs typeface="Times New Roman" pitchFamily="18" charset="0"/>
          </a:endParaRPr>
        </a:p>
      </dsp:txBody>
      <dsp:txXfrm>
        <a:off x="2548770" y="2513982"/>
        <a:ext cx="2365697" cy="5647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B571E4-E0A8-4A3C-B6FA-E42FE0950ED4}" type="datetimeFigureOut">
              <a:rPr lang="ar-SA" smtClean="0"/>
              <a:pPr/>
              <a:t>18/01/1436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CC636C3-F6E6-44E3-AD94-D56750311285}" type="slidenum">
              <a:rPr lang="ar-SA" smtClean="0"/>
              <a:pPr/>
              <a:t>‹#›</a:t>
            </a:fld>
            <a:endParaRPr lang="ar-SA"/>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B571E4-E0A8-4A3C-B6FA-E42FE0950ED4}" type="datetimeFigureOut">
              <a:rPr lang="ar-SA" smtClean="0"/>
              <a:pPr/>
              <a:t>18/01/1436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CC636C3-F6E6-44E3-AD94-D56750311285}"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B571E4-E0A8-4A3C-B6FA-E42FE0950ED4}" type="datetimeFigureOut">
              <a:rPr lang="ar-SA" smtClean="0"/>
              <a:pPr/>
              <a:t>18/01/1436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CC636C3-F6E6-44E3-AD94-D56750311285}"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AB571E4-E0A8-4A3C-B6FA-E42FE0950ED4}" type="datetimeFigureOut">
              <a:rPr lang="ar-SA" smtClean="0"/>
              <a:pPr/>
              <a:t>18/01/1436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CC636C3-F6E6-44E3-AD94-D56750311285}" type="slidenum">
              <a:rPr lang="ar-SA" smtClean="0"/>
              <a:pPr/>
              <a:t>‹#›</a:t>
            </a:fld>
            <a:endParaRPr lang="ar-SA"/>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B571E4-E0A8-4A3C-B6FA-E42FE0950ED4}" type="datetimeFigureOut">
              <a:rPr lang="ar-SA" smtClean="0"/>
              <a:pPr/>
              <a:t>18/01/1436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CC636C3-F6E6-44E3-AD94-D56750311285}"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AB571E4-E0A8-4A3C-B6FA-E42FE0950ED4}" type="datetimeFigureOut">
              <a:rPr lang="ar-SA" smtClean="0"/>
              <a:pPr/>
              <a:t>18/01/1436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CC636C3-F6E6-44E3-AD94-D56750311285}" type="slidenum">
              <a:rPr lang="ar-SA" smtClean="0"/>
              <a:pPr/>
              <a:t>‹#›</a:t>
            </a:fld>
            <a:endParaRPr lang="ar-SA"/>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B571E4-E0A8-4A3C-B6FA-E42FE0950ED4}" type="datetimeFigureOut">
              <a:rPr lang="ar-SA" smtClean="0"/>
              <a:pPr/>
              <a:t>18/01/1436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CCC636C3-F6E6-44E3-AD94-D56750311285}" type="slidenum">
              <a:rPr lang="ar-SA" smtClean="0"/>
              <a:pPr/>
              <a:t>‹#›</a:t>
            </a:fld>
            <a:endParaRPr lang="ar-SA"/>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B571E4-E0A8-4A3C-B6FA-E42FE0950ED4}" type="datetimeFigureOut">
              <a:rPr lang="ar-SA" smtClean="0"/>
              <a:pPr/>
              <a:t>18/01/1436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CCC636C3-F6E6-44E3-AD94-D56750311285}"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571E4-E0A8-4A3C-B6FA-E42FE0950ED4}" type="datetimeFigureOut">
              <a:rPr lang="ar-SA" smtClean="0"/>
              <a:pPr/>
              <a:t>18/01/1436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CCC636C3-F6E6-44E3-AD94-D56750311285}"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B571E4-E0A8-4A3C-B6FA-E42FE0950ED4}" type="datetimeFigureOut">
              <a:rPr lang="ar-SA" smtClean="0"/>
              <a:pPr/>
              <a:t>18/01/1436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CC636C3-F6E6-44E3-AD94-D56750311285}"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B571E4-E0A8-4A3C-B6FA-E42FE0950ED4}" type="datetimeFigureOut">
              <a:rPr lang="ar-SA" smtClean="0"/>
              <a:pPr/>
              <a:t>18/01/1436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CC636C3-F6E6-44E3-AD94-D56750311285}" type="slidenum">
              <a:rPr lang="ar-SA" smtClean="0"/>
              <a:pPr/>
              <a:t>‹#›</a:t>
            </a:fld>
            <a:endParaRPr lang="ar-SA"/>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AB571E4-E0A8-4A3C-B6FA-E42FE0950ED4}" type="datetimeFigureOut">
              <a:rPr lang="ar-SA" smtClean="0"/>
              <a:pPr/>
              <a:t>18/01/1436</a:t>
            </a:fld>
            <a:endParaRPr lang="ar-SA"/>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ar-SA"/>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CC636C3-F6E6-44E3-AD94-D56750311285}"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8.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21.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88640"/>
            <a:ext cx="8712968" cy="523220"/>
          </a:xfrm>
          <a:prstGeom prst="rect">
            <a:avLst/>
          </a:prstGeom>
          <a:noFill/>
        </p:spPr>
        <p:txBody>
          <a:bodyPr wrap="square" rtlCol="1">
            <a:spAutoFit/>
          </a:bodyPr>
          <a:lstStyle/>
          <a:p>
            <a:pPr algn="l" rtl="0"/>
            <a:r>
              <a:rPr lang="en-US" sz="2800" b="1" dirty="0" smtClean="0">
                <a:solidFill>
                  <a:schemeClr val="accent1">
                    <a:lumMod val="75000"/>
                  </a:schemeClr>
                </a:solidFill>
                <a:latin typeface="Times New Roman" pitchFamily="18" charset="0"/>
                <a:cs typeface="Times New Roman" pitchFamily="18" charset="0"/>
              </a:rPr>
              <a:t>Lect</a:t>
            </a:r>
            <a:r>
              <a:rPr lang="en-US" sz="2800" b="1" dirty="0">
                <a:solidFill>
                  <a:schemeClr val="accent1">
                    <a:lumMod val="75000"/>
                  </a:schemeClr>
                </a:solidFill>
                <a:latin typeface="Times New Roman" pitchFamily="18" charset="0"/>
                <a:cs typeface="Times New Roman" pitchFamily="18" charset="0"/>
              </a:rPr>
              <a:t>./6 </a:t>
            </a:r>
            <a:r>
              <a:rPr lang="en-US" sz="2800" b="1" dirty="0" smtClean="0">
                <a:solidFill>
                  <a:schemeClr val="accent1">
                    <a:lumMod val="75000"/>
                  </a:schemeClr>
                </a:solidFill>
                <a:latin typeface="Times New Roman" pitchFamily="18" charset="0"/>
                <a:cs typeface="Times New Roman" pitchFamily="18" charset="0"/>
              </a:rPr>
              <a:t>                                                  Petroleum </a:t>
            </a:r>
            <a:r>
              <a:rPr lang="en-US" sz="2800" b="1" dirty="0">
                <a:solidFill>
                  <a:schemeClr val="accent1">
                    <a:lumMod val="75000"/>
                  </a:schemeClr>
                </a:solidFill>
                <a:latin typeface="Times New Roman" pitchFamily="18" charset="0"/>
                <a:cs typeface="Times New Roman" pitchFamily="18" charset="0"/>
              </a:rPr>
              <a:t>refinery</a:t>
            </a:r>
          </a:p>
        </p:txBody>
      </p:sp>
      <p:sp>
        <p:nvSpPr>
          <p:cNvPr id="5" name="TextBox 4"/>
          <p:cNvSpPr txBox="1"/>
          <p:nvPr/>
        </p:nvSpPr>
        <p:spPr>
          <a:xfrm>
            <a:off x="1259632" y="2875583"/>
            <a:ext cx="6480720" cy="830997"/>
          </a:xfrm>
          <a:prstGeom prst="rect">
            <a:avLst/>
          </a:prstGeom>
          <a:noFill/>
        </p:spPr>
        <p:txBody>
          <a:bodyPr wrap="square" rtlCol="1">
            <a:prstTxWarp prst="textArchUp">
              <a:avLst/>
            </a:prstTxWarp>
            <a:spAutoFit/>
          </a:bodyPr>
          <a:lstStyle/>
          <a:p>
            <a:pPr algn="ctr" rtl="0"/>
            <a:r>
              <a:rPr lang="en-US" sz="4800" b="1" dirty="0">
                <a:solidFill>
                  <a:srgbClr val="FF0000"/>
                </a:solidFill>
                <a:latin typeface="Times New Roman" pitchFamily="18" charset="0"/>
                <a:cs typeface="Times New Roman" pitchFamily="18" charset="0"/>
              </a:rPr>
              <a:t>Heating of Crude Oil</a:t>
            </a:r>
            <a:endParaRPr lang="en-US" sz="4800" dirty="0">
              <a:solidFill>
                <a:srgbClr val="FF0000"/>
              </a:solidFill>
              <a:latin typeface="Times New Roman" pitchFamily="18" charset="0"/>
              <a:cs typeface="Times New Roman" pitchFamily="18" charset="0"/>
            </a:endParaRPr>
          </a:p>
        </p:txBody>
      </p:sp>
      <p:cxnSp>
        <p:nvCxnSpPr>
          <p:cNvPr id="7" name="Straight Connector 6"/>
          <p:cNvCxnSpPr/>
          <p:nvPr/>
        </p:nvCxnSpPr>
        <p:spPr>
          <a:xfrm>
            <a:off x="1043608" y="3706580"/>
            <a:ext cx="6912768"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619672" y="4005064"/>
            <a:ext cx="5832648" cy="0"/>
          </a:xfrm>
          <a:prstGeom prst="line">
            <a:avLst/>
          </a:prstGeom>
          <a:ln w="38100">
            <a:solidFill>
              <a:srgbClr val="EB2BC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123728" y="4293096"/>
            <a:ext cx="475252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89429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xmlns="" val="658996651"/>
              </p:ext>
            </p:extLst>
          </p:nvPr>
        </p:nvGraphicFramePr>
        <p:xfrm>
          <a:off x="462046" y="475511"/>
          <a:ext cx="4248472" cy="1800200"/>
        </p:xfrm>
        <a:graphic>
          <a:graphicData uri="http://schemas.openxmlformats.org/presentationml/2006/ole">
            <p:oleObj spid="_x0000_s6164" name="Equation" r:id="rId3" imgW="1536700" imgH="812800" progId="Equation.3">
              <p:embed/>
            </p:oleObj>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xmlns="" val="2207557579"/>
              </p:ext>
            </p:extLst>
          </p:nvPr>
        </p:nvGraphicFramePr>
        <p:xfrm>
          <a:off x="467544" y="2420888"/>
          <a:ext cx="3744416" cy="1008112"/>
        </p:xfrm>
        <a:graphic>
          <a:graphicData uri="http://schemas.openxmlformats.org/presentationml/2006/ole">
            <p:oleObj spid="_x0000_s6165" name="Equation" r:id="rId4" imgW="1511300" imgH="419100" progId="Equation.3">
              <p:embed/>
            </p:oleObj>
          </a:graphicData>
        </a:graphic>
      </p:graphicFrame>
      <p:sp>
        <p:nvSpPr>
          <p:cNvPr id="6" name="Rectangle 13"/>
          <p:cNvSpPr>
            <a:spLocks noChangeArrowheads="1"/>
          </p:cNvSpPr>
          <p:nvPr/>
        </p:nvSpPr>
        <p:spPr bwMode="auto">
          <a:xfrm>
            <a:off x="179512" y="3645024"/>
            <a:ext cx="6264696" cy="492443"/>
          </a:xfrm>
          <a:prstGeom prst="rect">
            <a:avLst/>
          </a:prstGeom>
          <a:solidFill>
            <a:schemeClr val="accent5">
              <a:lumMod val="60000"/>
              <a:lumOff val="4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For a most commercial case D/C= 0.5 , n=2</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xmlns="" val="1697648504"/>
              </p:ext>
            </p:extLst>
          </p:nvPr>
        </p:nvGraphicFramePr>
        <p:xfrm>
          <a:off x="467544" y="4293096"/>
          <a:ext cx="4452937" cy="1057275"/>
        </p:xfrm>
        <a:graphic>
          <a:graphicData uri="http://schemas.openxmlformats.org/presentationml/2006/ole">
            <p:oleObj spid="_x0000_s6166" name="Equation" r:id="rId5" imgW="1562100" imgH="419100" progId="Equation.3">
              <p:embed/>
            </p:oleObj>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xmlns="" val="2444157375"/>
              </p:ext>
            </p:extLst>
          </p:nvPr>
        </p:nvGraphicFramePr>
        <p:xfrm>
          <a:off x="683568" y="5661248"/>
          <a:ext cx="3672408" cy="1039491"/>
        </p:xfrm>
        <a:graphic>
          <a:graphicData uri="http://schemas.openxmlformats.org/presentationml/2006/ole">
            <p:oleObj spid="_x0000_s6167" name="Equation" r:id="rId6" imgW="1205977" imgH="393529" progId="Equation.3">
              <p:embed/>
            </p:oleObj>
          </a:graphicData>
        </a:graphic>
      </p:graphicFrame>
      <p:sp>
        <p:nvSpPr>
          <p:cNvPr id="9" name="TextBox 8"/>
          <p:cNvSpPr txBox="1"/>
          <p:nvPr/>
        </p:nvSpPr>
        <p:spPr>
          <a:xfrm>
            <a:off x="179512" y="-27384"/>
            <a:ext cx="8640960" cy="461665"/>
          </a:xfrm>
          <a:prstGeom prst="rect">
            <a:avLst/>
          </a:prstGeom>
          <a:noFill/>
        </p:spPr>
        <p:txBody>
          <a:bodyPr wrap="square" rtlCol="1">
            <a:spAutoFit/>
          </a:bodyPr>
          <a:lstStyle/>
          <a:p>
            <a:pPr algn="l" rtl="0"/>
            <a:r>
              <a:rPr lang="en-US" sz="2400" b="1" dirty="0">
                <a:solidFill>
                  <a:srgbClr val="FF0000"/>
                </a:solidFill>
                <a:latin typeface="Times New Roman" pitchFamily="18" charset="0"/>
                <a:cs typeface="Times New Roman" pitchFamily="18" charset="0"/>
              </a:rPr>
              <a:t>Heating of Crude Oil</a:t>
            </a:r>
            <a:endParaRPr lang="en-US" sz="2400" dirty="0">
              <a:solidFill>
                <a:srgbClr val="FF0000"/>
              </a:solidFill>
              <a:latin typeface="Times New Roman" pitchFamily="18" charset="0"/>
              <a:cs typeface="Times New Roman" pitchFamily="18" charset="0"/>
            </a:endParaRPr>
          </a:p>
        </p:txBody>
      </p:sp>
      <p:cxnSp>
        <p:nvCxnSpPr>
          <p:cNvPr id="10" name="Straight Connector 9"/>
          <p:cNvCxnSpPr/>
          <p:nvPr/>
        </p:nvCxnSpPr>
        <p:spPr>
          <a:xfrm>
            <a:off x="251520" y="403503"/>
            <a:ext cx="864096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51520" y="475511"/>
            <a:ext cx="864096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45049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51520" y="405245"/>
            <a:ext cx="8640960" cy="57246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spcBef>
                <a:spcPct val="0"/>
              </a:spcBef>
              <a:spcAft>
                <a:spcPct val="0"/>
              </a:spcAft>
              <a:buClrTx/>
              <a:buSzTx/>
              <a:buFontTx/>
              <a:buNone/>
              <a:tabLst/>
            </a:pPr>
            <a:r>
              <a:rPr kumimoji="0" lang="en-US" sz="2800" b="1" i="0" u="sng" strike="noStrike" cap="none" normalizeH="0" baseline="0" dirty="0" smtClean="0">
                <a:ln>
                  <a:noFill/>
                </a:ln>
                <a:solidFill>
                  <a:schemeClr val="accent3">
                    <a:lumMod val="50000"/>
                  </a:schemeClr>
                </a:solidFill>
                <a:effectLst/>
                <a:latin typeface="Times New Roman" pitchFamily="18" charset="0"/>
                <a:ea typeface="Times New Roman" pitchFamily="18" charset="0"/>
                <a:cs typeface="Times New Roman" pitchFamily="18" charset="0"/>
              </a:rPr>
              <a:t>Example:-</a:t>
            </a:r>
            <a:endParaRPr kumimoji="0" lang="en-US" sz="28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p>
            <a:pPr marL="0" marR="0" lvl="0" indent="0" algn="just" defTabSz="914400" rtl="0" eaLnBrk="0" fontAlgn="base" latinLnBrk="0" hangingPunct="0">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 petroleum stock at a rate of 1200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bbl</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/hr. of sp. gr. 0.8524 is passed through a train of heat exchangers and is allowed to enter directly the radiant section of box type heater at 220 </a:t>
            </a:r>
            <a:r>
              <a:rPr kumimoji="0" lang="en-US" sz="26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o </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 . The heater is designed to burn 3500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kgs</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per hour of refinery off gases as fuel. </a:t>
            </a:r>
          </a:p>
          <a:p>
            <a:pPr marL="0" marR="0" lvl="0" indent="0" algn="just" defTabSz="914400" rtl="0" eaLnBrk="0" fontAlgn="base" latinLnBrk="0" hangingPunct="0">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net heating value of fuel is 47.46x10</a:t>
            </a:r>
            <a:r>
              <a:rPr kumimoji="0" lang="en-US" sz="26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3</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Kj</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per kg. </a:t>
            </a:r>
          </a:p>
          <a:p>
            <a:pPr marL="0" marR="0" lvl="0" indent="0" algn="just" defTabSz="914400" rtl="0" eaLnBrk="0" fontAlgn="base" latinLnBrk="0" hangingPunct="0">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radiant section contains 150 sq. meters of projected area of one row of tubes (10.5 cm, 12 m long and spaced at 2 OD).</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spcBef>
                <a:spcPct val="0"/>
              </a:spcBef>
              <a:spcAft>
                <a:spcPct val="0"/>
              </a:spcAft>
              <a:buClrTx/>
              <a:buSzTx/>
              <a:buFontTx/>
              <a:buNone/>
              <a:tabLst/>
            </a:pPr>
            <a:r>
              <a:rPr lang="en-US" sz="2600" b="1" dirty="0" smtClean="0">
                <a:solidFill>
                  <a:srgbClr val="FF0000"/>
                </a:solidFill>
                <a:latin typeface="Times New Roman" pitchFamily="18" charset="0"/>
                <a:ea typeface="Times New Roman" pitchFamily="18" charset="0"/>
                <a:cs typeface="Times New Roman" pitchFamily="18" charset="0"/>
              </a:rPr>
              <a:t>&gt;&gt;</a:t>
            </a:r>
            <a:r>
              <a:rPr lang="en-US" sz="2600" dirty="0" smtClean="0">
                <a:latin typeface="Times New Roman" pitchFamily="18" charset="0"/>
                <a:ea typeface="Times New Roman" pitchFamily="18" charset="0"/>
                <a:cs typeface="Times New Roman" pitchFamily="18" charset="0"/>
              </a:rPr>
              <a:t> </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Find the outlet temperature of the petroleum stock?</a:t>
            </a:r>
          </a:p>
          <a:p>
            <a:pPr marL="0" marR="0" lvl="0" indent="0" algn="just" defTabSz="914400" rtl="0" eaLnBrk="0" fontAlgn="base" latinLnBrk="0" hangingPunct="0">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cs typeface="Times New Roman" pitchFamily="18" charset="0"/>
              </a:rPr>
              <a:t>Where,</a:t>
            </a:r>
          </a:p>
          <a:p>
            <a:pPr marL="0" marR="0" lvl="0" indent="0" algn="just" defTabSz="914400" rtl="0" eaLnBrk="0" fontAlgn="base" latinLnBrk="0" hangingPunct="0">
              <a:spcBef>
                <a:spcPct val="0"/>
              </a:spcBef>
              <a:spcAft>
                <a:spcPct val="0"/>
              </a:spcAft>
              <a:buClrTx/>
              <a:buSzTx/>
              <a:buFontTx/>
              <a:buNone/>
              <a:tabLst/>
            </a:pPr>
            <a:r>
              <a:rPr kumimoji="0" lang="en-US" sz="2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α=0.88</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Air fuel ratio= 25</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Average Specific heat of stock=2.268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Kj</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/Kg </a:t>
            </a:r>
            <a:r>
              <a:rPr kumimoji="0" lang="en-US" sz="26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o</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TextBox 5"/>
          <p:cNvSpPr txBox="1"/>
          <p:nvPr/>
        </p:nvSpPr>
        <p:spPr>
          <a:xfrm>
            <a:off x="179512" y="-27384"/>
            <a:ext cx="8640960" cy="461665"/>
          </a:xfrm>
          <a:prstGeom prst="rect">
            <a:avLst/>
          </a:prstGeom>
          <a:noFill/>
        </p:spPr>
        <p:txBody>
          <a:bodyPr wrap="square" rtlCol="1">
            <a:spAutoFit/>
          </a:bodyPr>
          <a:lstStyle/>
          <a:p>
            <a:pPr algn="l" rtl="0"/>
            <a:r>
              <a:rPr lang="en-US" sz="2400" b="1" dirty="0">
                <a:solidFill>
                  <a:srgbClr val="FF0000"/>
                </a:solidFill>
                <a:latin typeface="Times New Roman" pitchFamily="18" charset="0"/>
                <a:cs typeface="Times New Roman" pitchFamily="18" charset="0"/>
              </a:rPr>
              <a:t>Heating of Crude Oil</a:t>
            </a:r>
            <a:endParaRPr lang="en-US" sz="2400" dirty="0">
              <a:solidFill>
                <a:srgbClr val="FF0000"/>
              </a:solidFill>
              <a:latin typeface="Times New Roman" pitchFamily="18" charset="0"/>
              <a:cs typeface="Times New Roman" pitchFamily="18" charset="0"/>
            </a:endParaRPr>
          </a:p>
        </p:txBody>
      </p:sp>
      <p:cxnSp>
        <p:nvCxnSpPr>
          <p:cNvPr id="7" name="Straight Connector 6"/>
          <p:cNvCxnSpPr/>
          <p:nvPr/>
        </p:nvCxnSpPr>
        <p:spPr>
          <a:xfrm>
            <a:off x="251520" y="403503"/>
            <a:ext cx="864096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1520" y="475511"/>
            <a:ext cx="864096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01351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27384"/>
            <a:ext cx="8640960" cy="461665"/>
          </a:xfrm>
          <a:prstGeom prst="rect">
            <a:avLst/>
          </a:prstGeom>
          <a:noFill/>
        </p:spPr>
        <p:txBody>
          <a:bodyPr wrap="square" rtlCol="1">
            <a:spAutoFit/>
          </a:bodyPr>
          <a:lstStyle/>
          <a:p>
            <a:pPr algn="l" rtl="0"/>
            <a:r>
              <a:rPr lang="en-US" sz="2400" b="1" dirty="0">
                <a:solidFill>
                  <a:srgbClr val="FF0000"/>
                </a:solidFill>
                <a:latin typeface="Times New Roman" pitchFamily="18" charset="0"/>
                <a:cs typeface="Times New Roman" pitchFamily="18" charset="0"/>
              </a:rPr>
              <a:t>Heating of Crude Oil</a:t>
            </a:r>
            <a:endParaRPr lang="en-US" sz="2400" dirty="0">
              <a:solidFill>
                <a:srgbClr val="FF0000"/>
              </a:solidFill>
              <a:latin typeface="Times New Roman" pitchFamily="18" charset="0"/>
              <a:cs typeface="Times New Roman" pitchFamily="18" charset="0"/>
            </a:endParaRPr>
          </a:p>
        </p:txBody>
      </p:sp>
      <p:cxnSp>
        <p:nvCxnSpPr>
          <p:cNvPr id="5" name="Straight Connector 4"/>
          <p:cNvCxnSpPr/>
          <p:nvPr/>
        </p:nvCxnSpPr>
        <p:spPr>
          <a:xfrm>
            <a:off x="251520" y="403503"/>
            <a:ext cx="864096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520" y="475511"/>
            <a:ext cx="864096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49394" y="548680"/>
            <a:ext cx="8280920" cy="4893647"/>
          </a:xfrm>
          <a:prstGeom prst="rect">
            <a:avLst/>
          </a:prstGeom>
        </p:spPr>
        <p:txBody>
          <a:bodyPr wrap="square">
            <a:spAutoFit/>
          </a:bodyPr>
          <a:lstStyle/>
          <a:p>
            <a:pPr algn="l" rtl="0">
              <a:lnSpc>
                <a:spcPct val="150000"/>
              </a:lnSpc>
            </a:pPr>
            <a:r>
              <a:rPr lang="en-US" sz="2600" dirty="0">
                <a:latin typeface="Times New Roman" pitchFamily="18" charset="0"/>
                <a:cs typeface="Times New Roman" pitchFamily="18" charset="0"/>
              </a:rPr>
              <a:t> </a:t>
            </a:r>
            <a:r>
              <a:rPr lang="en-US" sz="2600" b="1" u="sng" dirty="0">
                <a:solidFill>
                  <a:schemeClr val="accent3">
                    <a:lumMod val="50000"/>
                  </a:schemeClr>
                </a:solidFill>
                <a:latin typeface="Times New Roman" pitchFamily="18" charset="0"/>
                <a:cs typeface="Times New Roman" pitchFamily="18" charset="0"/>
              </a:rPr>
              <a:t>Solution</a:t>
            </a:r>
            <a:endParaRPr lang="en-US" sz="2600" dirty="0">
              <a:solidFill>
                <a:schemeClr val="accent3">
                  <a:lumMod val="50000"/>
                </a:schemeClr>
              </a:solidFill>
              <a:latin typeface="Times New Roman" pitchFamily="18" charset="0"/>
              <a:cs typeface="Times New Roman" pitchFamily="18" charset="0"/>
            </a:endParaRPr>
          </a:p>
          <a:p>
            <a:pPr algn="l" rtl="0">
              <a:lnSpc>
                <a:spcPct val="150000"/>
              </a:lnSpc>
            </a:pPr>
            <a:r>
              <a:rPr lang="en-US" sz="2600" dirty="0">
                <a:latin typeface="Times New Roman" pitchFamily="18" charset="0"/>
                <a:cs typeface="Times New Roman" pitchFamily="18" charset="0"/>
              </a:rPr>
              <a:t>Total heat liberated (Q) = m </a:t>
            </a:r>
            <a:r>
              <a:rPr lang="en-US" sz="2600" baseline="-25000" dirty="0">
                <a:latin typeface="Times New Roman" pitchFamily="18" charset="0"/>
                <a:cs typeface="Times New Roman" pitchFamily="18" charset="0"/>
              </a:rPr>
              <a:t>fuel </a:t>
            </a: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NHV</a:t>
            </a:r>
          </a:p>
          <a:p>
            <a:pPr algn="l" rtl="0">
              <a:lnSpc>
                <a:spcPct val="150000"/>
              </a:lnSpc>
            </a:pP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                                     = 47.46*10</a:t>
            </a:r>
            <a:r>
              <a:rPr lang="en-US" sz="2600" baseline="30000" dirty="0" smtClean="0">
                <a:latin typeface="Times New Roman" pitchFamily="18" charset="0"/>
                <a:cs typeface="Times New Roman" pitchFamily="18" charset="0"/>
              </a:rPr>
              <a:t>3 </a:t>
            </a: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3500 = </a:t>
            </a:r>
            <a:r>
              <a:rPr lang="en-US" sz="2600" dirty="0">
                <a:latin typeface="Times New Roman" pitchFamily="18" charset="0"/>
                <a:cs typeface="Times New Roman" pitchFamily="18" charset="0"/>
              </a:rPr>
              <a:t>1.66*10</a:t>
            </a:r>
            <a:r>
              <a:rPr lang="en-US" sz="2600" baseline="30000" dirty="0">
                <a:latin typeface="Times New Roman" pitchFamily="18" charset="0"/>
                <a:cs typeface="Times New Roman" pitchFamily="18" charset="0"/>
              </a:rPr>
              <a:t>8</a:t>
            </a:r>
            <a:r>
              <a:rPr lang="en-US" sz="2600" dirty="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Kj</a:t>
            </a:r>
            <a:r>
              <a:rPr lang="en-US" sz="2600" dirty="0" smtClean="0">
                <a:latin typeface="Times New Roman" pitchFamily="18" charset="0"/>
                <a:cs typeface="Times New Roman" pitchFamily="18" charset="0"/>
              </a:rPr>
              <a:t>/hr.</a:t>
            </a:r>
            <a:endParaRPr lang="en-US" sz="2600" dirty="0">
              <a:latin typeface="Times New Roman" pitchFamily="18" charset="0"/>
              <a:cs typeface="Times New Roman" pitchFamily="18" charset="0"/>
            </a:endParaRPr>
          </a:p>
          <a:p>
            <a:pPr algn="l" rtl="0">
              <a:lnSpc>
                <a:spcPct val="150000"/>
              </a:lnSpc>
            </a:pPr>
            <a:r>
              <a:rPr lang="en-US" sz="2600" dirty="0">
                <a:latin typeface="Times New Roman" pitchFamily="18" charset="0"/>
                <a:cs typeface="Times New Roman" pitchFamily="18" charset="0"/>
              </a:rPr>
              <a:t>Projected area of one tube (L * D</a:t>
            </a:r>
            <a:r>
              <a:rPr lang="en-US" sz="2600" dirty="0" smtClean="0">
                <a:latin typeface="Times New Roman" pitchFamily="18" charset="0"/>
                <a:cs typeface="Times New Roman" pitchFamily="18" charset="0"/>
              </a:rPr>
              <a:t>) = 12 * 0.105</a:t>
            </a:r>
            <a:endParaRPr lang="en-US" sz="2600" dirty="0">
              <a:latin typeface="Times New Roman" pitchFamily="18" charset="0"/>
              <a:cs typeface="Times New Roman" pitchFamily="18" charset="0"/>
            </a:endParaRPr>
          </a:p>
          <a:p>
            <a:pPr algn="l" rtl="0">
              <a:lnSpc>
                <a:spcPct val="150000"/>
              </a:lnSpc>
            </a:pPr>
            <a:r>
              <a:rPr lang="en-US" sz="2600" dirty="0">
                <a:latin typeface="Times New Roman" pitchFamily="18" charset="0"/>
                <a:cs typeface="Times New Roman" pitchFamily="18" charset="0"/>
              </a:rPr>
              <a:t>No. of </a:t>
            </a:r>
            <a:r>
              <a:rPr lang="en-US" sz="2600" dirty="0" smtClean="0">
                <a:latin typeface="Times New Roman" pitchFamily="18" charset="0"/>
                <a:cs typeface="Times New Roman" pitchFamily="18" charset="0"/>
              </a:rPr>
              <a:t>tubes = 150 / ( 12 * 0.105 ) = 120 </a:t>
            </a:r>
            <a:r>
              <a:rPr lang="en-US" sz="2600" dirty="0">
                <a:latin typeface="Times New Roman" pitchFamily="18" charset="0"/>
                <a:cs typeface="Times New Roman" pitchFamily="18" charset="0"/>
              </a:rPr>
              <a:t>tubes</a:t>
            </a:r>
          </a:p>
          <a:p>
            <a:pPr algn="l" rtl="0">
              <a:lnSpc>
                <a:spcPct val="150000"/>
              </a:lnSpc>
            </a:pPr>
            <a:r>
              <a:rPr lang="en-US" sz="2600" dirty="0">
                <a:latin typeface="Times New Roman" pitchFamily="18" charset="0"/>
                <a:cs typeface="Times New Roman" pitchFamily="18" charset="0"/>
              </a:rPr>
              <a:t> α A </a:t>
            </a:r>
            <a:r>
              <a:rPr lang="en-US" sz="2600" baseline="-25000" dirty="0" err="1">
                <a:latin typeface="Times New Roman" pitchFamily="18" charset="0"/>
                <a:cs typeface="Times New Roman" pitchFamily="18" charset="0"/>
              </a:rPr>
              <a:t>cp</a:t>
            </a:r>
            <a:r>
              <a:rPr lang="en-US" sz="2600" dirty="0" smtClean="0">
                <a:latin typeface="Times New Roman" pitchFamily="18" charset="0"/>
                <a:cs typeface="Times New Roman" pitchFamily="18" charset="0"/>
              </a:rPr>
              <a:t>= 0.88 * </a:t>
            </a:r>
            <a:r>
              <a:rPr lang="en-US" sz="2600" dirty="0">
                <a:latin typeface="Times New Roman" pitchFamily="18" charset="0"/>
                <a:cs typeface="Times New Roman" pitchFamily="18" charset="0"/>
              </a:rPr>
              <a:t>120 * 0.105 * </a:t>
            </a:r>
            <a:r>
              <a:rPr lang="en-US" sz="2600" dirty="0" smtClean="0">
                <a:latin typeface="Times New Roman" pitchFamily="18" charset="0"/>
                <a:cs typeface="Times New Roman" pitchFamily="18" charset="0"/>
              </a:rPr>
              <a:t>2 * 12 = 266 </a:t>
            </a:r>
            <a:r>
              <a:rPr lang="en-US" sz="2600" dirty="0">
                <a:latin typeface="Times New Roman" pitchFamily="18" charset="0"/>
                <a:cs typeface="Times New Roman" pitchFamily="18" charset="0"/>
              </a:rPr>
              <a:t>Sq. m. </a:t>
            </a:r>
            <a:endParaRPr lang="en-US" sz="2600" dirty="0" smtClean="0">
              <a:latin typeface="Times New Roman" pitchFamily="18" charset="0"/>
              <a:cs typeface="Times New Roman" pitchFamily="18" charset="0"/>
            </a:endParaRPr>
          </a:p>
          <a:p>
            <a:pPr algn="l" rtl="0">
              <a:lnSpc>
                <a:spcPct val="150000"/>
              </a:lnSpc>
            </a:pPr>
            <a:endParaRPr lang="en-US" sz="2600" dirty="0">
              <a:latin typeface="Times New Roman" pitchFamily="18" charset="0"/>
              <a:cs typeface="Times New Roman" pitchFamily="18" charset="0"/>
            </a:endParaRPr>
          </a:p>
          <a:p>
            <a:pPr algn="l" rtl="0">
              <a:lnSpc>
                <a:spcPct val="150000"/>
              </a:lnSpc>
            </a:pPr>
            <a:r>
              <a:rPr lang="en-US" sz="2600" dirty="0" smtClean="0">
                <a:latin typeface="Times New Roman" pitchFamily="18" charset="0"/>
                <a:cs typeface="Times New Roman" pitchFamily="18" charset="0"/>
              </a:rPr>
              <a:t>Heat </a:t>
            </a:r>
            <a:r>
              <a:rPr lang="en-US" sz="2600" dirty="0">
                <a:latin typeface="Times New Roman" pitchFamily="18" charset="0"/>
                <a:cs typeface="Times New Roman" pitchFamily="18" charset="0"/>
              </a:rPr>
              <a:t>absorption %(R</a:t>
            </a:r>
            <a:r>
              <a:rPr lang="en-US" sz="2600" dirty="0" smtClean="0">
                <a:latin typeface="Times New Roman" pitchFamily="18" charset="0"/>
                <a:cs typeface="Times New Roman" pitchFamily="18" charset="0"/>
              </a:rPr>
              <a:t>)</a:t>
            </a:r>
            <a:endParaRPr lang="en-US" sz="2600" dirty="0">
              <a:latin typeface="Times New Roman" pitchFamily="18" charset="0"/>
              <a:cs typeface="Times New Roman" pitchFamily="18" charset="0"/>
            </a:endParaRPr>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graphicFrame>
        <p:nvGraphicFramePr>
          <p:cNvPr id="12" name="Object 11"/>
          <p:cNvGraphicFramePr>
            <a:graphicFrameLocks noChangeAspect="1"/>
          </p:cNvGraphicFramePr>
          <p:nvPr>
            <p:extLst>
              <p:ext uri="{D42A27DB-BD31-4B8C-83A1-F6EECF244321}">
                <p14:modId xmlns:p14="http://schemas.microsoft.com/office/powerpoint/2010/main" xmlns="" val="4011808685"/>
              </p:ext>
            </p:extLst>
          </p:nvPr>
        </p:nvGraphicFramePr>
        <p:xfrm>
          <a:off x="3347864" y="4650164"/>
          <a:ext cx="4076700" cy="1584325"/>
        </p:xfrm>
        <a:graphic>
          <a:graphicData uri="http://schemas.openxmlformats.org/presentationml/2006/ole">
            <p:oleObj spid="_x0000_s8207" name="Equation" r:id="rId3" imgW="1435100" imgH="660400" progId="Equation.3">
              <p:embed/>
            </p:oleObj>
          </a:graphicData>
        </a:graphic>
      </p:graphicFrame>
    </p:spTree>
    <p:extLst>
      <p:ext uri="{BB962C8B-B14F-4D97-AF65-F5344CB8AC3E}">
        <p14:creationId xmlns:p14="http://schemas.microsoft.com/office/powerpoint/2010/main" xmlns="" val="893936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27384"/>
            <a:ext cx="8640960" cy="461665"/>
          </a:xfrm>
          <a:prstGeom prst="rect">
            <a:avLst/>
          </a:prstGeom>
          <a:noFill/>
        </p:spPr>
        <p:txBody>
          <a:bodyPr wrap="square" rtlCol="1">
            <a:spAutoFit/>
          </a:bodyPr>
          <a:lstStyle/>
          <a:p>
            <a:pPr algn="l" rtl="0"/>
            <a:r>
              <a:rPr lang="en-US" sz="2400" b="1" dirty="0">
                <a:solidFill>
                  <a:srgbClr val="FF0000"/>
                </a:solidFill>
                <a:latin typeface="Times New Roman" pitchFamily="18" charset="0"/>
                <a:cs typeface="Times New Roman" pitchFamily="18" charset="0"/>
              </a:rPr>
              <a:t>Heating of Crude Oil</a:t>
            </a:r>
            <a:endParaRPr lang="en-US" sz="2400" dirty="0">
              <a:solidFill>
                <a:srgbClr val="FF0000"/>
              </a:solidFill>
              <a:latin typeface="Times New Roman" pitchFamily="18" charset="0"/>
              <a:cs typeface="Times New Roman" pitchFamily="18" charset="0"/>
            </a:endParaRPr>
          </a:p>
        </p:txBody>
      </p:sp>
      <p:cxnSp>
        <p:nvCxnSpPr>
          <p:cNvPr id="5" name="Straight Connector 4"/>
          <p:cNvCxnSpPr/>
          <p:nvPr/>
        </p:nvCxnSpPr>
        <p:spPr>
          <a:xfrm>
            <a:off x="251520" y="403503"/>
            <a:ext cx="864096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520" y="475511"/>
            <a:ext cx="864096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60040" y="2639972"/>
            <a:ext cx="8316416" cy="3021276"/>
          </a:xfrm>
          <a:prstGeom prst="rect">
            <a:avLst/>
          </a:prstGeom>
        </p:spPr>
        <p:txBody>
          <a:bodyPr wrap="square">
            <a:spAutoFit/>
          </a:bodyPr>
          <a:lstStyle/>
          <a:p>
            <a:pPr algn="l" rtl="0">
              <a:lnSpc>
                <a:spcPct val="150000"/>
              </a:lnSpc>
            </a:pPr>
            <a:r>
              <a:rPr lang="en-US" sz="2600" dirty="0">
                <a:latin typeface="Times New Roman" pitchFamily="18" charset="0"/>
                <a:cs typeface="Times New Roman" pitchFamily="18" charset="0"/>
              </a:rPr>
              <a:t>Outlet temperature of the stock</a:t>
            </a:r>
            <a:r>
              <a:rPr lang="en-US" sz="2600" dirty="0" smtClean="0">
                <a:latin typeface="Times New Roman" pitchFamily="18" charset="0"/>
                <a:cs typeface="Times New Roman" pitchFamily="18" charset="0"/>
              </a:rPr>
              <a:t>:-</a:t>
            </a:r>
            <a:endParaRPr lang="en-US" sz="2600" dirty="0">
              <a:latin typeface="Times New Roman" pitchFamily="18" charset="0"/>
              <a:cs typeface="Times New Roman" pitchFamily="18" charset="0"/>
            </a:endParaRPr>
          </a:p>
          <a:p>
            <a:pPr algn="l" rtl="0">
              <a:lnSpc>
                <a:spcPct val="150000"/>
              </a:lnSpc>
            </a:pPr>
            <a:r>
              <a:rPr lang="en-US" sz="2600" dirty="0" smtClean="0">
                <a:latin typeface="Times New Roman" pitchFamily="18" charset="0"/>
                <a:cs typeface="Times New Roman" pitchFamily="18" charset="0"/>
              </a:rPr>
              <a:t>     Q = m </a:t>
            </a:r>
            <a:r>
              <a:rPr lang="en-US" sz="2600" dirty="0" err="1">
                <a:latin typeface="Times New Roman" pitchFamily="18" charset="0"/>
                <a:cs typeface="Times New Roman" pitchFamily="18" charset="0"/>
              </a:rPr>
              <a:t>Cp</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Δt</a:t>
            </a:r>
            <a:endParaRPr lang="en-US" sz="2600" dirty="0">
              <a:latin typeface="Times New Roman" pitchFamily="18" charset="0"/>
              <a:cs typeface="Times New Roman" pitchFamily="18" charset="0"/>
            </a:endParaRPr>
          </a:p>
          <a:p>
            <a:pPr algn="l" rtl="0">
              <a:lnSpc>
                <a:spcPct val="150000"/>
              </a:lnSpc>
            </a:pPr>
            <a:r>
              <a:rPr lang="en-US" sz="2600" dirty="0" smtClean="0">
                <a:latin typeface="Times New Roman" pitchFamily="18" charset="0"/>
                <a:cs typeface="Times New Roman" pitchFamily="18" charset="0"/>
              </a:rPr>
              <a:t>0.44*1.66*10</a:t>
            </a:r>
            <a:r>
              <a:rPr lang="en-US" sz="2600" baseline="30000" dirty="0" smtClean="0">
                <a:latin typeface="Times New Roman" pitchFamily="18" charset="0"/>
                <a:cs typeface="Times New Roman" pitchFamily="18" charset="0"/>
              </a:rPr>
              <a:t>8 </a:t>
            </a:r>
            <a:r>
              <a:rPr lang="en-US" sz="2600" dirty="0" smtClean="0">
                <a:latin typeface="Times New Roman" pitchFamily="18" charset="0"/>
                <a:cs typeface="Times New Roman" pitchFamily="18" charset="0"/>
              </a:rPr>
              <a:t>= 1200 * 200 * </a:t>
            </a:r>
            <a:r>
              <a:rPr lang="en-US" sz="2600" dirty="0">
                <a:latin typeface="Times New Roman" pitchFamily="18" charset="0"/>
                <a:cs typeface="Times New Roman" pitchFamily="18" charset="0"/>
              </a:rPr>
              <a:t>0.8524* </a:t>
            </a:r>
            <a:r>
              <a:rPr lang="en-US" sz="2600" dirty="0" smtClean="0">
                <a:latin typeface="Times New Roman" pitchFamily="18" charset="0"/>
                <a:cs typeface="Times New Roman" pitchFamily="18" charset="0"/>
              </a:rPr>
              <a:t>2.268 *  </a:t>
            </a:r>
            <a:r>
              <a:rPr lang="en-US" sz="2600" dirty="0" err="1">
                <a:latin typeface="Times New Roman" pitchFamily="18" charset="0"/>
                <a:cs typeface="Times New Roman" pitchFamily="18" charset="0"/>
              </a:rPr>
              <a:t>Δt</a:t>
            </a:r>
            <a:endParaRPr lang="en-US" sz="2600" dirty="0">
              <a:latin typeface="Times New Roman" pitchFamily="18" charset="0"/>
              <a:cs typeface="Times New Roman" pitchFamily="18" charset="0"/>
            </a:endParaRPr>
          </a:p>
          <a:p>
            <a:pPr algn="l" rtl="0">
              <a:lnSpc>
                <a:spcPct val="150000"/>
              </a:lnSpc>
            </a:pPr>
            <a:r>
              <a:rPr lang="en-US" sz="2600" dirty="0">
                <a:latin typeface="Times New Roman" pitchFamily="18" charset="0"/>
                <a:cs typeface="Times New Roman" pitchFamily="18" charset="0"/>
              </a:rPr>
              <a:t>		</a:t>
            </a:r>
            <a:r>
              <a:rPr lang="ar-SA"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Δt</a:t>
            </a:r>
            <a:r>
              <a:rPr lang="en-US" sz="2600" dirty="0" smtClean="0">
                <a:latin typeface="Times New Roman" pitchFamily="18" charset="0"/>
                <a:cs typeface="Times New Roman" pitchFamily="18" charset="0"/>
              </a:rPr>
              <a:t> =157 </a:t>
            </a:r>
            <a:r>
              <a:rPr lang="en-US" sz="2600" baseline="30000" dirty="0">
                <a:latin typeface="Times New Roman" pitchFamily="18" charset="0"/>
                <a:cs typeface="Times New Roman" pitchFamily="18" charset="0"/>
              </a:rPr>
              <a:t>o</a:t>
            </a:r>
            <a:r>
              <a:rPr lang="en-US" sz="2600" dirty="0">
                <a:latin typeface="Times New Roman" pitchFamily="18" charset="0"/>
                <a:cs typeface="Times New Roman" pitchFamily="18" charset="0"/>
              </a:rPr>
              <a:t> C</a:t>
            </a:r>
          </a:p>
          <a:p>
            <a:pPr algn="l" rtl="0">
              <a:lnSpc>
                <a:spcPct val="150000"/>
              </a:lnSpc>
            </a:pPr>
            <a:r>
              <a:rPr lang="en-US" sz="2600" dirty="0">
                <a:latin typeface="Times New Roman" pitchFamily="18" charset="0"/>
                <a:cs typeface="Times New Roman" pitchFamily="18" charset="0"/>
              </a:rPr>
              <a:t>So the outlet temperature is equal to </a:t>
            </a:r>
            <a:r>
              <a:rPr lang="en-US" sz="2600" dirty="0" smtClean="0">
                <a:latin typeface="Times New Roman" pitchFamily="18" charset="0"/>
                <a:cs typeface="Times New Roman" pitchFamily="18" charset="0"/>
              </a:rPr>
              <a:t>157 + 220 = 377 </a:t>
            </a:r>
            <a:r>
              <a:rPr lang="en-US" sz="2600" baseline="30000" dirty="0">
                <a:latin typeface="Times New Roman" pitchFamily="18" charset="0"/>
                <a:cs typeface="Times New Roman" pitchFamily="18" charset="0"/>
              </a:rPr>
              <a:t>o</a:t>
            </a:r>
            <a:r>
              <a:rPr lang="en-US" sz="2600" dirty="0">
                <a:latin typeface="Times New Roman" pitchFamily="18" charset="0"/>
                <a:cs typeface="Times New Roman" pitchFamily="18" charset="0"/>
              </a:rPr>
              <a:t> C</a:t>
            </a:r>
          </a:p>
        </p:txBody>
      </p:sp>
      <p:graphicFrame>
        <p:nvGraphicFramePr>
          <p:cNvPr id="9" name="Object 8"/>
          <p:cNvGraphicFramePr>
            <a:graphicFrameLocks noChangeAspect="1"/>
          </p:cNvGraphicFramePr>
          <p:nvPr>
            <p:extLst>
              <p:ext uri="{D42A27DB-BD31-4B8C-83A1-F6EECF244321}">
                <p14:modId xmlns:p14="http://schemas.microsoft.com/office/powerpoint/2010/main" xmlns="" val="2730860029"/>
              </p:ext>
            </p:extLst>
          </p:nvPr>
        </p:nvGraphicFramePr>
        <p:xfrm>
          <a:off x="1043608" y="620688"/>
          <a:ext cx="4319587" cy="1900237"/>
        </p:xfrm>
        <a:graphic>
          <a:graphicData uri="http://schemas.openxmlformats.org/presentationml/2006/ole">
            <p:oleObj spid="_x0000_s9224" name="Equation" r:id="rId3" imgW="1841500" imgH="838200" progId="Equation.3">
              <p:embed/>
            </p:oleObj>
          </a:graphicData>
        </a:graphic>
      </p:graphicFrame>
    </p:spTree>
    <p:extLst>
      <p:ext uri="{BB962C8B-B14F-4D97-AF65-F5344CB8AC3E}">
        <p14:creationId xmlns:p14="http://schemas.microsoft.com/office/powerpoint/2010/main" xmlns="" val="3249015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27384"/>
            <a:ext cx="8640960" cy="461665"/>
          </a:xfrm>
          <a:prstGeom prst="rect">
            <a:avLst/>
          </a:prstGeom>
          <a:noFill/>
        </p:spPr>
        <p:txBody>
          <a:bodyPr wrap="square" rtlCol="1">
            <a:spAutoFit/>
          </a:bodyPr>
          <a:lstStyle/>
          <a:p>
            <a:pPr algn="l" rtl="0"/>
            <a:r>
              <a:rPr lang="en-US" sz="2400" b="1" dirty="0">
                <a:solidFill>
                  <a:srgbClr val="FF0000"/>
                </a:solidFill>
                <a:latin typeface="Times New Roman" pitchFamily="18" charset="0"/>
                <a:cs typeface="Times New Roman" pitchFamily="18" charset="0"/>
              </a:rPr>
              <a:t>Heating of Crude Oil</a:t>
            </a:r>
            <a:endParaRPr lang="en-US" sz="2400" dirty="0">
              <a:solidFill>
                <a:srgbClr val="FF0000"/>
              </a:solidFill>
              <a:latin typeface="Times New Roman" pitchFamily="18" charset="0"/>
              <a:cs typeface="Times New Roman" pitchFamily="18" charset="0"/>
            </a:endParaRPr>
          </a:p>
        </p:txBody>
      </p:sp>
      <p:cxnSp>
        <p:nvCxnSpPr>
          <p:cNvPr id="6" name="Straight Connector 5"/>
          <p:cNvCxnSpPr/>
          <p:nvPr/>
        </p:nvCxnSpPr>
        <p:spPr>
          <a:xfrm>
            <a:off x="251520" y="403503"/>
            <a:ext cx="864096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1520" y="475511"/>
            <a:ext cx="864096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3"/>
          <p:cNvSpPr>
            <a:spLocks noChangeArrowheads="1"/>
          </p:cNvSpPr>
          <p:nvPr/>
        </p:nvSpPr>
        <p:spPr bwMode="auto">
          <a:xfrm>
            <a:off x="251520" y="476672"/>
            <a:ext cx="8568952" cy="644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2500" b="1" i="0" u="sng" strike="noStrike" cap="none" normalizeH="0" baseline="0" dirty="0" smtClean="0">
                <a:ln>
                  <a:noFill/>
                </a:ln>
                <a:solidFill>
                  <a:srgbClr val="EB2BC2"/>
                </a:solidFill>
                <a:effectLst/>
                <a:latin typeface="Times New Roman" pitchFamily="18" charset="0"/>
                <a:ea typeface="Times New Roman" pitchFamily="18" charset="0"/>
                <a:cs typeface="Times New Roman" pitchFamily="18" charset="0"/>
              </a:rPr>
              <a:t>Example</a:t>
            </a:r>
            <a:endParaRPr kumimoji="0" lang="en-US" sz="2500" b="1" i="0" u="none" strike="noStrike" cap="none" normalizeH="0" baseline="0" dirty="0" smtClean="0">
              <a:ln>
                <a:noFill/>
              </a:ln>
              <a:solidFill>
                <a:srgbClr val="EB2BC2"/>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 pipe still uses 7110 </a:t>
            </a:r>
            <a:r>
              <a:rPr kumimoji="0" lang="en-US" sz="25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lb</a:t>
            </a:r>
            <a:r>
              <a:rPr lang="en-US" sz="2500" dirty="0" smtClean="0">
                <a:latin typeface="Times New Roman" pitchFamily="18" charset="0"/>
                <a:ea typeface="Times New Roman" pitchFamily="18" charset="0"/>
                <a:cs typeface="Times New Roman" pitchFamily="18" charset="0"/>
              </a:rPr>
              <a:t>/</a:t>
            </a:r>
            <a:r>
              <a:rPr lang="en-US" sz="2500" dirty="0" err="1" smtClean="0">
                <a:latin typeface="Times New Roman" pitchFamily="18" charset="0"/>
                <a:ea typeface="Times New Roman" pitchFamily="18" charset="0"/>
                <a:cs typeface="Times New Roman" pitchFamily="18" charset="0"/>
              </a:rPr>
              <a:t>hr</a:t>
            </a: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of a cracked gas (Net Heating Value (NHV) 20560 Btu/</a:t>
            </a:r>
            <a:r>
              <a:rPr kumimoji="0" lang="en-US" sz="25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lb</a:t>
            </a: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radiant section contains 1500 </a:t>
            </a:r>
            <a:r>
              <a:rPr kumimoji="0" lang="en-US" sz="25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sq</a:t>
            </a: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ft</a:t>
            </a: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of projected area, and the tube (5 in. outside diameter) are spaced at a center-to-center distance of 10 in. there is only one row of radiant tubes, and they are 40 </a:t>
            </a:r>
            <a:r>
              <a:rPr kumimoji="0" lang="en-US" sz="25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ft</a:t>
            </a: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long.</a:t>
            </a:r>
            <a:r>
              <a:rPr kumimoji="0" lang="en-US" sz="25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ratio of air to fuel is (21 -</a:t>
            </a:r>
            <a:r>
              <a:rPr kumimoji="0" lang="en-US" sz="25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30 percent excess air). </a:t>
            </a:r>
            <a:endParaRPr kumimoji="0" lang="en-US" sz="25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500" b="1" i="0" u="none" strike="noStrike" cap="none" normalizeH="0" baseline="0" dirty="0" smtClean="0">
                <a:ln>
                  <a:noFill/>
                </a:ln>
                <a:solidFill>
                  <a:srgbClr val="EB2BC2"/>
                </a:solidFill>
                <a:effectLst/>
                <a:latin typeface="Times New Roman" pitchFamily="18" charset="0"/>
                <a:ea typeface="Times New Roman" pitchFamily="18" charset="0"/>
                <a:cs typeface="Times New Roman" pitchFamily="18" charset="0"/>
              </a:rPr>
              <a:t>a) </a:t>
            </a: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What percentage of the heat liberation is absorbed in the radiant section?</a:t>
            </a:r>
            <a:endParaRPr kumimoji="0" lang="en-US" sz="25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500" b="1" i="0" u="none" strike="noStrike" cap="none" normalizeH="0" baseline="0" dirty="0" smtClean="0">
                <a:ln>
                  <a:noFill/>
                </a:ln>
                <a:solidFill>
                  <a:srgbClr val="EB2BC2"/>
                </a:solidFill>
                <a:effectLst/>
                <a:latin typeface="Times New Roman" pitchFamily="18" charset="0"/>
                <a:ea typeface="Times New Roman" pitchFamily="18" charset="0"/>
                <a:cs typeface="Times New Roman" pitchFamily="18" charset="0"/>
              </a:rPr>
              <a:t>b) </a:t>
            </a: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How many Btu are absorbed per hour through each square foot of projected area?</a:t>
            </a:r>
            <a:endParaRPr kumimoji="0" lang="en-US" sz="25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262204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27384"/>
            <a:ext cx="8640960" cy="461665"/>
          </a:xfrm>
          <a:prstGeom prst="rect">
            <a:avLst/>
          </a:prstGeom>
          <a:noFill/>
        </p:spPr>
        <p:txBody>
          <a:bodyPr wrap="square" rtlCol="1">
            <a:spAutoFit/>
          </a:bodyPr>
          <a:lstStyle/>
          <a:p>
            <a:pPr algn="l" rtl="0"/>
            <a:r>
              <a:rPr lang="en-US" sz="2400" b="1" dirty="0">
                <a:solidFill>
                  <a:srgbClr val="FF0000"/>
                </a:solidFill>
                <a:latin typeface="Times New Roman" pitchFamily="18" charset="0"/>
                <a:cs typeface="Times New Roman" pitchFamily="18" charset="0"/>
              </a:rPr>
              <a:t>Heating of Crude Oil</a:t>
            </a:r>
            <a:endParaRPr lang="en-US" sz="2400" dirty="0">
              <a:solidFill>
                <a:srgbClr val="FF0000"/>
              </a:solidFill>
              <a:latin typeface="Times New Roman" pitchFamily="18" charset="0"/>
              <a:cs typeface="Times New Roman" pitchFamily="18" charset="0"/>
            </a:endParaRPr>
          </a:p>
        </p:txBody>
      </p:sp>
      <p:cxnSp>
        <p:nvCxnSpPr>
          <p:cNvPr id="5" name="Straight Connector 4"/>
          <p:cNvCxnSpPr/>
          <p:nvPr/>
        </p:nvCxnSpPr>
        <p:spPr>
          <a:xfrm>
            <a:off x="251520" y="403503"/>
            <a:ext cx="864096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520" y="475511"/>
            <a:ext cx="864096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Object 6"/>
          <p:cNvGraphicFramePr>
            <a:graphicFrameLocks noChangeAspect="1"/>
          </p:cNvGraphicFramePr>
          <p:nvPr>
            <p:extLst>
              <p:ext uri="{D42A27DB-BD31-4B8C-83A1-F6EECF244321}">
                <p14:modId xmlns:p14="http://schemas.microsoft.com/office/powerpoint/2010/main" xmlns="" val="4009684533"/>
              </p:ext>
            </p:extLst>
          </p:nvPr>
        </p:nvGraphicFramePr>
        <p:xfrm>
          <a:off x="568256" y="2708920"/>
          <a:ext cx="2125429" cy="889622"/>
        </p:xfrm>
        <a:graphic>
          <a:graphicData uri="http://schemas.openxmlformats.org/presentationml/2006/ole">
            <p:oleObj spid="_x0000_s11289" name="Equation" r:id="rId3" imgW="837836" imgH="393529" progId="Equation.3">
              <p:embed/>
            </p:oleObj>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xmlns="" val="2782327498"/>
              </p:ext>
            </p:extLst>
          </p:nvPr>
        </p:nvGraphicFramePr>
        <p:xfrm>
          <a:off x="3546364" y="3899636"/>
          <a:ext cx="2105756" cy="969524"/>
        </p:xfrm>
        <a:graphic>
          <a:graphicData uri="http://schemas.openxmlformats.org/presentationml/2006/ole">
            <p:oleObj spid="_x0000_s11290" name="Equation" r:id="rId4" imgW="761669" imgH="393529" progId="Equation.3">
              <p:embed/>
            </p:oleObj>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xmlns="" val="2982640160"/>
              </p:ext>
            </p:extLst>
          </p:nvPr>
        </p:nvGraphicFramePr>
        <p:xfrm>
          <a:off x="741958" y="4798219"/>
          <a:ext cx="2101850" cy="935037"/>
        </p:xfrm>
        <a:graphic>
          <a:graphicData uri="http://schemas.openxmlformats.org/presentationml/2006/ole">
            <p:oleObj spid="_x0000_s11291" name="Equation" r:id="rId5" imgW="787320" imgH="393480" progId="Equation.3">
              <p:embed/>
            </p:oleObj>
          </a:graphicData>
        </a:graphic>
      </p:graphicFrame>
      <p:sp>
        <p:nvSpPr>
          <p:cNvPr id="10" name="Rectangle 4"/>
          <p:cNvSpPr>
            <a:spLocks noChangeArrowheads="1"/>
          </p:cNvSpPr>
          <p:nvPr/>
        </p:nvSpPr>
        <p:spPr bwMode="auto">
          <a:xfrm>
            <a:off x="251520" y="503832"/>
            <a:ext cx="6849706" cy="2421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600" b="1" i="0" u="sng" strike="noStrike" cap="none" normalizeH="0" baseline="0" dirty="0" smtClean="0">
                <a:ln>
                  <a:noFill/>
                </a:ln>
                <a:solidFill>
                  <a:srgbClr val="EB2BC2"/>
                </a:solidFill>
                <a:effectLst/>
                <a:latin typeface="Times New Roman" pitchFamily="18" charset="0"/>
                <a:ea typeface="Times New Roman" pitchFamily="18" charset="0"/>
                <a:cs typeface="Times New Roman" pitchFamily="18" charset="0"/>
              </a:rPr>
              <a:t>Solution</a:t>
            </a:r>
            <a:endParaRPr kumimoji="0" lang="en-US" sz="2600" b="0" i="0" u="none" strike="noStrike" cap="none" normalizeH="0" baseline="0" dirty="0" smtClean="0">
              <a:ln>
                <a:noFill/>
              </a:ln>
              <a:solidFill>
                <a:srgbClr val="EB2BC2"/>
              </a:solidFill>
              <a:effectLst/>
              <a:latin typeface="Times New Roman" pitchFamily="18" charset="0"/>
              <a:cs typeface="Times New Roman" pitchFamily="18" charset="0"/>
            </a:endParaRPr>
          </a:p>
          <a:p>
            <a:pPr marL="0" marR="0" lvl="0" indent="0" algn="l" defTabSz="914400" rtl="1" eaLnBrk="0" fontAlgn="base" latinLnBrk="0" hangingPunct="0">
              <a:lnSpc>
                <a:spcPct val="15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Total heat liberated(Q)= m </a:t>
            </a:r>
            <a:r>
              <a:rPr kumimoji="0" lang="en-US" sz="26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fuel </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NHV</a:t>
            </a:r>
          </a:p>
          <a:p>
            <a:pPr marL="0" marR="0" lvl="0" indent="0" algn="l" defTabSz="914400" rtl="1" eaLnBrk="0" fontAlgn="base" latinLnBrk="0" hangingPunct="0">
              <a:lnSpc>
                <a:spcPct val="150000"/>
              </a:lnSpc>
              <a:spcBef>
                <a:spcPct val="0"/>
              </a:spcBef>
              <a:spcAft>
                <a:spcPct val="0"/>
              </a:spcAft>
              <a:buClrTx/>
              <a:buSzTx/>
              <a:buFontTx/>
              <a:buNone/>
              <a:tabLst/>
            </a:pPr>
            <a:r>
              <a:rPr lang="en-US" sz="2600" dirty="0" smtClean="0">
                <a:latin typeface="Times New Roman" pitchFamily="18" charset="0"/>
                <a:ea typeface="Times New Roman" pitchFamily="18" charset="0"/>
                <a:cs typeface="Times New Roman" pitchFamily="18" charset="0"/>
              </a:rPr>
              <a:t>                                     = </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7110 * 20560</a:t>
            </a:r>
          </a:p>
          <a:p>
            <a:pPr marL="0" marR="0" lvl="0" indent="0" algn="l" defTabSz="914400" rtl="1" eaLnBrk="0" fontAlgn="base" latinLnBrk="0" hangingPunct="0">
              <a:lnSpc>
                <a:spcPct val="150000"/>
              </a:lnSpc>
              <a:spcBef>
                <a:spcPct val="0"/>
              </a:spcBef>
              <a:spcAft>
                <a:spcPct val="0"/>
              </a:spcAft>
              <a:buClrTx/>
              <a:buSzTx/>
              <a:buFontTx/>
              <a:buNone/>
              <a:tabLst/>
            </a:pPr>
            <a:r>
              <a:rPr lang="en-US" sz="2600" dirty="0">
                <a:latin typeface="Times New Roman" pitchFamily="18" charset="0"/>
                <a:ea typeface="Times New Roman" pitchFamily="18" charset="0"/>
                <a:cs typeface="Times New Roman" pitchFamily="18" charset="0"/>
              </a:rPr>
              <a:t> </a:t>
            </a:r>
            <a:r>
              <a:rPr lang="en-US" sz="2600" dirty="0" smtClean="0">
                <a:latin typeface="Times New Roman" pitchFamily="18" charset="0"/>
                <a:ea typeface="Times New Roman" pitchFamily="18" charset="0"/>
                <a:cs typeface="Times New Roman" pitchFamily="18" charset="0"/>
              </a:rPr>
              <a:t>                                    </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=146000000 Btu/</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hr</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 name="Rectangle 5"/>
          <p:cNvSpPr>
            <a:spLocks noChangeArrowheads="1"/>
          </p:cNvSpPr>
          <p:nvPr/>
        </p:nvSpPr>
        <p:spPr bwMode="auto">
          <a:xfrm>
            <a:off x="620688" y="3596242"/>
            <a:ext cx="1575048"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 </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1500</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 name="Rectangle 6"/>
          <p:cNvSpPr>
            <a:spLocks noChangeArrowheads="1"/>
          </p:cNvSpPr>
          <p:nvPr/>
        </p:nvSpPr>
        <p:spPr bwMode="auto">
          <a:xfrm>
            <a:off x="535298" y="4088685"/>
            <a:ext cx="3172605"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A"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 = number of tubes</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 name="Rectangle 7"/>
          <p:cNvSpPr>
            <a:spLocks noChangeArrowheads="1"/>
          </p:cNvSpPr>
          <p:nvPr/>
        </p:nvSpPr>
        <p:spPr bwMode="auto">
          <a:xfrm>
            <a:off x="2915816" y="5024789"/>
            <a:ext cx="3888432"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40 * 90 *10 / 12 = 3000</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4" name="TextBox 13"/>
          <p:cNvSpPr txBox="1"/>
          <p:nvPr/>
        </p:nvSpPr>
        <p:spPr>
          <a:xfrm>
            <a:off x="5724128" y="4160693"/>
            <a:ext cx="1368152" cy="492443"/>
          </a:xfrm>
          <a:prstGeom prst="rect">
            <a:avLst/>
          </a:prstGeom>
          <a:noFill/>
        </p:spPr>
        <p:txBody>
          <a:bodyPr wrap="square" rtlCol="1">
            <a:spAutoFit/>
          </a:bodyPr>
          <a:lstStyle/>
          <a:p>
            <a:pPr algn="l" rtl="0"/>
            <a:r>
              <a:rPr lang="en-US" sz="2600" dirty="0" smtClean="0">
                <a:latin typeface="Times New Roman" pitchFamily="18" charset="0"/>
                <a:cs typeface="Times New Roman" pitchFamily="18" charset="0"/>
              </a:rPr>
              <a:t>= 90</a:t>
            </a:r>
            <a:endParaRPr lang="ar-SA" sz="2600" dirty="0">
              <a:latin typeface="Times New Roman" pitchFamily="18" charset="0"/>
              <a:cs typeface="Times New Roman" pitchFamily="18" charset="0"/>
            </a:endParaRPr>
          </a:p>
        </p:txBody>
      </p:sp>
      <p:sp>
        <p:nvSpPr>
          <p:cNvPr id="15" name="Rectangle 14"/>
          <p:cNvSpPr/>
          <p:nvPr/>
        </p:nvSpPr>
        <p:spPr>
          <a:xfrm>
            <a:off x="323528" y="5816877"/>
            <a:ext cx="4698405" cy="492443"/>
          </a:xfrm>
          <a:prstGeom prst="rect">
            <a:avLst/>
          </a:prstGeom>
        </p:spPr>
        <p:txBody>
          <a:bodyPr wrap="square">
            <a:spAutoFit/>
          </a:bodyPr>
          <a:lstStyle/>
          <a:p>
            <a:pPr rtl="0"/>
            <a:r>
              <a:rPr lang="en-US" sz="2600" dirty="0">
                <a:latin typeface="Times New Roman" pitchFamily="18" charset="0"/>
                <a:cs typeface="Times New Roman" pitchFamily="18" charset="0"/>
              </a:rPr>
              <a:t>α A </a:t>
            </a:r>
            <a:r>
              <a:rPr lang="en-US" sz="2600" baseline="-25000" dirty="0" err="1">
                <a:latin typeface="Times New Roman" pitchFamily="18" charset="0"/>
                <a:cs typeface="Times New Roman" pitchFamily="18" charset="0"/>
              </a:rPr>
              <a:t>cp</a:t>
            </a:r>
            <a:r>
              <a:rPr lang="en-US" sz="2600" dirty="0" smtClean="0">
                <a:latin typeface="Times New Roman" pitchFamily="18" charset="0"/>
                <a:cs typeface="Times New Roman" pitchFamily="18" charset="0"/>
              </a:rPr>
              <a:t>= 0.88 * 3000 = 2640 </a:t>
            </a:r>
            <a:r>
              <a:rPr lang="en-US" sz="2600" dirty="0" err="1">
                <a:latin typeface="Times New Roman" pitchFamily="18" charset="0"/>
                <a:cs typeface="Times New Roman" pitchFamily="18" charset="0"/>
              </a:rPr>
              <a:t>sq</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ft</a:t>
            </a:r>
            <a:endParaRPr lang="en-US" sz="2600" dirty="0">
              <a:latin typeface="Times New Roman" pitchFamily="18" charset="0"/>
              <a:cs typeface="Times New Roman" pitchFamily="18" charset="0"/>
            </a:endParaRPr>
          </a:p>
        </p:txBody>
      </p:sp>
      <p:sp>
        <p:nvSpPr>
          <p:cNvPr id="17"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Tree>
    <p:extLst>
      <p:ext uri="{BB962C8B-B14F-4D97-AF65-F5344CB8AC3E}">
        <p14:creationId xmlns:p14="http://schemas.microsoft.com/office/powerpoint/2010/main" xmlns="" val="510771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27384"/>
            <a:ext cx="8640960" cy="461665"/>
          </a:xfrm>
          <a:prstGeom prst="rect">
            <a:avLst/>
          </a:prstGeom>
          <a:noFill/>
        </p:spPr>
        <p:txBody>
          <a:bodyPr wrap="square" rtlCol="1">
            <a:spAutoFit/>
          </a:bodyPr>
          <a:lstStyle/>
          <a:p>
            <a:pPr algn="l" rtl="0"/>
            <a:r>
              <a:rPr lang="en-US" sz="2400" b="1" dirty="0">
                <a:solidFill>
                  <a:srgbClr val="FF0000"/>
                </a:solidFill>
                <a:latin typeface="Times New Roman" pitchFamily="18" charset="0"/>
                <a:cs typeface="Times New Roman" pitchFamily="18" charset="0"/>
              </a:rPr>
              <a:t>Heating of Crude Oil</a:t>
            </a:r>
            <a:endParaRPr lang="en-US" sz="2400" dirty="0">
              <a:solidFill>
                <a:srgbClr val="FF0000"/>
              </a:solidFill>
              <a:latin typeface="Times New Roman" pitchFamily="18" charset="0"/>
              <a:cs typeface="Times New Roman" pitchFamily="18" charset="0"/>
            </a:endParaRPr>
          </a:p>
        </p:txBody>
      </p:sp>
      <p:cxnSp>
        <p:nvCxnSpPr>
          <p:cNvPr id="5" name="Straight Connector 4"/>
          <p:cNvCxnSpPr/>
          <p:nvPr/>
        </p:nvCxnSpPr>
        <p:spPr>
          <a:xfrm>
            <a:off x="251520" y="403503"/>
            <a:ext cx="864096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520" y="475511"/>
            <a:ext cx="864096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Object 6"/>
          <p:cNvGraphicFramePr>
            <a:graphicFrameLocks noChangeAspect="1"/>
          </p:cNvGraphicFramePr>
          <p:nvPr>
            <p:extLst>
              <p:ext uri="{D42A27DB-BD31-4B8C-83A1-F6EECF244321}">
                <p14:modId xmlns:p14="http://schemas.microsoft.com/office/powerpoint/2010/main" xmlns="" val="412417166"/>
              </p:ext>
            </p:extLst>
          </p:nvPr>
        </p:nvGraphicFramePr>
        <p:xfrm>
          <a:off x="3419872" y="764704"/>
          <a:ext cx="3265107" cy="1512168"/>
        </p:xfrm>
        <a:graphic>
          <a:graphicData uri="http://schemas.openxmlformats.org/presentationml/2006/ole">
            <p:oleObj spid="_x0000_s12299" name="Equation" r:id="rId3" imgW="1548728" imgH="660113" progId="Equation.3">
              <p:embed/>
            </p:oleObj>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xmlns="" val="3452645595"/>
              </p:ext>
            </p:extLst>
          </p:nvPr>
        </p:nvGraphicFramePr>
        <p:xfrm>
          <a:off x="3491880" y="2348880"/>
          <a:ext cx="4032448" cy="1800200"/>
        </p:xfrm>
        <a:graphic>
          <a:graphicData uri="http://schemas.openxmlformats.org/presentationml/2006/ole">
            <p:oleObj spid="_x0000_s12300" name="Equation" r:id="rId4" imgW="1917700" imgH="838200" progId="Equation.3">
              <p:embed/>
            </p:oleObj>
          </a:graphicData>
        </a:graphic>
      </p:graphicFrame>
      <p:sp>
        <p:nvSpPr>
          <p:cNvPr id="9" name="Rectangle 3"/>
          <p:cNvSpPr>
            <a:spLocks noChangeArrowheads="1"/>
          </p:cNvSpPr>
          <p:nvPr/>
        </p:nvSpPr>
        <p:spPr bwMode="auto">
          <a:xfrm>
            <a:off x="227973" y="1052736"/>
            <a:ext cx="3191899"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Heat absorption %(R) </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 name="Rectangle 10"/>
          <p:cNvSpPr/>
          <p:nvPr/>
        </p:nvSpPr>
        <p:spPr>
          <a:xfrm>
            <a:off x="251520" y="4480664"/>
            <a:ext cx="8640960" cy="892552"/>
          </a:xfrm>
          <a:prstGeom prst="rect">
            <a:avLst/>
          </a:prstGeom>
        </p:spPr>
        <p:txBody>
          <a:bodyPr wrap="square">
            <a:spAutoFit/>
          </a:bodyPr>
          <a:lstStyle/>
          <a:p>
            <a:pPr algn="l" rtl="0"/>
            <a:r>
              <a:rPr lang="en-US" sz="2600" dirty="0">
                <a:latin typeface="Times New Roman" pitchFamily="18" charset="0"/>
                <a:cs typeface="Times New Roman" pitchFamily="18" charset="0"/>
              </a:rPr>
              <a:t>Heat absorption in radiant section = </a:t>
            </a:r>
            <a:r>
              <a:rPr lang="en-US" sz="2600" dirty="0" smtClean="0">
                <a:latin typeface="Times New Roman" pitchFamily="18" charset="0"/>
                <a:cs typeface="Times New Roman" pitchFamily="18" charset="0"/>
              </a:rPr>
              <a:t>0.458 *146 *10</a:t>
            </a:r>
            <a:r>
              <a:rPr lang="en-US" sz="2600" baseline="30000" dirty="0" smtClean="0">
                <a:latin typeface="Times New Roman" pitchFamily="18" charset="0"/>
                <a:cs typeface="Times New Roman" pitchFamily="18" charset="0"/>
              </a:rPr>
              <a:t>6 </a:t>
            </a:r>
          </a:p>
          <a:p>
            <a:pPr algn="l" rtl="0"/>
            <a:r>
              <a:rPr lang="en-US" sz="2600" dirty="0" smtClean="0">
                <a:latin typeface="Times New Roman" pitchFamily="18" charset="0"/>
                <a:cs typeface="Times New Roman" pitchFamily="18" charset="0"/>
              </a:rPr>
              <a:t>                                                       = 66900000 Btu/</a:t>
            </a:r>
            <a:r>
              <a:rPr lang="en-US" sz="2600" dirty="0" err="1" smtClean="0">
                <a:latin typeface="Times New Roman" pitchFamily="18" charset="0"/>
                <a:cs typeface="Times New Roman" pitchFamily="18" charset="0"/>
              </a:rPr>
              <a:t>hr</a:t>
            </a:r>
            <a:endParaRPr lang="en-US" sz="2600" dirty="0">
              <a:latin typeface="Times New Roman" pitchFamily="18" charset="0"/>
              <a:cs typeface="Times New Roman" pitchFamily="18" charset="0"/>
            </a:endParaRPr>
          </a:p>
        </p:txBody>
      </p:sp>
      <p:sp>
        <p:nvSpPr>
          <p:cNvPr id="12" name="Rectangle 11"/>
          <p:cNvSpPr/>
          <p:nvPr/>
        </p:nvSpPr>
        <p:spPr>
          <a:xfrm>
            <a:off x="251520" y="5632792"/>
            <a:ext cx="8640959" cy="892552"/>
          </a:xfrm>
          <a:prstGeom prst="rect">
            <a:avLst/>
          </a:prstGeom>
        </p:spPr>
        <p:txBody>
          <a:bodyPr wrap="square">
            <a:spAutoFit/>
          </a:bodyPr>
          <a:lstStyle/>
          <a:p>
            <a:pPr algn="l" rtl="0"/>
            <a:r>
              <a:rPr lang="en-US" sz="2600" dirty="0">
                <a:latin typeface="Times New Roman" pitchFamily="18" charset="0"/>
                <a:cs typeface="Times New Roman" pitchFamily="18" charset="0"/>
              </a:rPr>
              <a:t>Heat absorbed /</a:t>
            </a:r>
            <a:r>
              <a:rPr lang="en-US" sz="2600" dirty="0" smtClean="0">
                <a:latin typeface="Times New Roman" pitchFamily="18" charset="0"/>
                <a:cs typeface="Times New Roman" pitchFamily="18" charset="0"/>
              </a:rPr>
              <a:t> </a:t>
            </a:r>
            <a:r>
              <a:rPr lang="en-US" sz="2600" dirty="0" err="1">
                <a:latin typeface="Times New Roman" pitchFamily="18" charset="0"/>
                <a:cs typeface="Times New Roman" pitchFamily="18" charset="0"/>
              </a:rPr>
              <a:t>sq</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ft</a:t>
            </a:r>
            <a:r>
              <a:rPr lang="en-US" sz="2600" dirty="0">
                <a:latin typeface="Times New Roman" pitchFamily="18" charset="0"/>
                <a:cs typeface="Times New Roman" pitchFamily="18" charset="0"/>
              </a:rPr>
              <a:t> projected area = </a:t>
            </a:r>
            <a:r>
              <a:rPr lang="en-US" sz="2600" dirty="0" smtClean="0">
                <a:latin typeface="Times New Roman" pitchFamily="18" charset="0"/>
                <a:cs typeface="Times New Roman" pitchFamily="18" charset="0"/>
              </a:rPr>
              <a:t>q = 66900000/1500                    </a:t>
            </a:r>
          </a:p>
          <a:p>
            <a:pPr algn="l" rtl="0"/>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                                                               = 44500 Btu/hr</a:t>
            </a:r>
            <a:r>
              <a:rPr lang="en-US" sz="2600" dirty="0">
                <a:latin typeface="Times New Roman" pitchFamily="18" charset="0"/>
                <a:cs typeface="Times New Roman" pitchFamily="18" charset="0"/>
              </a:rPr>
              <a:t>.</a:t>
            </a:r>
            <a:r>
              <a:rPr lang="en-US" sz="2600" dirty="0" smtClean="0">
                <a:latin typeface="Times New Roman" pitchFamily="18" charset="0"/>
                <a:cs typeface="Times New Roman" pitchFamily="18" charset="0"/>
              </a:rPr>
              <a:t>ft</a:t>
            </a:r>
            <a:r>
              <a:rPr lang="en-US" sz="2600" baseline="30000" dirty="0" smtClean="0">
                <a:latin typeface="Times New Roman" pitchFamily="18" charset="0"/>
                <a:cs typeface="Times New Roman" pitchFamily="18" charset="0"/>
              </a:rPr>
              <a:t>2</a:t>
            </a:r>
            <a:r>
              <a:rPr lang="en-US" sz="2600" dirty="0" smtClean="0">
                <a:latin typeface="Times New Roman" pitchFamily="18" charset="0"/>
                <a:cs typeface="Times New Roman" pitchFamily="18" charset="0"/>
              </a:rPr>
              <a:t> </a:t>
            </a:r>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xmlns="" val="2035254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27384"/>
            <a:ext cx="8640960" cy="461665"/>
          </a:xfrm>
          <a:prstGeom prst="rect">
            <a:avLst/>
          </a:prstGeom>
          <a:noFill/>
        </p:spPr>
        <p:txBody>
          <a:bodyPr wrap="square" rtlCol="1">
            <a:spAutoFit/>
          </a:bodyPr>
          <a:lstStyle/>
          <a:p>
            <a:pPr algn="l" rtl="0"/>
            <a:r>
              <a:rPr lang="en-US" sz="2400" b="1" dirty="0">
                <a:solidFill>
                  <a:srgbClr val="FF0000"/>
                </a:solidFill>
                <a:latin typeface="Times New Roman" pitchFamily="18" charset="0"/>
                <a:cs typeface="Times New Roman" pitchFamily="18" charset="0"/>
              </a:rPr>
              <a:t>Heating of Crude Oil</a:t>
            </a:r>
            <a:endParaRPr lang="en-US" sz="2400" dirty="0">
              <a:solidFill>
                <a:srgbClr val="FF0000"/>
              </a:solidFill>
              <a:latin typeface="Times New Roman" pitchFamily="18" charset="0"/>
              <a:cs typeface="Times New Roman" pitchFamily="18" charset="0"/>
            </a:endParaRPr>
          </a:p>
        </p:txBody>
      </p:sp>
      <p:cxnSp>
        <p:nvCxnSpPr>
          <p:cNvPr id="5" name="Straight Connector 4"/>
          <p:cNvCxnSpPr/>
          <p:nvPr/>
        </p:nvCxnSpPr>
        <p:spPr>
          <a:xfrm>
            <a:off x="251520" y="403503"/>
            <a:ext cx="864096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520" y="475511"/>
            <a:ext cx="864096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1"/>
          <p:cNvSpPr>
            <a:spLocks noChangeArrowheads="1"/>
          </p:cNvSpPr>
          <p:nvPr/>
        </p:nvSpPr>
        <p:spPr bwMode="auto">
          <a:xfrm>
            <a:off x="275426" y="301143"/>
            <a:ext cx="8617053" cy="644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500" b="1" i="0" u="sng" strike="noStrike" cap="none" normalizeH="0" baseline="0" dirty="0" smtClean="0">
                <a:ln>
                  <a:noFill/>
                </a:ln>
                <a:solidFill>
                  <a:srgbClr val="EB2BC2"/>
                </a:solidFill>
                <a:effectLst/>
                <a:latin typeface="Times New Roman" pitchFamily="18" charset="0"/>
                <a:ea typeface="Times New Roman" pitchFamily="18" charset="0"/>
                <a:cs typeface="Times New Roman" pitchFamily="18" charset="0"/>
              </a:rPr>
              <a:t>Example</a:t>
            </a:r>
            <a:endParaRPr kumimoji="0" lang="en-US" sz="2500" b="0" i="0" u="none" strike="noStrike" cap="none" normalizeH="0" baseline="0" dirty="0" smtClean="0">
              <a:ln>
                <a:noFill/>
              </a:ln>
              <a:solidFill>
                <a:srgbClr val="EB2BC2"/>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 furnace is to be designed for a heat duty of 50x10</a:t>
            </a:r>
            <a:r>
              <a:rPr kumimoji="0" lang="en-US" sz="25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6</a:t>
            </a: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Btu/</a:t>
            </a:r>
            <a:r>
              <a:rPr kumimoji="0" lang="en-US" sz="25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hr</a:t>
            </a: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if the overall efficiency of the furnace is 80% and an oil fuel with a</a:t>
            </a:r>
            <a:r>
              <a:rPr kumimoji="0" lang="en-US" sz="25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NHV = 17130 Btu/</a:t>
            </a:r>
            <a:r>
              <a:rPr kumimoji="0" lang="en-US" sz="25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lb</a:t>
            </a: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is to be fired with 25% excess air (17.5       </a:t>
            </a:r>
            <a:r>
              <a:rPr kumimoji="0" lang="en-US" sz="25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lb</a:t>
            </a:r>
            <a:r>
              <a:rPr lang="en-US" sz="2500" dirty="0" smtClean="0">
                <a:latin typeface="Times New Roman" pitchFamily="18" charset="0"/>
                <a:ea typeface="Times New Roman" pitchFamily="18" charset="0"/>
                <a:cs typeface="Times New Roman" pitchFamily="18" charset="0"/>
              </a:rPr>
              <a:t> </a:t>
            </a: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air/</a:t>
            </a:r>
            <a:r>
              <a:rPr kumimoji="0" lang="en-US" sz="25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lb</a:t>
            </a: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fuel ) with the air being preheated to 400 </a:t>
            </a:r>
            <a:r>
              <a:rPr kumimoji="0" lang="en-US" sz="25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o</a:t>
            </a: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 .</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Steam is used for atomizing at a rate of 0.3 </a:t>
            </a:r>
            <a:r>
              <a:rPr kumimoji="0" lang="en-US" sz="25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lb</a:t>
            </a: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25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lb</a:t>
            </a: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of fuel at 190 </a:t>
            </a:r>
            <a:r>
              <a:rPr kumimoji="0" lang="en-US" sz="25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0</a:t>
            </a: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 Furnace tubes are of 5 in OD., 38.5 </a:t>
            </a:r>
            <a:r>
              <a:rPr kumimoji="0" lang="en-US" sz="25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ft</a:t>
            </a: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length and 10 in spacing arranged in a single row. 1500 ft</a:t>
            </a:r>
            <a:r>
              <a:rPr kumimoji="0" lang="en-US" sz="25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of projected area is available.</a:t>
            </a:r>
            <a:endParaRPr kumimoji="0" lang="en-US" sz="25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a:t>
            </a:r>
            <a:r>
              <a:rPr kumimoji="0" lang="en-US" sz="25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air </a:t>
            </a: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( 400 </a:t>
            </a:r>
            <a:r>
              <a:rPr kumimoji="0" lang="en-US" sz="25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o</a:t>
            </a: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 ) = 82 Btu/</a:t>
            </a:r>
            <a:r>
              <a:rPr kumimoji="0" lang="en-US" sz="25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lb</a:t>
            </a:r>
            <a:endParaRPr kumimoji="0" lang="en-US" sz="25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a:t>
            </a:r>
            <a:r>
              <a:rPr kumimoji="0" lang="en-US" sz="25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 steam</a:t>
            </a: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( 190 </a:t>
            </a:r>
            <a:r>
              <a:rPr kumimoji="0" lang="en-US" sz="25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o</a:t>
            </a: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 ) = 95 Btu/</a:t>
            </a:r>
            <a:r>
              <a:rPr kumimoji="0" lang="en-US" sz="25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lb</a:t>
            </a:r>
            <a:endPar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 ( flue gases at 1730 </a:t>
            </a:r>
            <a:r>
              <a:rPr kumimoji="0" lang="en-US" sz="25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o</a:t>
            </a: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 ) = 148 Btu/</a:t>
            </a:r>
            <a:r>
              <a:rPr kumimoji="0" lang="en-US" sz="25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hr</a:t>
            </a: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5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54112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27384"/>
            <a:ext cx="8640960" cy="461665"/>
          </a:xfrm>
          <a:prstGeom prst="rect">
            <a:avLst/>
          </a:prstGeom>
          <a:noFill/>
        </p:spPr>
        <p:txBody>
          <a:bodyPr wrap="square" rtlCol="1">
            <a:spAutoFit/>
          </a:bodyPr>
          <a:lstStyle/>
          <a:p>
            <a:pPr algn="l" rtl="0"/>
            <a:r>
              <a:rPr lang="en-US" sz="2400" b="1" dirty="0">
                <a:solidFill>
                  <a:srgbClr val="FF0000"/>
                </a:solidFill>
                <a:latin typeface="Times New Roman" pitchFamily="18" charset="0"/>
                <a:cs typeface="Times New Roman" pitchFamily="18" charset="0"/>
              </a:rPr>
              <a:t>Heating of Crude Oil</a:t>
            </a:r>
            <a:endParaRPr lang="en-US" sz="2400" dirty="0">
              <a:solidFill>
                <a:srgbClr val="FF0000"/>
              </a:solidFill>
              <a:latin typeface="Times New Roman" pitchFamily="18" charset="0"/>
              <a:cs typeface="Times New Roman" pitchFamily="18" charset="0"/>
            </a:endParaRPr>
          </a:p>
        </p:txBody>
      </p:sp>
      <p:cxnSp>
        <p:nvCxnSpPr>
          <p:cNvPr id="5" name="Straight Connector 4"/>
          <p:cNvCxnSpPr/>
          <p:nvPr/>
        </p:nvCxnSpPr>
        <p:spPr>
          <a:xfrm>
            <a:off x="251520" y="403503"/>
            <a:ext cx="864096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520" y="475511"/>
            <a:ext cx="864096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51520" y="620688"/>
            <a:ext cx="8640960" cy="2292935"/>
          </a:xfrm>
          <a:prstGeom prst="rect">
            <a:avLst/>
          </a:prstGeom>
        </p:spPr>
        <p:txBody>
          <a:bodyPr wrap="square">
            <a:spAutoFit/>
          </a:bodyPr>
          <a:lstStyle/>
          <a:p>
            <a:pPr algn="l" rtl="0">
              <a:lnSpc>
                <a:spcPct val="150000"/>
              </a:lnSpc>
            </a:pPr>
            <a:r>
              <a:rPr lang="en-US" sz="2600" b="1" u="sng" dirty="0" smtClean="0">
                <a:solidFill>
                  <a:srgbClr val="EB2BC2"/>
                </a:solidFill>
                <a:latin typeface="Times New Roman" pitchFamily="18" charset="0"/>
                <a:cs typeface="Times New Roman" pitchFamily="18" charset="0"/>
              </a:rPr>
              <a:t>Calculate:-</a:t>
            </a:r>
            <a:endParaRPr lang="en-US" sz="2600" b="1" u="sng" dirty="0">
              <a:solidFill>
                <a:srgbClr val="EB2BC2"/>
              </a:solidFill>
              <a:latin typeface="Times New Roman" pitchFamily="18" charset="0"/>
              <a:cs typeface="Times New Roman" pitchFamily="18" charset="0"/>
            </a:endParaRPr>
          </a:p>
          <a:p>
            <a:pPr algn="l" rtl="0"/>
            <a:r>
              <a:rPr lang="en-US" sz="2600" dirty="0">
                <a:latin typeface="Times New Roman" pitchFamily="18" charset="0"/>
                <a:cs typeface="Times New Roman" pitchFamily="18" charset="0"/>
              </a:rPr>
              <a:t>1) The no. of tube required in radiation section.</a:t>
            </a:r>
          </a:p>
          <a:p>
            <a:pPr algn="l" rtl="0"/>
            <a:r>
              <a:rPr lang="en-US" sz="2600" dirty="0">
                <a:latin typeface="Times New Roman" pitchFamily="18" charset="0"/>
                <a:cs typeface="Times New Roman" pitchFamily="18" charset="0"/>
              </a:rPr>
              <a:t>2) % heat absorbed in convection section assuming wall losses </a:t>
            </a:r>
            <a:r>
              <a:rPr lang="en-US" sz="2600" dirty="0" smtClean="0">
                <a:latin typeface="Times New Roman" pitchFamily="18" charset="0"/>
                <a:cs typeface="Times New Roman" pitchFamily="18" charset="0"/>
              </a:rPr>
              <a:t> </a:t>
            </a:r>
          </a:p>
          <a:p>
            <a:pPr algn="l" rtl="0"/>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    of  5 </a:t>
            </a:r>
            <a:r>
              <a:rPr lang="en-US" sz="2600" dirty="0">
                <a:latin typeface="Times New Roman" pitchFamily="18" charset="0"/>
                <a:cs typeface="Times New Roman" pitchFamily="18" charset="0"/>
              </a:rPr>
              <a:t>%.</a:t>
            </a:r>
          </a:p>
          <a:p>
            <a:pPr algn="l" rtl="0"/>
            <a:r>
              <a:rPr lang="en-US" sz="2600" dirty="0">
                <a:latin typeface="Times New Roman" pitchFamily="18" charset="0"/>
                <a:cs typeface="Times New Roman" pitchFamily="18" charset="0"/>
              </a:rPr>
              <a:t>3) The heat rate available per unit projected area.</a:t>
            </a:r>
          </a:p>
        </p:txBody>
      </p:sp>
      <p:sp>
        <p:nvSpPr>
          <p:cNvPr id="8" name="Rectangle 2"/>
          <p:cNvSpPr>
            <a:spLocks noChangeArrowheads="1"/>
          </p:cNvSpPr>
          <p:nvPr/>
        </p:nvSpPr>
        <p:spPr bwMode="auto">
          <a:xfrm>
            <a:off x="200928" y="2951946"/>
            <a:ext cx="2498864" cy="4770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rgbClr val="EB2BC2"/>
                </a:solidFill>
                <a:effectLst/>
                <a:latin typeface="Times New Roman" pitchFamily="18" charset="0"/>
                <a:ea typeface="Times New Roman" pitchFamily="18" charset="0"/>
                <a:cs typeface="Times New Roman" pitchFamily="18" charset="0"/>
              </a:rPr>
              <a:t> </a:t>
            </a:r>
            <a:r>
              <a:rPr kumimoji="0" lang="en-US" sz="2500" b="1" i="0" u="sng" strike="noStrike" cap="none" normalizeH="0" baseline="0" dirty="0" smtClean="0">
                <a:ln>
                  <a:noFill/>
                </a:ln>
                <a:solidFill>
                  <a:srgbClr val="EB2BC2"/>
                </a:solidFill>
                <a:effectLst/>
                <a:latin typeface="Times New Roman" pitchFamily="18" charset="0"/>
                <a:ea typeface="Times New Roman" pitchFamily="18" charset="0"/>
                <a:cs typeface="Times New Roman" pitchFamily="18" charset="0"/>
              </a:rPr>
              <a:t>Solution:-</a:t>
            </a:r>
            <a:endParaRPr kumimoji="0" lang="en-US" sz="2500" b="1" i="0" u="none" strike="noStrike" cap="none" normalizeH="0" baseline="0" dirty="0" smtClean="0">
              <a:ln>
                <a:noFill/>
              </a:ln>
              <a:solidFill>
                <a:srgbClr val="EB2BC2"/>
              </a:solidFill>
              <a:effectLst/>
              <a:latin typeface="Times New Roman" pitchFamily="18" charset="0"/>
              <a:cs typeface="Times New Roman"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xmlns="" val="871984846"/>
              </p:ext>
            </p:extLst>
          </p:nvPr>
        </p:nvGraphicFramePr>
        <p:xfrm>
          <a:off x="251520" y="3573016"/>
          <a:ext cx="7742300" cy="1008112"/>
        </p:xfrm>
        <a:graphic>
          <a:graphicData uri="http://schemas.openxmlformats.org/presentationml/2006/ole">
            <p:oleObj spid="_x0000_s14344" name="Equation" r:id="rId3" imgW="3035300" imgH="444500" progId="Equation.3">
              <p:embed/>
            </p:oleObj>
          </a:graphicData>
        </a:graphic>
      </p:graphicFrame>
      <p:sp>
        <p:nvSpPr>
          <p:cNvPr id="10" name="Rectangle 3"/>
          <p:cNvSpPr>
            <a:spLocks noChangeArrowheads="1"/>
          </p:cNvSpPr>
          <p:nvPr/>
        </p:nvSpPr>
        <p:spPr bwMode="auto">
          <a:xfrm>
            <a:off x="0" y="8540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11" name="Rectangle 4"/>
          <p:cNvSpPr>
            <a:spLocks noChangeArrowheads="1"/>
          </p:cNvSpPr>
          <p:nvPr/>
        </p:nvSpPr>
        <p:spPr bwMode="auto">
          <a:xfrm>
            <a:off x="467544" y="4912712"/>
            <a:ext cx="3203848" cy="892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 = n </a:t>
            </a:r>
            <a:r>
              <a:rPr lang="en-US" sz="2600" dirty="0" smtClean="0">
                <a:latin typeface="Times New Roman" pitchFamily="18" charset="0"/>
                <a:ea typeface="Times New Roman" pitchFamily="18" charset="0"/>
                <a:cs typeface="Times New Roman" pitchFamily="18" charset="0"/>
              </a:rPr>
              <a:t>* </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 *</a:t>
            </a:r>
            <a:r>
              <a:rPr kumimoji="0" lang="en-US" sz="2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 </a:t>
            </a:r>
            <a:r>
              <a:rPr lang="en-US" sz="2600" dirty="0" smtClean="0">
                <a:latin typeface="Times New Roman" pitchFamily="18" charset="0"/>
                <a:ea typeface="Times New Roman" pitchFamily="18" charset="0"/>
                <a:cs typeface="Times New Roman" pitchFamily="18" charset="0"/>
              </a:rPr>
              <a:t>* </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D/12</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 = 1500 ft</a:t>
            </a:r>
            <a:r>
              <a:rPr kumimoji="0" lang="en-US" sz="26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4267128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7084" y="620688"/>
            <a:ext cx="4374916" cy="477054"/>
          </a:xfrm>
          <a:prstGeom prst="rect">
            <a:avLst/>
          </a:prstGeom>
        </p:spPr>
        <p:txBody>
          <a:bodyPr wrap="none">
            <a:spAutoFit/>
          </a:bodyPr>
          <a:lstStyle/>
          <a:p>
            <a:r>
              <a:rPr lang="en-US" sz="2500" b="1" dirty="0">
                <a:solidFill>
                  <a:srgbClr val="EB2BC2"/>
                </a:solidFill>
                <a:latin typeface="Times New Roman" pitchFamily="18" charset="0"/>
                <a:cs typeface="Times New Roman" pitchFamily="18" charset="0"/>
              </a:rPr>
              <a:t>1)</a:t>
            </a:r>
            <a:r>
              <a:rPr lang="en-US" sz="2500" dirty="0">
                <a:solidFill>
                  <a:srgbClr val="EB2BC2"/>
                </a:solidFill>
                <a:latin typeface="Times New Roman" pitchFamily="18" charset="0"/>
                <a:cs typeface="Times New Roman" pitchFamily="18" charset="0"/>
              </a:rPr>
              <a:t> </a:t>
            </a:r>
            <a:r>
              <a:rPr lang="en-US" sz="2500" dirty="0" smtClean="0">
                <a:latin typeface="Times New Roman" pitchFamily="18" charset="0"/>
                <a:cs typeface="Times New Roman" pitchFamily="18" charset="0"/>
              </a:rPr>
              <a:t>N = 1500 * 12 / (1 * 38.5 * 5</a:t>
            </a:r>
            <a:r>
              <a:rPr lang="en-US" sz="2500" dirty="0">
                <a:latin typeface="Times New Roman" pitchFamily="18" charset="0"/>
                <a:cs typeface="Times New Roman" pitchFamily="18" charset="0"/>
              </a:rPr>
              <a:t>)</a:t>
            </a:r>
          </a:p>
        </p:txBody>
      </p:sp>
      <p:sp>
        <p:nvSpPr>
          <p:cNvPr id="5" name="TextBox 4"/>
          <p:cNvSpPr txBox="1"/>
          <p:nvPr/>
        </p:nvSpPr>
        <p:spPr>
          <a:xfrm>
            <a:off x="179512" y="-27384"/>
            <a:ext cx="8640960" cy="461665"/>
          </a:xfrm>
          <a:prstGeom prst="rect">
            <a:avLst/>
          </a:prstGeom>
          <a:noFill/>
        </p:spPr>
        <p:txBody>
          <a:bodyPr wrap="square" rtlCol="1">
            <a:spAutoFit/>
          </a:bodyPr>
          <a:lstStyle/>
          <a:p>
            <a:pPr algn="l" rtl="0"/>
            <a:r>
              <a:rPr lang="en-US" sz="2400" b="1" dirty="0">
                <a:solidFill>
                  <a:srgbClr val="FF0000"/>
                </a:solidFill>
                <a:latin typeface="Times New Roman" pitchFamily="18" charset="0"/>
                <a:cs typeface="Times New Roman" pitchFamily="18" charset="0"/>
              </a:rPr>
              <a:t>Heating of Crude Oil</a:t>
            </a:r>
            <a:endParaRPr lang="en-US" sz="2400" dirty="0">
              <a:solidFill>
                <a:srgbClr val="FF0000"/>
              </a:solidFill>
              <a:latin typeface="Times New Roman" pitchFamily="18" charset="0"/>
              <a:cs typeface="Times New Roman" pitchFamily="18" charset="0"/>
            </a:endParaRPr>
          </a:p>
        </p:txBody>
      </p:sp>
      <p:cxnSp>
        <p:nvCxnSpPr>
          <p:cNvPr id="6" name="Straight Connector 5"/>
          <p:cNvCxnSpPr/>
          <p:nvPr/>
        </p:nvCxnSpPr>
        <p:spPr>
          <a:xfrm>
            <a:off x="251520" y="403503"/>
            <a:ext cx="864096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1520" y="475511"/>
            <a:ext cx="864096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11560" y="1123706"/>
            <a:ext cx="7632848" cy="5478423"/>
          </a:xfrm>
          <a:prstGeom prst="rect">
            <a:avLst/>
          </a:prstGeom>
          <a:noFill/>
        </p:spPr>
        <p:txBody>
          <a:bodyPr wrap="square">
            <a:spAutoFit/>
          </a:bodyPr>
          <a:lstStyle/>
          <a:p>
            <a:pPr algn="l" rtl="0"/>
            <a:r>
              <a:rPr lang="en-US" sz="2500" dirty="0" smtClean="0">
                <a:latin typeface="Times New Roman" pitchFamily="18" charset="0"/>
                <a:cs typeface="Times New Roman" pitchFamily="18" charset="0"/>
              </a:rPr>
              <a:t>N = </a:t>
            </a:r>
            <a:r>
              <a:rPr lang="en-US" sz="2500" dirty="0">
                <a:latin typeface="Times New Roman" pitchFamily="18" charset="0"/>
                <a:cs typeface="Times New Roman" pitchFamily="18" charset="0"/>
              </a:rPr>
              <a:t>94 tube/row</a:t>
            </a:r>
          </a:p>
          <a:p>
            <a:pPr algn="l" rtl="0"/>
            <a:r>
              <a:rPr lang="en-US" sz="2500" dirty="0">
                <a:latin typeface="Times New Roman" pitchFamily="18" charset="0"/>
                <a:cs typeface="Times New Roman" pitchFamily="18" charset="0"/>
              </a:rPr>
              <a:t>A</a:t>
            </a:r>
            <a:r>
              <a:rPr lang="en-US" sz="2500" baseline="-25000" dirty="0">
                <a:latin typeface="Times New Roman" pitchFamily="18" charset="0"/>
                <a:cs typeface="Times New Roman" pitchFamily="18" charset="0"/>
              </a:rPr>
              <a:t> </a:t>
            </a:r>
            <a:r>
              <a:rPr lang="en-US" sz="2500" baseline="-25000" dirty="0" err="1">
                <a:latin typeface="Times New Roman" pitchFamily="18" charset="0"/>
                <a:cs typeface="Times New Roman" pitchFamily="18" charset="0"/>
              </a:rPr>
              <a:t>cp</a:t>
            </a:r>
            <a:r>
              <a:rPr lang="en-US" sz="2500" dirty="0">
                <a:latin typeface="Times New Roman" pitchFamily="18" charset="0"/>
                <a:cs typeface="Times New Roman" pitchFamily="18" charset="0"/>
              </a:rPr>
              <a:t>= L * </a:t>
            </a:r>
            <a:r>
              <a:rPr lang="en-US" sz="2500" dirty="0" smtClean="0">
                <a:latin typeface="Times New Roman" pitchFamily="18" charset="0"/>
                <a:cs typeface="Times New Roman" pitchFamily="18" charset="0"/>
              </a:rPr>
              <a:t>C /</a:t>
            </a:r>
            <a:r>
              <a:rPr lang="en-US" sz="2500" dirty="0">
                <a:latin typeface="Times New Roman" pitchFamily="18" charset="0"/>
                <a:cs typeface="Times New Roman" pitchFamily="18" charset="0"/>
              </a:rPr>
              <a:t>12 * N </a:t>
            </a:r>
            <a:r>
              <a:rPr lang="en-US" sz="2500" dirty="0" smtClean="0">
                <a:latin typeface="Times New Roman" pitchFamily="18" charset="0"/>
                <a:cs typeface="Times New Roman" pitchFamily="18" charset="0"/>
              </a:rPr>
              <a:t>   </a:t>
            </a:r>
          </a:p>
          <a:p>
            <a:pPr algn="l" rtl="0"/>
            <a:r>
              <a:rPr lang="en-US" sz="2500" dirty="0">
                <a:latin typeface="Times New Roman" pitchFamily="18" charset="0"/>
                <a:cs typeface="Times New Roman" pitchFamily="18" charset="0"/>
              </a:rPr>
              <a:t> </a:t>
            </a:r>
            <a:r>
              <a:rPr lang="en-US" sz="2500" dirty="0" smtClean="0">
                <a:latin typeface="Times New Roman" pitchFamily="18" charset="0"/>
                <a:cs typeface="Times New Roman" pitchFamily="18" charset="0"/>
              </a:rPr>
              <a:t>     = 38.5 * 10/12 * 94 = 3015.8 </a:t>
            </a:r>
            <a:r>
              <a:rPr lang="en-US" sz="2500" dirty="0">
                <a:latin typeface="Times New Roman" pitchFamily="18" charset="0"/>
                <a:cs typeface="Times New Roman" pitchFamily="18" charset="0"/>
              </a:rPr>
              <a:t>ft</a:t>
            </a:r>
            <a:r>
              <a:rPr lang="en-US" sz="2500" baseline="30000" dirty="0">
                <a:latin typeface="Times New Roman" pitchFamily="18" charset="0"/>
                <a:cs typeface="Times New Roman" pitchFamily="18" charset="0"/>
              </a:rPr>
              <a:t>2</a:t>
            </a:r>
            <a:endParaRPr lang="en-US" sz="2500" dirty="0">
              <a:latin typeface="Times New Roman" pitchFamily="18" charset="0"/>
              <a:cs typeface="Times New Roman" pitchFamily="18" charset="0"/>
            </a:endParaRPr>
          </a:p>
          <a:p>
            <a:pPr algn="l" rtl="0"/>
            <a:r>
              <a:rPr lang="en-US" sz="2500" dirty="0">
                <a:latin typeface="Times New Roman" pitchFamily="18" charset="0"/>
                <a:cs typeface="Times New Roman" pitchFamily="18" charset="0"/>
              </a:rPr>
              <a:t>α A</a:t>
            </a:r>
            <a:r>
              <a:rPr lang="en-US" sz="2500" baseline="-25000" dirty="0">
                <a:latin typeface="Times New Roman" pitchFamily="18" charset="0"/>
                <a:cs typeface="Times New Roman" pitchFamily="18" charset="0"/>
              </a:rPr>
              <a:t> </a:t>
            </a:r>
            <a:r>
              <a:rPr lang="en-US" sz="2500" baseline="-25000" dirty="0" err="1">
                <a:latin typeface="Times New Roman" pitchFamily="18" charset="0"/>
                <a:cs typeface="Times New Roman" pitchFamily="18" charset="0"/>
              </a:rPr>
              <a:t>cp</a:t>
            </a:r>
            <a:r>
              <a:rPr lang="en-US" sz="2500" dirty="0" smtClean="0">
                <a:latin typeface="Times New Roman" pitchFamily="18" charset="0"/>
                <a:cs typeface="Times New Roman" pitchFamily="18" charset="0"/>
              </a:rPr>
              <a:t>= 0.88 * 3015.8 = 2653.9 </a:t>
            </a:r>
            <a:r>
              <a:rPr lang="en-US" sz="2500" dirty="0">
                <a:latin typeface="Times New Roman" pitchFamily="18" charset="0"/>
                <a:cs typeface="Times New Roman" pitchFamily="18" charset="0"/>
              </a:rPr>
              <a:t>ft</a:t>
            </a:r>
            <a:r>
              <a:rPr lang="en-US" sz="2500" baseline="30000" dirty="0">
                <a:latin typeface="Times New Roman" pitchFamily="18" charset="0"/>
                <a:cs typeface="Times New Roman" pitchFamily="18" charset="0"/>
              </a:rPr>
              <a:t>2</a:t>
            </a:r>
            <a:endParaRPr lang="en-US" sz="2500" dirty="0">
              <a:latin typeface="Times New Roman" pitchFamily="18" charset="0"/>
              <a:cs typeface="Times New Roman" pitchFamily="18" charset="0"/>
            </a:endParaRPr>
          </a:p>
          <a:p>
            <a:pPr algn="l" rtl="0"/>
            <a:r>
              <a:rPr lang="en-US" sz="2500" dirty="0">
                <a:latin typeface="Times New Roman" pitchFamily="18" charset="0"/>
                <a:cs typeface="Times New Roman" pitchFamily="18" charset="0"/>
              </a:rPr>
              <a:t>Q</a:t>
            </a:r>
            <a:r>
              <a:rPr lang="en-US" sz="2500" baseline="-25000" dirty="0">
                <a:latin typeface="Times New Roman" pitchFamily="18" charset="0"/>
                <a:cs typeface="Times New Roman" pitchFamily="18" charset="0"/>
              </a:rPr>
              <a:t> </a:t>
            </a:r>
            <a:r>
              <a:rPr lang="en-US" sz="2500" baseline="-25000" dirty="0" smtClean="0">
                <a:latin typeface="Times New Roman" pitchFamily="18" charset="0"/>
                <a:cs typeface="Times New Roman" pitchFamily="18" charset="0"/>
              </a:rPr>
              <a:t>total </a:t>
            </a:r>
            <a:r>
              <a:rPr lang="en-US" sz="2500" dirty="0" smtClean="0">
                <a:latin typeface="Times New Roman" pitchFamily="18" charset="0"/>
                <a:cs typeface="Times New Roman" pitchFamily="18" charset="0"/>
              </a:rPr>
              <a:t>= </a:t>
            </a:r>
            <a:r>
              <a:rPr lang="en-US" sz="2500" dirty="0">
                <a:latin typeface="Times New Roman" pitchFamily="18" charset="0"/>
                <a:cs typeface="Times New Roman" pitchFamily="18" charset="0"/>
              </a:rPr>
              <a:t>Q</a:t>
            </a:r>
            <a:r>
              <a:rPr lang="en-US" sz="2500" baseline="-25000" dirty="0">
                <a:latin typeface="Times New Roman" pitchFamily="18" charset="0"/>
                <a:cs typeface="Times New Roman" pitchFamily="18" charset="0"/>
              </a:rPr>
              <a:t> comb.</a:t>
            </a:r>
            <a:r>
              <a:rPr lang="en-US" sz="2500" dirty="0">
                <a:latin typeface="Times New Roman" pitchFamily="18" charset="0"/>
                <a:cs typeface="Times New Roman" pitchFamily="18" charset="0"/>
              </a:rPr>
              <a:t> + Q</a:t>
            </a:r>
            <a:r>
              <a:rPr lang="en-US" sz="2500" baseline="-25000" dirty="0">
                <a:latin typeface="Times New Roman" pitchFamily="18" charset="0"/>
                <a:cs typeface="Times New Roman" pitchFamily="18" charset="0"/>
              </a:rPr>
              <a:t> steam</a:t>
            </a:r>
            <a:r>
              <a:rPr lang="en-US" sz="2500" dirty="0">
                <a:latin typeface="Times New Roman" pitchFamily="18" charset="0"/>
                <a:cs typeface="Times New Roman" pitchFamily="18" charset="0"/>
              </a:rPr>
              <a:t> + Q</a:t>
            </a:r>
            <a:r>
              <a:rPr lang="en-US" sz="2500" baseline="-25000" dirty="0">
                <a:latin typeface="Times New Roman" pitchFamily="18" charset="0"/>
                <a:cs typeface="Times New Roman" pitchFamily="18" charset="0"/>
              </a:rPr>
              <a:t> </a:t>
            </a:r>
            <a:r>
              <a:rPr lang="en-US" sz="2500" baseline="-25000" dirty="0" smtClean="0">
                <a:latin typeface="Times New Roman" pitchFamily="18" charset="0"/>
                <a:cs typeface="Times New Roman" pitchFamily="18" charset="0"/>
              </a:rPr>
              <a:t>air</a:t>
            </a:r>
          </a:p>
          <a:p>
            <a:pPr algn="l" rtl="0"/>
            <a:r>
              <a:rPr lang="en-US" sz="2500" dirty="0">
                <a:latin typeface="Times New Roman" pitchFamily="18" charset="0"/>
                <a:cs typeface="Times New Roman" pitchFamily="18" charset="0"/>
              </a:rPr>
              <a:t>Q</a:t>
            </a:r>
            <a:r>
              <a:rPr lang="en-US" sz="2500" baseline="-25000" dirty="0">
                <a:latin typeface="Times New Roman" pitchFamily="18" charset="0"/>
                <a:cs typeface="Times New Roman" pitchFamily="18" charset="0"/>
              </a:rPr>
              <a:t> comb</a:t>
            </a:r>
            <a:r>
              <a:rPr lang="en-US" sz="2500" baseline="-25000" dirty="0" smtClean="0">
                <a:latin typeface="Times New Roman" pitchFamily="18" charset="0"/>
                <a:cs typeface="Times New Roman" pitchFamily="18" charset="0"/>
              </a:rPr>
              <a:t>.</a:t>
            </a:r>
            <a:r>
              <a:rPr lang="en-US" sz="2500" dirty="0" smtClean="0">
                <a:latin typeface="Times New Roman" pitchFamily="18" charset="0"/>
                <a:cs typeface="Times New Roman" pitchFamily="18" charset="0"/>
              </a:rPr>
              <a:t>= m</a:t>
            </a:r>
            <a:r>
              <a:rPr lang="en-US" sz="2500" baseline="-25000" dirty="0" smtClean="0">
                <a:latin typeface="Times New Roman" pitchFamily="18" charset="0"/>
                <a:cs typeface="Times New Roman" pitchFamily="18" charset="0"/>
              </a:rPr>
              <a:t> </a:t>
            </a:r>
            <a:r>
              <a:rPr lang="en-US" sz="2500" baseline="-25000" dirty="0">
                <a:latin typeface="Times New Roman" pitchFamily="18" charset="0"/>
                <a:cs typeface="Times New Roman" pitchFamily="18" charset="0"/>
              </a:rPr>
              <a:t>fuel</a:t>
            </a:r>
            <a:r>
              <a:rPr lang="en-US" sz="2500" dirty="0">
                <a:latin typeface="Times New Roman" pitchFamily="18" charset="0"/>
                <a:cs typeface="Times New Roman" pitchFamily="18" charset="0"/>
              </a:rPr>
              <a:t> * NHV</a:t>
            </a:r>
          </a:p>
          <a:p>
            <a:pPr algn="l" rtl="0"/>
            <a:r>
              <a:rPr lang="en-US" sz="2500" dirty="0">
                <a:latin typeface="Times New Roman" pitchFamily="18" charset="0"/>
                <a:cs typeface="Times New Roman" pitchFamily="18" charset="0"/>
              </a:rPr>
              <a:t>m</a:t>
            </a:r>
            <a:r>
              <a:rPr lang="en-US" sz="2500" baseline="-25000" dirty="0">
                <a:latin typeface="Times New Roman" pitchFamily="18" charset="0"/>
                <a:cs typeface="Times New Roman" pitchFamily="18" charset="0"/>
              </a:rPr>
              <a:t> fuel</a:t>
            </a:r>
            <a:r>
              <a:rPr lang="en-US" sz="2500" dirty="0">
                <a:latin typeface="Times New Roman" pitchFamily="18" charset="0"/>
                <a:cs typeface="Times New Roman" pitchFamily="18" charset="0"/>
              </a:rPr>
              <a:t> </a:t>
            </a:r>
            <a:r>
              <a:rPr lang="en-US" sz="2500" dirty="0" smtClean="0">
                <a:latin typeface="Times New Roman" pitchFamily="18" charset="0"/>
                <a:cs typeface="Times New Roman" pitchFamily="18" charset="0"/>
              </a:rPr>
              <a:t>= 6.25 </a:t>
            </a:r>
            <a:r>
              <a:rPr lang="en-US" sz="2500" dirty="0">
                <a:latin typeface="Times New Roman" pitchFamily="18" charset="0"/>
                <a:cs typeface="Times New Roman" pitchFamily="18" charset="0"/>
              </a:rPr>
              <a:t>* </a:t>
            </a:r>
            <a:r>
              <a:rPr lang="en-US" sz="2500" dirty="0" smtClean="0">
                <a:latin typeface="Times New Roman" pitchFamily="18" charset="0"/>
                <a:cs typeface="Times New Roman" pitchFamily="18" charset="0"/>
              </a:rPr>
              <a:t>10</a:t>
            </a:r>
            <a:r>
              <a:rPr lang="en-US" sz="2500" baseline="30000" dirty="0" smtClean="0">
                <a:latin typeface="Times New Roman" pitchFamily="18" charset="0"/>
                <a:cs typeface="Times New Roman" pitchFamily="18" charset="0"/>
              </a:rPr>
              <a:t>7</a:t>
            </a:r>
            <a:r>
              <a:rPr lang="en-US" sz="2500" dirty="0" smtClean="0">
                <a:latin typeface="Times New Roman" pitchFamily="18" charset="0"/>
                <a:cs typeface="Times New Roman" pitchFamily="18" charset="0"/>
              </a:rPr>
              <a:t>/17130 = 3.648 </a:t>
            </a:r>
            <a:r>
              <a:rPr lang="en-US" sz="2500" dirty="0">
                <a:latin typeface="Times New Roman" pitchFamily="18" charset="0"/>
                <a:cs typeface="Times New Roman" pitchFamily="18" charset="0"/>
              </a:rPr>
              <a:t>* </a:t>
            </a:r>
            <a:r>
              <a:rPr lang="en-US" sz="2500" dirty="0" smtClean="0">
                <a:latin typeface="Times New Roman" pitchFamily="18" charset="0"/>
                <a:cs typeface="Times New Roman" pitchFamily="18" charset="0"/>
              </a:rPr>
              <a:t>10</a:t>
            </a:r>
            <a:r>
              <a:rPr lang="en-US" sz="2500" baseline="30000" dirty="0" smtClean="0">
                <a:latin typeface="Times New Roman" pitchFamily="18" charset="0"/>
                <a:cs typeface="Times New Roman" pitchFamily="18" charset="0"/>
              </a:rPr>
              <a:t>3</a:t>
            </a:r>
          </a:p>
          <a:p>
            <a:pPr algn="l" rtl="0"/>
            <a:endParaRPr lang="en-US" sz="2500" dirty="0">
              <a:latin typeface="Times New Roman" pitchFamily="18" charset="0"/>
              <a:cs typeface="Times New Roman" pitchFamily="18" charset="0"/>
            </a:endParaRPr>
          </a:p>
          <a:p>
            <a:pPr algn="l" rtl="0"/>
            <a:endParaRPr lang="en-US" sz="2500" dirty="0" smtClean="0">
              <a:latin typeface="Times New Roman" pitchFamily="18" charset="0"/>
              <a:cs typeface="Times New Roman" pitchFamily="18" charset="0"/>
            </a:endParaRPr>
          </a:p>
          <a:p>
            <a:pPr algn="l" rtl="0"/>
            <a:r>
              <a:rPr lang="en-US" sz="2500" dirty="0" smtClean="0">
                <a:latin typeface="Times New Roman" pitchFamily="18" charset="0"/>
                <a:cs typeface="Times New Roman" pitchFamily="18" charset="0"/>
              </a:rPr>
              <a:t>m</a:t>
            </a:r>
            <a:r>
              <a:rPr lang="en-US" sz="2500" baseline="-25000" dirty="0" smtClean="0">
                <a:latin typeface="Times New Roman" pitchFamily="18" charset="0"/>
                <a:cs typeface="Times New Roman" pitchFamily="18" charset="0"/>
              </a:rPr>
              <a:t> steam </a:t>
            </a:r>
            <a:r>
              <a:rPr lang="en-US" sz="2500" dirty="0" smtClean="0">
                <a:latin typeface="Times New Roman" pitchFamily="18" charset="0"/>
                <a:cs typeface="Times New Roman" pitchFamily="18" charset="0"/>
              </a:rPr>
              <a:t>= 0.3 </a:t>
            </a:r>
            <a:r>
              <a:rPr lang="en-US" sz="2500" dirty="0">
                <a:latin typeface="Times New Roman" pitchFamily="18" charset="0"/>
                <a:cs typeface="Times New Roman" pitchFamily="18" charset="0"/>
              </a:rPr>
              <a:t>* m</a:t>
            </a:r>
            <a:r>
              <a:rPr lang="en-US" sz="2500" baseline="-25000" dirty="0">
                <a:latin typeface="Times New Roman" pitchFamily="18" charset="0"/>
                <a:cs typeface="Times New Roman" pitchFamily="18" charset="0"/>
              </a:rPr>
              <a:t> fuel</a:t>
            </a:r>
            <a:endParaRPr lang="en-US" sz="2500" dirty="0">
              <a:latin typeface="Times New Roman" pitchFamily="18" charset="0"/>
              <a:cs typeface="Times New Roman" pitchFamily="18" charset="0"/>
            </a:endParaRPr>
          </a:p>
          <a:p>
            <a:pPr algn="l" rtl="0"/>
            <a:r>
              <a:rPr lang="en-US" sz="2500" dirty="0">
                <a:latin typeface="Times New Roman" pitchFamily="18" charset="0"/>
                <a:cs typeface="Times New Roman" pitchFamily="18" charset="0"/>
              </a:rPr>
              <a:t>m</a:t>
            </a:r>
            <a:r>
              <a:rPr lang="en-US" sz="2500" baseline="-25000" dirty="0">
                <a:latin typeface="Times New Roman" pitchFamily="18" charset="0"/>
                <a:cs typeface="Times New Roman" pitchFamily="18" charset="0"/>
              </a:rPr>
              <a:t> </a:t>
            </a:r>
            <a:r>
              <a:rPr lang="en-US" sz="2500" baseline="-25000" dirty="0" smtClean="0">
                <a:latin typeface="Times New Roman" pitchFamily="18" charset="0"/>
                <a:cs typeface="Times New Roman" pitchFamily="18" charset="0"/>
              </a:rPr>
              <a:t>steam </a:t>
            </a:r>
            <a:r>
              <a:rPr lang="en-US" sz="2500" dirty="0" smtClean="0">
                <a:latin typeface="Times New Roman" pitchFamily="18" charset="0"/>
                <a:cs typeface="Times New Roman" pitchFamily="18" charset="0"/>
              </a:rPr>
              <a:t>= 0.3 * 3.648 * 10</a:t>
            </a:r>
            <a:r>
              <a:rPr lang="en-US" sz="2500" baseline="30000" dirty="0" smtClean="0">
                <a:latin typeface="Times New Roman" pitchFamily="18" charset="0"/>
                <a:cs typeface="Times New Roman" pitchFamily="18" charset="0"/>
              </a:rPr>
              <a:t>3</a:t>
            </a:r>
            <a:r>
              <a:rPr lang="en-US" sz="2500" dirty="0" smtClean="0">
                <a:latin typeface="Times New Roman" pitchFamily="18" charset="0"/>
                <a:cs typeface="Times New Roman" pitchFamily="18" charset="0"/>
              </a:rPr>
              <a:t> = 1.0944 * 10</a:t>
            </a:r>
            <a:r>
              <a:rPr lang="en-US" sz="2500" baseline="30000" dirty="0" smtClean="0">
                <a:latin typeface="Times New Roman" pitchFamily="18" charset="0"/>
                <a:cs typeface="Times New Roman" pitchFamily="18" charset="0"/>
              </a:rPr>
              <a:t>3 </a:t>
            </a:r>
            <a:r>
              <a:rPr lang="en-US" sz="2500" dirty="0" err="1">
                <a:latin typeface="Times New Roman" pitchFamily="18" charset="0"/>
                <a:cs typeface="Times New Roman" pitchFamily="18" charset="0"/>
              </a:rPr>
              <a:t>lb</a:t>
            </a:r>
            <a:r>
              <a:rPr lang="en-US" sz="2500" dirty="0">
                <a:latin typeface="Times New Roman" pitchFamily="18" charset="0"/>
                <a:cs typeface="Times New Roman" pitchFamily="18" charset="0"/>
              </a:rPr>
              <a:t>/</a:t>
            </a:r>
            <a:r>
              <a:rPr lang="en-US" sz="2500" dirty="0" err="1">
                <a:latin typeface="Times New Roman" pitchFamily="18" charset="0"/>
                <a:cs typeface="Times New Roman" pitchFamily="18" charset="0"/>
              </a:rPr>
              <a:t>hr</a:t>
            </a:r>
            <a:endParaRPr lang="en-US" sz="2500" dirty="0">
              <a:latin typeface="Times New Roman" pitchFamily="18" charset="0"/>
              <a:cs typeface="Times New Roman" pitchFamily="18" charset="0"/>
            </a:endParaRPr>
          </a:p>
          <a:p>
            <a:pPr algn="l" rtl="0"/>
            <a:r>
              <a:rPr lang="en-US" sz="2500" dirty="0">
                <a:latin typeface="Times New Roman" pitchFamily="18" charset="0"/>
                <a:cs typeface="Times New Roman" pitchFamily="18" charset="0"/>
              </a:rPr>
              <a:t>Q</a:t>
            </a:r>
            <a:r>
              <a:rPr lang="en-US" sz="2500" baseline="-25000" dirty="0">
                <a:latin typeface="Times New Roman" pitchFamily="18" charset="0"/>
                <a:cs typeface="Times New Roman" pitchFamily="18" charset="0"/>
              </a:rPr>
              <a:t> steam</a:t>
            </a:r>
            <a:r>
              <a:rPr lang="en-US" sz="2500" dirty="0">
                <a:latin typeface="Times New Roman" pitchFamily="18" charset="0"/>
                <a:cs typeface="Times New Roman" pitchFamily="18" charset="0"/>
              </a:rPr>
              <a:t> = m </a:t>
            </a:r>
            <a:r>
              <a:rPr lang="en-US" sz="2500" baseline="-25000" dirty="0">
                <a:latin typeface="Times New Roman" pitchFamily="18" charset="0"/>
                <a:cs typeface="Times New Roman" pitchFamily="18" charset="0"/>
              </a:rPr>
              <a:t>steam</a:t>
            </a:r>
            <a:r>
              <a:rPr lang="en-US" sz="2500" dirty="0">
                <a:latin typeface="Times New Roman" pitchFamily="18" charset="0"/>
                <a:cs typeface="Times New Roman" pitchFamily="18" charset="0"/>
              </a:rPr>
              <a:t> * H</a:t>
            </a:r>
            <a:r>
              <a:rPr lang="en-US" sz="2500" baseline="-25000" dirty="0">
                <a:latin typeface="Times New Roman" pitchFamily="18" charset="0"/>
                <a:cs typeface="Times New Roman" pitchFamily="18" charset="0"/>
              </a:rPr>
              <a:t> steam</a:t>
            </a:r>
            <a:endParaRPr lang="en-US" sz="2500" dirty="0">
              <a:latin typeface="Times New Roman" pitchFamily="18" charset="0"/>
              <a:cs typeface="Times New Roman" pitchFamily="18" charset="0"/>
            </a:endParaRPr>
          </a:p>
          <a:p>
            <a:pPr algn="l" rtl="0"/>
            <a:r>
              <a:rPr lang="en-US" sz="2500" dirty="0">
                <a:latin typeface="Times New Roman" pitchFamily="18" charset="0"/>
                <a:cs typeface="Times New Roman" pitchFamily="18" charset="0"/>
              </a:rPr>
              <a:t>         </a:t>
            </a:r>
            <a:r>
              <a:rPr lang="en-US" sz="2500" dirty="0" smtClean="0">
                <a:latin typeface="Times New Roman" pitchFamily="18" charset="0"/>
                <a:cs typeface="Times New Roman" pitchFamily="18" charset="0"/>
              </a:rPr>
              <a:t>  </a:t>
            </a:r>
            <a:r>
              <a:rPr lang="en-US" sz="2500" dirty="0">
                <a:latin typeface="Times New Roman" pitchFamily="18" charset="0"/>
                <a:cs typeface="Times New Roman" pitchFamily="18" charset="0"/>
              </a:rPr>
              <a:t>=  1.0944 * 10</a:t>
            </a:r>
            <a:r>
              <a:rPr lang="en-US" sz="2500" baseline="30000" dirty="0">
                <a:latin typeface="Times New Roman" pitchFamily="18" charset="0"/>
                <a:cs typeface="Times New Roman" pitchFamily="18" charset="0"/>
              </a:rPr>
              <a:t>3</a:t>
            </a:r>
            <a:r>
              <a:rPr lang="en-US" sz="2500" dirty="0">
                <a:latin typeface="Times New Roman" pitchFamily="18" charset="0"/>
                <a:cs typeface="Times New Roman" pitchFamily="18" charset="0"/>
              </a:rPr>
              <a:t> * </a:t>
            </a:r>
            <a:r>
              <a:rPr lang="en-US" sz="2500" dirty="0" smtClean="0">
                <a:latin typeface="Times New Roman" pitchFamily="18" charset="0"/>
                <a:cs typeface="Times New Roman" pitchFamily="18" charset="0"/>
              </a:rPr>
              <a:t>95 = 1.03968 </a:t>
            </a:r>
            <a:r>
              <a:rPr lang="en-US" sz="2500" dirty="0">
                <a:latin typeface="Times New Roman" pitchFamily="18" charset="0"/>
                <a:cs typeface="Times New Roman" pitchFamily="18" charset="0"/>
              </a:rPr>
              <a:t>* 10</a:t>
            </a:r>
            <a:r>
              <a:rPr lang="en-US" sz="2500" baseline="30000" dirty="0">
                <a:latin typeface="Times New Roman" pitchFamily="18" charset="0"/>
                <a:cs typeface="Times New Roman" pitchFamily="18" charset="0"/>
              </a:rPr>
              <a:t>5 </a:t>
            </a:r>
            <a:r>
              <a:rPr lang="en-US" sz="2500" dirty="0">
                <a:latin typeface="Times New Roman" pitchFamily="18" charset="0"/>
                <a:cs typeface="Times New Roman" pitchFamily="18" charset="0"/>
              </a:rPr>
              <a:t>Btu/</a:t>
            </a:r>
            <a:r>
              <a:rPr lang="en-US" sz="2500" dirty="0" err="1">
                <a:latin typeface="Times New Roman" pitchFamily="18" charset="0"/>
                <a:cs typeface="Times New Roman" pitchFamily="18" charset="0"/>
              </a:rPr>
              <a:t>hr</a:t>
            </a:r>
            <a:endParaRPr lang="en-US" sz="2500" dirty="0">
              <a:latin typeface="Times New Roman" pitchFamily="18" charset="0"/>
              <a:cs typeface="Times New Roman" pitchFamily="18" charset="0"/>
            </a:endParaRPr>
          </a:p>
          <a:p>
            <a:pPr algn="l" rtl="0"/>
            <a:endParaRPr lang="en-US" sz="2500" dirty="0">
              <a:latin typeface="Times New Roman" pitchFamily="18" charset="0"/>
              <a:cs typeface="Times New Roman" pitchFamily="18" charset="0"/>
            </a:endParaRPr>
          </a:p>
        </p:txBody>
      </p:sp>
      <p:sp>
        <p:nvSpPr>
          <p:cNvPr id="10" name="TextBox 9"/>
          <p:cNvSpPr txBox="1"/>
          <p:nvPr/>
        </p:nvSpPr>
        <p:spPr>
          <a:xfrm>
            <a:off x="611560" y="4032066"/>
            <a:ext cx="3528392" cy="477054"/>
          </a:xfrm>
          <a:prstGeom prst="rect">
            <a:avLst/>
          </a:prstGeom>
          <a:solidFill>
            <a:schemeClr val="accent3"/>
          </a:solidFill>
        </p:spPr>
        <p:txBody>
          <a:bodyPr wrap="square" rtlCol="1">
            <a:spAutoFit/>
          </a:bodyPr>
          <a:lstStyle/>
          <a:p>
            <a:pPr algn="l" rtl="0"/>
            <a:r>
              <a:rPr lang="en-US" sz="2500" dirty="0">
                <a:latin typeface="Times New Roman" pitchFamily="18" charset="0"/>
                <a:cs typeface="Times New Roman" pitchFamily="18" charset="0"/>
              </a:rPr>
              <a:t>0.3 </a:t>
            </a:r>
            <a:r>
              <a:rPr lang="en-US" sz="2500" dirty="0" err="1">
                <a:latin typeface="Times New Roman" pitchFamily="18" charset="0"/>
                <a:cs typeface="Times New Roman" pitchFamily="18" charset="0"/>
              </a:rPr>
              <a:t>lb</a:t>
            </a:r>
            <a:r>
              <a:rPr lang="en-US" sz="2500" dirty="0">
                <a:latin typeface="Times New Roman" pitchFamily="18" charset="0"/>
                <a:cs typeface="Times New Roman" pitchFamily="18" charset="0"/>
              </a:rPr>
              <a:t> steam / 1 </a:t>
            </a:r>
            <a:r>
              <a:rPr lang="en-US" sz="2500" dirty="0" err="1">
                <a:latin typeface="Times New Roman" pitchFamily="18" charset="0"/>
                <a:cs typeface="Times New Roman" pitchFamily="18" charset="0"/>
              </a:rPr>
              <a:t>lb</a:t>
            </a:r>
            <a:r>
              <a:rPr lang="en-US" sz="2500" dirty="0">
                <a:latin typeface="Times New Roman" pitchFamily="18" charset="0"/>
                <a:cs typeface="Times New Roman" pitchFamily="18" charset="0"/>
              </a:rPr>
              <a:t> fuel</a:t>
            </a:r>
          </a:p>
        </p:txBody>
      </p:sp>
    </p:spTree>
    <p:extLst>
      <p:ext uri="{BB962C8B-B14F-4D97-AF65-F5344CB8AC3E}">
        <p14:creationId xmlns:p14="http://schemas.microsoft.com/office/powerpoint/2010/main" xmlns="" val="3537690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Grp="1" noChangeAspect="1" noChangeArrowheads="1"/>
          </p:cNvPicPr>
          <p:nvPr>
            <p:ph sz="quarter" idx="13"/>
          </p:nvPr>
        </p:nvPicPr>
        <p:blipFill>
          <a:blip r:embed="rId2"/>
          <a:srcRect/>
          <a:stretch>
            <a:fillRect/>
          </a:stretch>
        </p:blipFill>
        <p:spPr bwMode="auto">
          <a:xfrm>
            <a:off x="1571604" y="731838"/>
            <a:ext cx="6572296" cy="49831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27384"/>
            <a:ext cx="8640960" cy="461665"/>
          </a:xfrm>
          <a:prstGeom prst="rect">
            <a:avLst/>
          </a:prstGeom>
          <a:noFill/>
        </p:spPr>
        <p:txBody>
          <a:bodyPr wrap="square" rtlCol="1">
            <a:spAutoFit/>
          </a:bodyPr>
          <a:lstStyle/>
          <a:p>
            <a:pPr algn="l" rtl="0"/>
            <a:r>
              <a:rPr lang="en-US" sz="2400" b="1" dirty="0">
                <a:solidFill>
                  <a:srgbClr val="FF0000"/>
                </a:solidFill>
                <a:latin typeface="Times New Roman" pitchFamily="18" charset="0"/>
                <a:cs typeface="Times New Roman" pitchFamily="18" charset="0"/>
              </a:rPr>
              <a:t>Heating of Crude Oil</a:t>
            </a:r>
            <a:endParaRPr lang="en-US" sz="2400" dirty="0">
              <a:solidFill>
                <a:srgbClr val="FF0000"/>
              </a:solidFill>
              <a:latin typeface="Times New Roman" pitchFamily="18" charset="0"/>
              <a:cs typeface="Times New Roman" pitchFamily="18" charset="0"/>
            </a:endParaRPr>
          </a:p>
        </p:txBody>
      </p:sp>
      <p:cxnSp>
        <p:nvCxnSpPr>
          <p:cNvPr id="5" name="Straight Connector 4"/>
          <p:cNvCxnSpPr/>
          <p:nvPr/>
        </p:nvCxnSpPr>
        <p:spPr>
          <a:xfrm>
            <a:off x="251520" y="403503"/>
            <a:ext cx="864096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520" y="475511"/>
            <a:ext cx="864096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1"/>
          <p:cNvSpPr>
            <a:spLocks noChangeArrowheads="1"/>
          </p:cNvSpPr>
          <p:nvPr/>
        </p:nvSpPr>
        <p:spPr bwMode="auto">
          <a:xfrm>
            <a:off x="251520" y="620688"/>
            <a:ext cx="2952328" cy="492443"/>
          </a:xfrm>
          <a:prstGeom prst="rect">
            <a:avLst/>
          </a:prstGeom>
          <a:solidFill>
            <a:schemeClr val="accent3"/>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17.5 </a:t>
            </a:r>
            <a:r>
              <a:rPr kumimoji="0" lang="en-US" sz="25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lb</a:t>
            </a: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air / 1 </a:t>
            </a:r>
            <a:r>
              <a:rPr kumimoji="0" lang="en-US" sz="25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lb</a:t>
            </a:r>
            <a:r>
              <a:rPr kumimoji="0" lang="en-US" sz="25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fuel</a:t>
            </a:r>
            <a:endParaRPr kumimoji="0" lang="en-US" sz="25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 name="Rectangle 8"/>
          <p:cNvSpPr/>
          <p:nvPr/>
        </p:nvSpPr>
        <p:spPr>
          <a:xfrm>
            <a:off x="107504" y="1052736"/>
            <a:ext cx="9036496" cy="5863144"/>
          </a:xfrm>
          <a:prstGeom prst="rect">
            <a:avLst/>
          </a:prstGeom>
          <a:noFill/>
        </p:spPr>
        <p:txBody>
          <a:bodyPr wrap="square">
            <a:spAutoFit/>
          </a:bodyPr>
          <a:lstStyle/>
          <a:p>
            <a:pPr algn="l" rtl="0">
              <a:lnSpc>
                <a:spcPct val="150000"/>
              </a:lnSpc>
            </a:pPr>
            <a:r>
              <a:rPr lang="en-US" sz="2500" dirty="0">
                <a:latin typeface="Times New Roman" pitchFamily="18" charset="0"/>
                <a:cs typeface="Times New Roman" pitchFamily="18" charset="0"/>
              </a:rPr>
              <a:t>m</a:t>
            </a:r>
            <a:r>
              <a:rPr lang="en-US" sz="2500" baseline="-25000" dirty="0">
                <a:latin typeface="Times New Roman" pitchFamily="18" charset="0"/>
                <a:cs typeface="Times New Roman" pitchFamily="18" charset="0"/>
              </a:rPr>
              <a:t> </a:t>
            </a:r>
            <a:r>
              <a:rPr lang="en-US" sz="2500" baseline="-25000" dirty="0" smtClean="0">
                <a:latin typeface="Times New Roman" pitchFamily="18" charset="0"/>
                <a:cs typeface="Times New Roman" pitchFamily="18" charset="0"/>
              </a:rPr>
              <a:t>air </a:t>
            </a:r>
            <a:r>
              <a:rPr lang="en-US" sz="2500" dirty="0" smtClean="0">
                <a:latin typeface="Times New Roman" pitchFamily="18" charset="0"/>
                <a:cs typeface="Times New Roman" pitchFamily="18" charset="0"/>
              </a:rPr>
              <a:t>= 17.5 * m</a:t>
            </a:r>
            <a:r>
              <a:rPr lang="en-US" sz="2500" baseline="-25000" dirty="0" smtClean="0">
                <a:latin typeface="Times New Roman" pitchFamily="18" charset="0"/>
                <a:cs typeface="Times New Roman" pitchFamily="18" charset="0"/>
              </a:rPr>
              <a:t> </a:t>
            </a:r>
            <a:r>
              <a:rPr lang="en-US" sz="2500" baseline="-25000" dirty="0">
                <a:latin typeface="Times New Roman" pitchFamily="18" charset="0"/>
                <a:cs typeface="Times New Roman" pitchFamily="18" charset="0"/>
              </a:rPr>
              <a:t>fuel</a:t>
            </a:r>
            <a:endParaRPr lang="en-US" sz="2500" dirty="0">
              <a:latin typeface="Times New Roman" pitchFamily="18" charset="0"/>
              <a:cs typeface="Times New Roman" pitchFamily="18" charset="0"/>
            </a:endParaRPr>
          </a:p>
          <a:p>
            <a:pPr algn="l" rtl="0">
              <a:lnSpc>
                <a:spcPct val="150000"/>
              </a:lnSpc>
            </a:pPr>
            <a:r>
              <a:rPr lang="en-US" sz="2500" dirty="0">
                <a:latin typeface="Times New Roman" pitchFamily="18" charset="0"/>
                <a:cs typeface="Times New Roman" pitchFamily="18" charset="0"/>
              </a:rPr>
              <a:t>m</a:t>
            </a:r>
            <a:r>
              <a:rPr lang="en-US" sz="2500" baseline="-25000" dirty="0">
                <a:latin typeface="Times New Roman" pitchFamily="18" charset="0"/>
                <a:cs typeface="Times New Roman" pitchFamily="18" charset="0"/>
              </a:rPr>
              <a:t> </a:t>
            </a:r>
            <a:r>
              <a:rPr lang="en-US" sz="2500" baseline="-25000" dirty="0" smtClean="0">
                <a:latin typeface="Times New Roman" pitchFamily="18" charset="0"/>
                <a:cs typeface="Times New Roman" pitchFamily="18" charset="0"/>
              </a:rPr>
              <a:t>air </a:t>
            </a:r>
            <a:r>
              <a:rPr lang="en-US" sz="2500" dirty="0" smtClean="0">
                <a:latin typeface="Times New Roman" pitchFamily="18" charset="0"/>
                <a:cs typeface="Times New Roman" pitchFamily="18" charset="0"/>
              </a:rPr>
              <a:t>= </a:t>
            </a:r>
            <a:r>
              <a:rPr lang="en-US" sz="2500" dirty="0">
                <a:latin typeface="Times New Roman" pitchFamily="18" charset="0"/>
                <a:cs typeface="Times New Roman" pitchFamily="18" charset="0"/>
              </a:rPr>
              <a:t>17.5 </a:t>
            </a:r>
            <a:r>
              <a:rPr lang="en-US" sz="2500" dirty="0" smtClean="0">
                <a:latin typeface="Times New Roman" pitchFamily="18" charset="0"/>
                <a:cs typeface="Times New Roman" pitchFamily="18" charset="0"/>
              </a:rPr>
              <a:t>* 3.648 *</a:t>
            </a:r>
            <a:r>
              <a:rPr lang="en-US" sz="2500" dirty="0">
                <a:latin typeface="Times New Roman" pitchFamily="18" charset="0"/>
                <a:cs typeface="Times New Roman" pitchFamily="18" charset="0"/>
              </a:rPr>
              <a:t>10</a:t>
            </a:r>
            <a:r>
              <a:rPr lang="en-US" sz="2500" baseline="30000" dirty="0">
                <a:latin typeface="Times New Roman" pitchFamily="18" charset="0"/>
                <a:cs typeface="Times New Roman" pitchFamily="18" charset="0"/>
              </a:rPr>
              <a:t>3</a:t>
            </a:r>
            <a:r>
              <a:rPr lang="en-US" sz="2500" dirty="0">
                <a:latin typeface="Times New Roman" pitchFamily="18" charset="0"/>
                <a:cs typeface="Times New Roman" pitchFamily="18" charset="0"/>
              </a:rPr>
              <a:t> </a:t>
            </a:r>
            <a:r>
              <a:rPr lang="en-US" sz="2500" dirty="0" smtClean="0">
                <a:latin typeface="Times New Roman" pitchFamily="18" charset="0"/>
                <a:cs typeface="Times New Roman" pitchFamily="18" charset="0"/>
              </a:rPr>
              <a:t>= 6.384 * 10</a:t>
            </a:r>
            <a:r>
              <a:rPr lang="en-US" sz="2500" baseline="30000" dirty="0" smtClean="0">
                <a:latin typeface="Times New Roman" pitchFamily="18" charset="0"/>
                <a:cs typeface="Times New Roman" pitchFamily="18" charset="0"/>
              </a:rPr>
              <a:t>4</a:t>
            </a:r>
            <a:r>
              <a:rPr lang="en-US" sz="2500" dirty="0" smtClean="0">
                <a:latin typeface="Times New Roman" pitchFamily="18" charset="0"/>
                <a:cs typeface="Times New Roman" pitchFamily="18" charset="0"/>
              </a:rPr>
              <a:t> </a:t>
            </a:r>
            <a:r>
              <a:rPr lang="en-US" sz="2500" dirty="0" err="1">
                <a:latin typeface="Times New Roman" pitchFamily="18" charset="0"/>
                <a:cs typeface="Times New Roman" pitchFamily="18" charset="0"/>
              </a:rPr>
              <a:t>lb</a:t>
            </a:r>
            <a:r>
              <a:rPr lang="en-US" sz="2500" dirty="0">
                <a:latin typeface="Times New Roman" pitchFamily="18" charset="0"/>
                <a:cs typeface="Times New Roman" pitchFamily="18" charset="0"/>
              </a:rPr>
              <a:t>/</a:t>
            </a:r>
            <a:r>
              <a:rPr lang="en-US" sz="2500" dirty="0" err="1">
                <a:latin typeface="Times New Roman" pitchFamily="18" charset="0"/>
                <a:cs typeface="Times New Roman" pitchFamily="18" charset="0"/>
              </a:rPr>
              <a:t>hr</a:t>
            </a:r>
            <a:endParaRPr lang="en-US" sz="2500" dirty="0">
              <a:latin typeface="Times New Roman" pitchFamily="18" charset="0"/>
              <a:cs typeface="Times New Roman" pitchFamily="18" charset="0"/>
            </a:endParaRPr>
          </a:p>
          <a:p>
            <a:pPr algn="l" rtl="0">
              <a:lnSpc>
                <a:spcPct val="150000"/>
              </a:lnSpc>
            </a:pPr>
            <a:endParaRPr lang="en-US" sz="2500" dirty="0">
              <a:latin typeface="Times New Roman" pitchFamily="18" charset="0"/>
              <a:cs typeface="Times New Roman" pitchFamily="18" charset="0"/>
            </a:endParaRPr>
          </a:p>
          <a:p>
            <a:pPr algn="l" rtl="0">
              <a:lnSpc>
                <a:spcPct val="150000"/>
              </a:lnSpc>
            </a:pPr>
            <a:r>
              <a:rPr lang="en-US" sz="2500" dirty="0">
                <a:latin typeface="Times New Roman" pitchFamily="18" charset="0"/>
                <a:cs typeface="Times New Roman" pitchFamily="18" charset="0"/>
              </a:rPr>
              <a:t>m</a:t>
            </a:r>
            <a:r>
              <a:rPr lang="en-US" sz="2500" baseline="-25000" dirty="0">
                <a:latin typeface="Times New Roman" pitchFamily="18" charset="0"/>
                <a:cs typeface="Times New Roman" pitchFamily="18" charset="0"/>
              </a:rPr>
              <a:t> </a:t>
            </a:r>
            <a:r>
              <a:rPr lang="en-US" sz="2500" baseline="-25000" dirty="0" smtClean="0">
                <a:latin typeface="Times New Roman" pitchFamily="18" charset="0"/>
                <a:cs typeface="Times New Roman" pitchFamily="18" charset="0"/>
              </a:rPr>
              <a:t>air </a:t>
            </a:r>
            <a:r>
              <a:rPr lang="en-US" sz="2500" dirty="0" smtClean="0">
                <a:latin typeface="Times New Roman" pitchFamily="18" charset="0"/>
                <a:cs typeface="Times New Roman" pitchFamily="18" charset="0"/>
              </a:rPr>
              <a:t>= 1.25 </a:t>
            </a:r>
            <a:r>
              <a:rPr lang="en-US" sz="2500" dirty="0">
                <a:latin typeface="Times New Roman" pitchFamily="18" charset="0"/>
                <a:cs typeface="Times New Roman" pitchFamily="18" charset="0"/>
              </a:rPr>
              <a:t>* 6.384 * 10</a:t>
            </a:r>
            <a:r>
              <a:rPr lang="en-US" sz="2500" baseline="30000" dirty="0">
                <a:latin typeface="Times New Roman" pitchFamily="18" charset="0"/>
                <a:cs typeface="Times New Roman" pitchFamily="18" charset="0"/>
              </a:rPr>
              <a:t>4</a:t>
            </a:r>
            <a:r>
              <a:rPr lang="en-US" sz="2500" dirty="0">
                <a:latin typeface="Times New Roman" pitchFamily="18" charset="0"/>
                <a:cs typeface="Times New Roman" pitchFamily="18" charset="0"/>
              </a:rPr>
              <a:t> </a:t>
            </a:r>
            <a:r>
              <a:rPr lang="en-US" sz="2500" dirty="0" smtClean="0">
                <a:latin typeface="Times New Roman" pitchFamily="18" charset="0"/>
                <a:cs typeface="Times New Roman" pitchFamily="18" charset="0"/>
              </a:rPr>
              <a:t>= 7.98 * 10</a:t>
            </a:r>
            <a:r>
              <a:rPr lang="en-US" sz="2500" baseline="30000" dirty="0" smtClean="0">
                <a:latin typeface="Times New Roman" pitchFamily="18" charset="0"/>
                <a:cs typeface="Times New Roman" pitchFamily="18" charset="0"/>
              </a:rPr>
              <a:t>4</a:t>
            </a:r>
            <a:r>
              <a:rPr lang="en-US" sz="2500" dirty="0" smtClean="0">
                <a:latin typeface="Times New Roman" pitchFamily="18" charset="0"/>
                <a:cs typeface="Times New Roman" pitchFamily="18" charset="0"/>
              </a:rPr>
              <a:t> </a:t>
            </a:r>
            <a:r>
              <a:rPr lang="en-US" sz="2500" dirty="0" err="1">
                <a:latin typeface="Times New Roman" pitchFamily="18" charset="0"/>
                <a:cs typeface="Times New Roman" pitchFamily="18" charset="0"/>
              </a:rPr>
              <a:t>lb</a:t>
            </a:r>
            <a:r>
              <a:rPr lang="en-US" sz="2500" dirty="0">
                <a:latin typeface="Times New Roman" pitchFamily="18" charset="0"/>
                <a:cs typeface="Times New Roman" pitchFamily="18" charset="0"/>
              </a:rPr>
              <a:t>/</a:t>
            </a:r>
            <a:r>
              <a:rPr lang="en-US" sz="2500" dirty="0" err="1">
                <a:latin typeface="Times New Roman" pitchFamily="18" charset="0"/>
                <a:cs typeface="Times New Roman" pitchFamily="18" charset="0"/>
              </a:rPr>
              <a:t>hr</a:t>
            </a:r>
            <a:endParaRPr lang="en-US" sz="2500" dirty="0">
              <a:latin typeface="Times New Roman" pitchFamily="18" charset="0"/>
              <a:cs typeface="Times New Roman" pitchFamily="18" charset="0"/>
            </a:endParaRPr>
          </a:p>
          <a:p>
            <a:pPr algn="l" rtl="0">
              <a:lnSpc>
                <a:spcPct val="150000"/>
              </a:lnSpc>
            </a:pPr>
            <a:r>
              <a:rPr lang="en-US" sz="2500" dirty="0">
                <a:latin typeface="Times New Roman" pitchFamily="18" charset="0"/>
                <a:cs typeface="Times New Roman" pitchFamily="18" charset="0"/>
              </a:rPr>
              <a:t>Q </a:t>
            </a:r>
            <a:r>
              <a:rPr lang="en-US" sz="2500" baseline="-25000" dirty="0" smtClean="0">
                <a:latin typeface="Times New Roman" pitchFamily="18" charset="0"/>
                <a:cs typeface="Times New Roman" pitchFamily="18" charset="0"/>
              </a:rPr>
              <a:t>air </a:t>
            </a:r>
            <a:r>
              <a:rPr lang="en-US" sz="2500" dirty="0" smtClean="0">
                <a:latin typeface="Times New Roman" pitchFamily="18" charset="0"/>
                <a:cs typeface="Times New Roman" pitchFamily="18" charset="0"/>
              </a:rPr>
              <a:t>= </a:t>
            </a:r>
            <a:r>
              <a:rPr lang="en-US" sz="2500" dirty="0">
                <a:latin typeface="Times New Roman" pitchFamily="18" charset="0"/>
                <a:cs typeface="Times New Roman" pitchFamily="18" charset="0"/>
              </a:rPr>
              <a:t>m</a:t>
            </a:r>
            <a:r>
              <a:rPr lang="en-US" sz="2500" baseline="-25000" dirty="0">
                <a:latin typeface="Times New Roman" pitchFamily="18" charset="0"/>
                <a:cs typeface="Times New Roman" pitchFamily="18" charset="0"/>
              </a:rPr>
              <a:t> air</a:t>
            </a:r>
            <a:r>
              <a:rPr lang="en-US" sz="2500" dirty="0">
                <a:latin typeface="Times New Roman" pitchFamily="18" charset="0"/>
                <a:cs typeface="Times New Roman" pitchFamily="18" charset="0"/>
              </a:rPr>
              <a:t> </a:t>
            </a:r>
            <a:r>
              <a:rPr lang="en-US" sz="2500" dirty="0" smtClean="0">
                <a:latin typeface="Times New Roman" pitchFamily="18" charset="0"/>
                <a:cs typeface="Times New Roman" pitchFamily="18" charset="0"/>
              </a:rPr>
              <a:t>* </a:t>
            </a:r>
            <a:r>
              <a:rPr lang="en-US" sz="2500" dirty="0">
                <a:latin typeface="Times New Roman" pitchFamily="18" charset="0"/>
                <a:cs typeface="Times New Roman" pitchFamily="18" charset="0"/>
              </a:rPr>
              <a:t>H</a:t>
            </a:r>
            <a:r>
              <a:rPr lang="en-US" sz="2500" baseline="-25000" dirty="0">
                <a:latin typeface="Times New Roman" pitchFamily="18" charset="0"/>
                <a:cs typeface="Times New Roman" pitchFamily="18" charset="0"/>
              </a:rPr>
              <a:t>air</a:t>
            </a:r>
            <a:endParaRPr lang="en-US" sz="2500" dirty="0">
              <a:latin typeface="Times New Roman" pitchFamily="18" charset="0"/>
              <a:cs typeface="Times New Roman" pitchFamily="18" charset="0"/>
            </a:endParaRPr>
          </a:p>
          <a:p>
            <a:pPr algn="l" rtl="0">
              <a:lnSpc>
                <a:spcPct val="150000"/>
              </a:lnSpc>
            </a:pPr>
            <a:r>
              <a:rPr lang="en-US" sz="2500" dirty="0">
                <a:latin typeface="Times New Roman" pitchFamily="18" charset="0"/>
                <a:cs typeface="Times New Roman" pitchFamily="18" charset="0"/>
              </a:rPr>
              <a:t>Q </a:t>
            </a:r>
            <a:r>
              <a:rPr lang="en-US" sz="2500" baseline="-25000" dirty="0" smtClean="0">
                <a:latin typeface="Times New Roman" pitchFamily="18" charset="0"/>
                <a:cs typeface="Times New Roman" pitchFamily="18" charset="0"/>
              </a:rPr>
              <a:t>air </a:t>
            </a:r>
            <a:r>
              <a:rPr lang="en-US" sz="2500" dirty="0" smtClean="0">
                <a:latin typeface="Times New Roman" pitchFamily="18" charset="0"/>
                <a:cs typeface="Times New Roman" pitchFamily="18" charset="0"/>
              </a:rPr>
              <a:t>= </a:t>
            </a:r>
            <a:r>
              <a:rPr lang="en-US" sz="2500" dirty="0">
                <a:latin typeface="Times New Roman" pitchFamily="18" charset="0"/>
                <a:cs typeface="Times New Roman" pitchFamily="18" charset="0"/>
              </a:rPr>
              <a:t>7.98 * </a:t>
            </a:r>
            <a:r>
              <a:rPr lang="en-US" sz="2500" dirty="0" smtClean="0">
                <a:latin typeface="Times New Roman" pitchFamily="18" charset="0"/>
                <a:cs typeface="Times New Roman" pitchFamily="18" charset="0"/>
              </a:rPr>
              <a:t>10</a:t>
            </a:r>
            <a:r>
              <a:rPr lang="en-US" sz="2500" baseline="30000" dirty="0" smtClean="0">
                <a:latin typeface="Times New Roman" pitchFamily="18" charset="0"/>
                <a:cs typeface="Times New Roman" pitchFamily="18" charset="0"/>
              </a:rPr>
              <a:t>4 </a:t>
            </a:r>
            <a:r>
              <a:rPr lang="en-US" sz="2500" dirty="0" smtClean="0">
                <a:latin typeface="Times New Roman" pitchFamily="18" charset="0"/>
                <a:cs typeface="Times New Roman" pitchFamily="18" charset="0"/>
              </a:rPr>
              <a:t>* 82</a:t>
            </a:r>
            <a:r>
              <a:rPr lang="en-US" sz="2500" dirty="0">
                <a:latin typeface="Times New Roman" pitchFamily="18" charset="0"/>
                <a:cs typeface="Times New Roman" pitchFamily="18" charset="0"/>
              </a:rPr>
              <a:t>= 6.5436 * 10</a:t>
            </a:r>
            <a:r>
              <a:rPr lang="en-US" sz="2500" baseline="30000" dirty="0">
                <a:latin typeface="Times New Roman" pitchFamily="18" charset="0"/>
                <a:cs typeface="Times New Roman" pitchFamily="18" charset="0"/>
              </a:rPr>
              <a:t>6</a:t>
            </a:r>
            <a:r>
              <a:rPr lang="en-US" sz="2500" dirty="0">
                <a:latin typeface="Times New Roman" pitchFamily="18" charset="0"/>
                <a:cs typeface="Times New Roman" pitchFamily="18" charset="0"/>
              </a:rPr>
              <a:t> Btu/</a:t>
            </a:r>
            <a:r>
              <a:rPr lang="en-US" sz="2500" dirty="0" err="1">
                <a:latin typeface="Times New Roman" pitchFamily="18" charset="0"/>
                <a:cs typeface="Times New Roman" pitchFamily="18" charset="0"/>
              </a:rPr>
              <a:t>hr</a:t>
            </a:r>
            <a:endParaRPr lang="en-US" sz="2500" dirty="0">
              <a:latin typeface="Times New Roman" pitchFamily="18" charset="0"/>
              <a:cs typeface="Times New Roman" pitchFamily="18" charset="0"/>
            </a:endParaRPr>
          </a:p>
          <a:p>
            <a:pPr algn="l" rtl="0">
              <a:lnSpc>
                <a:spcPct val="150000"/>
              </a:lnSpc>
            </a:pPr>
            <a:r>
              <a:rPr lang="en-US" sz="2500" dirty="0">
                <a:latin typeface="Times New Roman" pitchFamily="18" charset="0"/>
                <a:cs typeface="Times New Roman" pitchFamily="18" charset="0"/>
              </a:rPr>
              <a:t>m</a:t>
            </a:r>
            <a:r>
              <a:rPr lang="en-US" sz="2500" baseline="-25000" dirty="0">
                <a:latin typeface="Times New Roman" pitchFamily="18" charset="0"/>
                <a:cs typeface="Times New Roman" pitchFamily="18" charset="0"/>
              </a:rPr>
              <a:t> flue </a:t>
            </a:r>
            <a:r>
              <a:rPr lang="en-US" sz="2500" baseline="-25000" dirty="0" smtClean="0">
                <a:latin typeface="Times New Roman" pitchFamily="18" charset="0"/>
                <a:cs typeface="Times New Roman" pitchFamily="18" charset="0"/>
              </a:rPr>
              <a:t>gases </a:t>
            </a:r>
            <a:r>
              <a:rPr lang="en-US" sz="2500" dirty="0" smtClean="0">
                <a:latin typeface="Times New Roman" pitchFamily="18" charset="0"/>
                <a:cs typeface="Times New Roman" pitchFamily="18" charset="0"/>
              </a:rPr>
              <a:t>= </a:t>
            </a:r>
            <a:r>
              <a:rPr lang="en-US" sz="2500" dirty="0">
                <a:latin typeface="Times New Roman" pitchFamily="18" charset="0"/>
                <a:cs typeface="Times New Roman" pitchFamily="18" charset="0"/>
              </a:rPr>
              <a:t>m</a:t>
            </a:r>
            <a:r>
              <a:rPr lang="en-US" sz="2500" baseline="-25000" dirty="0">
                <a:latin typeface="Times New Roman" pitchFamily="18" charset="0"/>
                <a:cs typeface="Times New Roman" pitchFamily="18" charset="0"/>
              </a:rPr>
              <a:t> </a:t>
            </a:r>
            <a:r>
              <a:rPr lang="en-US" sz="2500" baseline="-25000" dirty="0" smtClean="0">
                <a:latin typeface="Times New Roman" pitchFamily="18" charset="0"/>
                <a:cs typeface="Times New Roman" pitchFamily="18" charset="0"/>
              </a:rPr>
              <a:t>fuel </a:t>
            </a:r>
            <a:r>
              <a:rPr lang="en-US" sz="2500" dirty="0" smtClean="0">
                <a:latin typeface="Times New Roman" pitchFamily="18" charset="0"/>
                <a:cs typeface="Times New Roman" pitchFamily="18" charset="0"/>
              </a:rPr>
              <a:t>+ </a:t>
            </a:r>
            <a:r>
              <a:rPr lang="en-US" sz="2500" dirty="0">
                <a:latin typeface="Times New Roman" pitchFamily="18" charset="0"/>
                <a:cs typeface="Times New Roman" pitchFamily="18" charset="0"/>
              </a:rPr>
              <a:t>m</a:t>
            </a:r>
            <a:r>
              <a:rPr lang="en-US" sz="2500" baseline="-25000" dirty="0">
                <a:latin typeface="Times New Roman" pitchFamily="18" charset="0"/>
                <a:cs typeface="Times New Roman" pitchFamily="18" charset="0"/>
              </a:rPr>
              <a:t> </a:t>
            </a:r>
            <a:r>
              <a:rPr lang="en-US" sz="2500" baseline="-25000" dirty="0" smtClean="0">
                <a:latin typeface="Times New Roman" pitchFamily="18" charset="0"/>
                <a:cs typeface="Times New Roman" pitchFamily="18" charset="0"/>
              </a:rPr>
              <a:t>air </a:t>
            </a:r>
            <a:r>
              <a:rPr lang="en-US" sz="2500" dirty="0" smtClean="0">
                <a:latin typeface="Times New Roman" pitchFamily="18" charset="0"/>
                <a:cs typeface="Times New Roman" pitchFamily="18" charset="0"/>
              </a:rPr>
              <a:t>+ </a:t>
            </a:r>
            <a:r>
              <a:rPr lang="en-US" sz="2500" dirty="0">
                <a:latin typeface="Times New Roman" pitchFamily="18" charset="0"/>
                <a:cs typeface="Times New Roman" pitchFamily="18" charset="0"/>
              </a:rPr>
              <a:t>m</a:t>
            </a:r>
            <a:r>
              <a:rPr lang="en-US" sz="2500" baseline="-25000" dirty="0">
                <a:latin typeface="Times New Roman" pitchFamily="18" charset="0"/>
                <a:cs typeface="Times New Roman" pitchFamily="18" charset="0"/>
              </a:rPr>
              <a:t> steam</a:t>
            </a:r>
            <a:endParaRPr lang="en-US" sz="2500" dirty="0">
              <a:latin typeface="Times New Roman" pitchFamily="18" charset="0"/>
              <a:cs typeface="Times New Roman" pitchFamily="18" charset="0"/>
            </a:endParaRPr>
          </a:p>
          <a:p>
            <a:pPr algn="l" rtl="0">
              <a:lnSpc>
                <a:spcPct val="150000"/>
              </a:lnSpc>
            </a:pPr>
            <a:r>
              <a:rPr lang="en-US" sz="2500" dirty="0" smtClean="0">
                <a:latin typeface="Times New Roman" pitchFamily="18" charset="0"/>
                <a:cs typeface="Times New Roman" pitchFamily="18" charset="0"/>
              </a:rPr>
              <a:t>m</a:t>
            </a:r>
            <a:r>
              <a:rPr lang="en-US" sz="2500" baseline="-25000" dirty="0" smtClean="0">
                <a:latin typeface="Times New Roman" pitchFamily="18" charset="0"/>
                <a:cs typeface="Times New Roman" pitchFamily="18" charset="0"/>
              </a:rPr>
              <a:t> </a:t>
            </a:r>
            <a:r>
              <a:rPr lang="en-US" sz="2500" baseline="-25000" dirty="0">
                <a:latin typeface="Times New Roman" pitchFamily="18" charset="0"/>
                <a:cs typeface="Times New Roman" pitchFamily="18" charset="0"/>
              </a:rPr>
              <a:t>flue </a:t>
            </a:r>
            <a:r>
              <a:rPr lang="en-US" sz="2500" baseline="-25000" dirty="0" smtClean="0">
                <a:latin typeface="Times New Roman" pitchFamily="18" charset="0"/>
                <a:cs typeface="Times New Roman" pitchFamily="18" charset="0"/>
              </a:rPr>
              <a:t>gases </a:t>
            </a:r>
            <a:r>
              <a:rPr lang="en-US" sz="2500" dirty="0" smtClean="0">
                <a:latin typeface="Times New Roman" pitchFamily="18" charset="0"/>
                <a:cs typeface="Times New Roman" pitchFamily="18" charset="0"/>
              </a:rPr>
              <a:t>= </a:t>
            </a:r>
            <a:r>
              <a:rPr lang="en-US" sz="2500" dirty="0">
                <a:latin typeface="Times New Roman" pitchFamily="18" charset="0"/>
                <a:cs typeface="Times New Roman" pitchFamily="18" charset="0"/>
              </a:rPr>
              <a:t>3.648 </a:t>
            </a:r>
            <a:r>
              <a:rPr lang="en-US" sz="2500" dirty="0" smtClean="0">
                <a:latin typeface="Times New Roman" pitchFamily="18" charset="0"/>
                <a:cs typeface="Times New Roman" pitchFamily="18" charset="0"/>
              </a:rPr>
              <a:t>*10</a:t>
            </a:r>
            <a:r>
              <a:rPr lang="en-US" sz="2500" baseline="30000" dirty="0" smtClean="0">
                <a:latin typeface="Times New Roman" pitchFamily="18" charset="0"/>
                <a:cs typeface="Times New Roman" pitchFamily="18" charset="0"/>
              </a:rPr>
              <a:t>3 </a:t>
            </a:r>
            <a:r>
              <a:rPr lang="en-US" sz="2500" dirty="0" smtClean="0">
                <a:latin typeface="Times New Roman" pitchFamily="18" charset="0"/>
                <a:cs typeface="Times New Roman" pitchFamily="18" charset="0"/>
              </a:rPr>
              <a:t>+ 7.98 *10</a:t>
            </a:r>
            <a:r>
              <a:rPr lang="en-US" sz="2500" baseline="30000" dirty="0" smtClean="0">
                <a:latin typeface="Times New Roman" pitchFamily="18" charset="0"/>
                <a:cs typeface="Times New Roman" pitchFamily="18" charset="0"/>
              </a:rPr>
              <a:t>4</a:t>
            </a:r>
            <a:r>
              <a:rPr lang="en-US" sz="2500" dirty="0" smtClean="0">
                <a:latin typeface="Times New Roman" pitchFamily="18" charset="0"/>
                <a:cs typeface="Times New Roman" pitchFamily="18" charset="0"/>
              </a:rPr>
              <a:t> + 1.0944 * 10</a:t>
            </a:r>
            <a:r>
              <a:rPr lang="en-US" sz="2500" baseline="30000" dirty="0" smtClean="0">
                <a:latin typeface="Times New Roman" pitchFamily="18" charset="0"/>
                <a:cs typeface="Times New Roman" pitchFamily="18" charset="0"/>
              </a:rPr>
              <a:t>3</a:t>
            </a:r>
            <a:r>
              <a:rPr lang="en-US" sz="2500" dirty="0" smtClean="0">
                <a:latin typeface="Times New Roman" pitchFamily="18" charset="0"/>
                <a:cs typeface="Times New Roman" pitchFamily="18" charset="0"/>
              </a:rPr>
              <a:t> </a:t>
            </a:r>
            <a:r>
              <a:rPr lang="en-US" sz="2500" dirty="0">
                <a:latin typeface="Times New Roman" pitchFamily="18" charset="0"/>
                <a:cs typeface="Times New Roman" pitchFamily="18" charset="0"/>
              </a:rPr>
              <a:t>= 8.454 * 10</a:t>
            </a:r>
            <a:r>
              <a:rPr lang="en-US" sz="2500" baseline="30000" dirty="0">
                <a:latin typeface="Times New Roman" pitchFamily="18" charset="0"/>
                <a:cs typeface="Times New Roman" pitchFamily="18" charset="0"/>
              </a:rPr>
              <a:t>4</a:t>
            </a:r>
            <a:r>
              <a:rPr lang="en-US" sz="2500" dirty="0">
                <a:latin typeface="Times New Roman" pitchFamily="18" charset="0"/>
                <a:cs typeface="Times New Roman" pitchFamily="18" charset="0"/>
              </a:rPr>
              <a:t> </a:t>
            </a:r>
            <a:r>
              <a:rPr lang="en-US" sz="2500" dirty="0" err="1" smtClean="0">
                <a:latin typeface="Times New Roman" pitchFamily="18" charset="0"/>
                <a:cs typeface="Times New Roman" pitchFamily="18" charset="0"/>
              </a:rPr>
              <a:t>lb</a:t>
            </a:r>
            <a:r>
              <a:rPr lang="en-US" sz="2500" dirty="0" smtClean="0">
                <a:latin typeface="Times New Roman" pitchFamily="18" charset="0"/>
                <a:cs typeface="Times New Roman" pitchFamily="18" charset="0"/>
              </a:rPr>
              <a:t>/</a:t>
            </a:r>
            <a:r>
              <a:rPr lang="en-US" sz="2500" dirty="0" err="1" smtClean="0">
                <a:latin typeface="Times New Roman" pitchFamily="18" charset="0"/>
                <a:cs typeface="Times New Roman" pitchFamily="18" charset="0"/>
              </a:rPr>
              <a:t>hr</a:t>
            </a:r>
            <a:endParaRPr lang="en-US" sz="2500" dirty="0" smtClean="0">
              <a:latin typeface="Times New Roman" pitchFamily="18" charset="0"/>
              <a:cs typeface="Times New Roman" pitchFamily="18" charset="0"/>
            </a:endParaRPr>
          </a:p>
          <a:p>
            <a:pPr algn="l" rtl="0">
              <a:lnSpc>
                <a:spcPct val="150000"/>
              </a:lnSpc>
            </a:pPr>
            <a:r>
              <a:rPr lang="en-US" sz="2500" dirty="0">
                <a:latin typeface="Times New Roman" pitchFamily="18" charset="0"/>
                <a:cs typeface="Times New Roman" pitchFamily="18" charset="0"/>
              </a:rPr>
              <a:t>Q</a:t>
            </a:r>
            <a:r>
              <a:rPr lang="en-US" sz="2500" baseline="-25000" dirty="0">
                <a:latin typeface="Times New Roman" pitchFamily="18" charset="0"/>
                <a:cs typeface="Times New Roman" pitchFamily="18" charset="0"/>
              </a:rPr>
              <a:t> flue gases</a:t>
            </a:r>
            <a:r>
              <a:rPr lang="en-US" sz="2500" dirty="0">
                <a:latin typeface="Times New Roman" pitchFamily="18" charset="0"/>
                <a:cs typeface="Times New Roman" pitchFamily="18" charset="0"/>
              </a:rPr>
              <a:t> = m</a:t>
            </a:r>
            <a:r>
              <a:rPr lang="en-US" sz="2500" baseline="-25000" dirty="0">
                <a:latin typeface="Times New Roman" pitchFamily="18" charset="0"/>
                <a:cs typeface="Times New Roman" pitchFamily="18" charset="0"/>
              </a:rPr>
              <a:t> flue gases</a:t>
            </a:r>
            <a:r>
              <a:rPr lang="en-US" sz="2500" dirty="0">
                <a:latin typeface="Times New Roman" pitchFamily="18" charset="0"/>
                <a:cs typeface="Times New Roman" pitchFamily="18" charset="0"/>
              </a:rPr>
              <a:t> </a:t>
            </a:r>
            <a:r>
              <a:rPr lang="en-US" sz="2500" dirty="0" smtClean="0">
                <a:latin typeface="Times New Roman" pitchFamily="18" charset="0"/>
                <a:cs typeface="Times New Roman" pitchFamily="18" charset="0"/>
              </a:rPr>
              <a:t>* </a:t>
            </a:r>
            <a:r>
              <a:rPr lang="en-US" sz="2500" dirty="0">
                <a:latin typeface="Times New Roman" pitchFamily="18" charset="0"/>
                <a:cs typeface="Times New Roman" pitchFamily="18" charset="0"/>
              </a:rPr>
              <a:t>H </a:t>
            </a:r>
            <a:r>
              <a:rPr lang="en-US" sz="2500" baseline="-25000" dirty="0">
                <a:latin typeface="Times New Roman" pitchFamily="18" charset="0"/>
                <a:cs typeface="Times New Roman" pitchFamily="18" charset="0"/>
              </a:rPr>
              <a:t>flue gases</a:t>
            </a:r>
            <a:r>
              <a:rPr lang="en-US" sz="2500" dirty="0">
                <a:latin typeface="Times New Roman" pitchFamily="18" charset="0"/>
                <a:cs typeface="Times New Roman" pitchFamily="18" charset="0"/>
              </a:rPr>
              <a:t> = 8.454 * 10</a:t>
            </a:r>
            <a:r>
              <a:rPr lang="en-US" sz="2500" baseline="30000" dirty="0">
                <a:latin typeface="Times New Roman" pitchFamily="18" charset="0"/>
                <a:cs typeface="Times New Roman" pitchFamily="18" charset="0"/>
              </a:rPr>
              <a:t>4</a:t>
            </a:r>
            <a:r>
              <a:rPr lang="en-US" sz="2500" dirty="0">
                <a:latin typeface="Times New Roman" pitchFamily="18" charset="0"/>
                <a:cs typeface="Times New Roman" pitchFamily="18" charset="0"/>
              </a:rPr>
              <a:t> * </a:t>
            </a:r>
            <a:r>
              <a:rPr lang="en-US" sz="2500" dirty="0" smtClean="0">
                <a:latin typeface="Times New Roman" pitchFamily="18" charset="0"/>
                <a:cs typeface="Times New Roman" pitchFamily="18" charset="0"/>
              </a:rPr>
              <a:t>148</a:t>
            </a:r>
          </a:p>
          <a:p>
            <a:pPr algn="l" rtl="0">
              <a:lnSpc>
                <a:spcPct val="150000"/>
              </a:lnSpc>
            </a:pPr>
            <a:r>
              <a:rPr lang="en-US" sz="2500" dirty="0">
                <a:latin typeface="Times New Roman" pitchFamily="18" charset="0"/>
                <a:cs typeface="Times New Roman" pitchFamily="18" charset="0"/>
              </a:rPr>
              <a:t> </a:t>
            </a:r>
            <a:r>
              <a:rPr lang="en-US" sz="2500" dirty="0" smtClean="0">
                <a:latin typeface="Times New Roman" pitchFamily="18" charset="0"/>
                <a:cs typeface="Times New Roman" pitchFamily="18" charset="0"/>
              </a:rPr>
              <a:t>              = 1.25 </a:t>
            </a:r>
            <a:r>
              <a:rPr lang="en-US" sz="2500" dirty="0">
                <a:latin typeface="Times New Roman" pitchFamily="18" charset="0"/>
                <a:cs typeface="Times New Roman" pitchFamily="18" charset="0"/>
              </a:rPr>
              <a:t>* 10</a:t>
            </a:r>
            <a:r>
              <a:rPr lang="en-US" sz="2500" baseline="30000" dirty="0">
                <a:latin typeface="Times New Roman" pitchFamily="18" charset="0"/>
                <a:cs typeface="Times New Roman" pitchFamily="18" charset="0"/>
              </a:rPr>
              <a:t>7</a:t>
            </a:r>
            <a:r>
              <a:rPr lang="en-US" sz="2500" dirty="0">
                <a:latin typeface="Times New Roman" pitchFamily="18" charset="0"/>
                <a:cs typeface="Times New Roman" pitchFamily="18" charset="0"/>
              </a:rPr>
              <a:t> Btu/</a:t>
            </a:r>
            <a:r>
              <a:rPr lang="en-US" sz="2500" dirty="0" err="1">
                <a:latin typeface="Times New Roman" pitchFamily="18" charset="0"/>
                <a:cs typeface="Times New Roman" pitchFamily="18" charset="0"/>
              </a:rPr>
              <a:t>hr</a:t>
            </a:r>
            <a:endParaRPr lang="en-US" sz="2500" dirty="0">
              <a:latin typeface="Times New Roman" pitchFamily="18" charset="0"/>
              <a:cs typeface="Times New Roman" pitchFamily="18" charset="0"/>
            </a:endParaRPr>
          </a:p>
        </p:txBody>
      </p:sp>
      <p:sp>
        <p:nvSpPr>
          <p:cNvPr id="10" name="TextBox 9"/>
          <p:cNvSpPr txBox="1"/>
          <p:nvPr/>
        </p:nvSpPr>
        <p:spPr>
          <a:xfrm>
            <a:off x="179512" y="2276872"/>
            <a:ext cx="2736304" cy="648000"/>
          </a:xfrm>
          <a:prstGeom prst="rect">
            <a:avLst/>
          </a:prstGeom>
          <a:solidFill>
            <a:schemeClr val="accent5">
              <a:lumMod val="60000"/>
              <a:lumOff val="40000"/>
            </a:schemeClr>
          </a:solidFill>
        </p:spPr>
        <p:txBody>
          <a:bodyPr wrap="square" rtlCol="1">
            <a:spAutoFit/>
          </a:bodyPr>
          <a:lstStyle/>
          <a:p>
            <a:pPr algn="l" rtl="0">
              <a:lnSpc>
                <a:spcPct val="150000"/>
              </a:lnSpc>
            </a:pPr>
            <a:r>
              <a:rPr lang="en-US" sz="2500" dirty="0">
                <a:latin typeface="Times New Roman" pitchFamily="18" charset="0"/>
                <a:cs typeface="Times New Roman" pitchFamily="18" charset="0"/>
              </a:rPr>
              <a:t>Excess air = 25 %</a:t>
            </a:r>
          </a:p>
        </p:txBody>
      </p:sp>
    </p:spTree>
    <p:extLst>
      <p:ext uri="{BB962C8B-B14F-4D97-AF65-F5344CB8AC3E}">
        <p14:creationId xmlns:p14="http://schemas.microsoft.com/office/powerpoint/2010/main" xmlns="" val="28488533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27384"/>
            <a:ext cx="8640960" cy="461665"/>
          </a:xfrm>
          <a:prstGeom prst="rect">
            <a:avLst/>
          </a:prstGeom>
          <a:noFill/>
        </p:spPr>
        <p:txBody>
          <a:bodyPr wrap="square" rtlCol="1">
            <a:spAutoFit/>
          </a:bodyPr>
          <a:lstStyle/>
          <a:p>
            <a:pPr algn="l" rtl="0"/>
            <a:r>
              <a:rPr lang="en-US" sz="2400" b="1" dirty="0">
                <a:solidFill>
                  <a:srgbClr val="FF0000"/>
                </a:solidFill>
                <a:latin typeface="Times New Roman" pitchFamily="18" charset="0"/>
                <a:cs typeface="Times New Roman" pitchFamily="18" charset="0"/>
              </a:rPr>
              <a:t>Heating of Crude Oil</a:t>
            </a:r>
            <a:endParaRPr lang="en-US" sz="2400" dirty="0">
              <a:solidFill>
                <a:srgbClr val="FF0000"/>
              </a:solidFill>
              <a:latin typeface="Times New Roman" pitchFamily="18" charset="0"/>
              <a:cs typeface="Times New Roman" pitchFamily="18" charset="0"/>
            </a:endParaRPr>
          </a:p>
        </p:txBody>
      </p:sp>
      <p:cxnSp>
        <p:nvCxnSpPr>
          <p:cNvPr id="5" name="Straight Connector 4"/>
          <p:cNvCxnSpPr/>
          <p:nvPr/>
        </p:nvCxnSpPr>
        <p:spPr>
          <a:xfrm>
            <a:off x="251520" y="403503"/>
            <a:ext cx="864096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520" y="475511"/>
            <a:ext cx="864096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79512" y="674400"/>
            <a:ext cx="8737679" cy="2400657"/>
          </a:xfrm>
          <a:prstGeom prst="rect">
            <a:avLst/>
          </a:prstGeom>
        </p:spPr>
        <p:txBody>
          <a:bodyPr wrap="square">
            <a:spAutoFit/>
          </a:bodyPr>
          <a:lstStyle/>
          <a:p>
            <a:pPr algn="l" rtl="0"/>
            <a:r>
              <a:rPr lang="en-US" sz="2500" dirty="0">
                <a:latin typeface="Times New Roman" pitchFamily="18" charset="0"/>
                <a:cs typeface="Times New Roman" pitchFamily="18" charset="0"/>
              </a:rPr>
              <a:t>Q </a:t>
            </a:r>
            <a:r>
              <a:rPr lang="en-US" sz="2500" baseline="-25000" dirty="0" smtClean="0">
                <a:latin typeface="Times New Roman" pitchFamily="18" charset="0"/>
                <a:cs typeface="Times New Roman" pitchFamily="18" charset="0"/>
              </a:rPr>
              <a:t>total  </a:t>
            </a:r>
            <a:r>
              <a:rPr lang="en-US" sz="2500" dirty="0" smtClean="0">
                <a:latin typeface="Times New Roman" pitchFamily="18" charset="0"/>
                <a:cs typeface="Times New Roman" pitchFamily="18" charset="0"/>
              </a:rPr>
              <a:t>= </a:t>
            </a:r>
            <a:r>
              <a:rPr lang="en-US" sz="2500" dirty="0">
                <a:latin typeface="Times New Roman" pitchFamily="18" charset="0"/>
                <a:cs typeface="Times New Roman" pitchFamily="18" charset="0"/>
              </a:rPr>
              <a:t>Q </a:t>
            </a:r>
            <a:r>
              <a:rPr lang="en-US" sz="2500" baseline="-25000" dirty="0">
                <a:latin typeface="Times New Roman" pitchFamily="18" charset="0"/>
                <a:cs typeface="Times New Roman" pitchFamily="18" charset="0"/>
              </a:rPr>
              <a:t>comb.</a:t>
            </a:r>
            <a:r>
              <a:rPr lang="en-US" sz="2500" dirty="0">
                <a:latin typeface="Times New Roman" pitchFamily="18" charset="0"/>
                <a:cs typeface="Times New Roman" pitchFamily="18" charset="0"/>
              </a:rPr>
              <a:t> + Q </a:t>
            </a:r>
            <a:r>
              <a:rPr lang="en-US" sz="2500" baseline="-25000" dirty="0">
                <a:latin typeface="Times New Roman" pitchFamily="18" charset="0"/>
                <a:cs typeface="Times New Roman" pitchFamily="18" charset="0"/>
              </a:rPr>
              <a:t>steam</a:t>
            </a:r>
            <a:r>
              <a:rPr lang="en-US" sz="2500" dirty="0">
                <a:latin typeface="Times New Roman" pitchFamily="18" charset="0"/>
                <a:cs typeface="Times New Roman" pitchFamily="18" charset="0"/>
              </a:rPr>
              <a:t> + Q </a:t>
            </a:r>
            <a:r>
              <a:rPr lang="en-US" sz="2500" baseline="-25000" dirty="0">
                <a:latin typeface="Times New Roman" pitchFamily="18" charset="0"/>
                <a:cs typeface="Times New Roman" pitchFamily="18" charset="0"/>
              </a:rPr>
              <a:t>air</a:t>
            </a:r>
            <a:r>
              <a:rPr lang="en-US" sz="2500" dirty="0">
                <a:latin typeface="Times New Roman" pitchFamily="18" charset="0"/>
                <a:cs typeface="Times New Roman" pitchFamily="18" charset="0"/>
              </a:rPr>
              <a:t> </a:t>
            </a:r>
            <a:endParaRPr lang="en-US" sz="2500" dirty="0" smtClean="0">
              <a:latin typeface="Times New Roman" pitchFamily="18" charset="0"/>
              <a:cs typeface="Times New Roman" pitchFamily="18" charset="0"/>
            </a:endParaRPr>
          </a:p>
          <a:p>
            <a:pPr algn="l" rtl="0"/>
            <a:r>
              <a:rPr lang="en-US" sz="2500" dirty="0">
                <a:latin typeface="Times New Roman" pitchFamily="18" charset="0"/>
                <a:cs typeface="Times New Roman" pitchFamily="18" charset="0"/>
              </a:rPr>
              <a:t> </a:t>
            </a:r>
            <a:r>
              <a:rPr lang="en-US" sz="2500" dirty="0" smtClean="0">
                <a:latin typeface="Times New Roman" pitchFamily="18" charset="0"/>
                <a:cs typeface="Times New Roman" pitchFamily="18" charset="0"/>
              </a:rPr>
              <a:t>         = </a:t>
            </a:r>
            <a:r>
              <a:rPr lang="en-US" sz="2500" dirty="0">
                <a:latin typeface="Times New Roman" pitchFamily="18" charset="0"/>
                <a:cs typeface="Times New Roman" pitchFamily="18" charset="0"/>
              </a:rPr>
              <a:t>6.25 * 10</a:t>
            </a:r>
            <a:r>
              <a:rPr lang="en-US" sz="2500" baseline="30000" dirty="0">
                <a:latin typeface="Times New Roman" pitchFamily="18" charset="0"/>
                <a:cs typeface="Times New Roman" pitchFamily="18" charset="0"/>
              </a:rPr>
              <a:t>7</a:t>
            </a:r>
            <a:r>
              <a:rPr lang="en-US" sz="2500" dirty="0">
                <a:latin typeface="Times New Roman" pitchFamily="18" charset="0"/>
                <a:cs typeface="Times New Roman" pitchFamily="18" charset="0"/>
              </a:rPr>
              <a:t> + 1.03968 </a:t>
            </a:r>
            <a:r>
              <a:rPr lang="en-US" sz="2500" dirty="0" smtClean="0">
                <a:latin typeface="Times New Roman" pitchFamily="18" charset="0"/>
                <a:cs typeface="Times New Roman" pitchFamily="18" charset="0"/>
              </a:rPr>
              <a:t>* 105 + 6.5436 </a:t>
            </a:r>
            <a:r>
              <a:rPr lang="en-US" sz="2500" dirty="0">
                <a:latin typeface="Times New Roman" pitchFamily="18" charset="0"/>
                <a:cs typeface="Times New Roman" pitchFamily="18" charset="0"/>
              </a:rPr>
              <a:t>* 10</a:t>
            </a:r>
            <a:r>
              <a:rPr lang="en-US" sz="2500" baseline="30000" dirty="0">
                <a:latin typeface="Times New Roman" pitchFamily="18" charset="0"/>
                <a:cs typeface="Times New Roman" pitchFamily="18" charset="0"/>
              </a:rPr>
              <a:t>6</a:t>
            </a:r>
            <a:r>
              <a:rPr lang="en-US" sz="2500" dirty="0">
                <a:latin typeface="Times New Roman" pitchFamily="18" charset="0"/>
                <a:cs typeface="Times New Roman" pitchFamily="18" charset="0"/>
              </a:rPr>
              <a:t> </a:t>
            </a:r>
            <a:endParaRPr lang="en-US" sz="2500" dirty="0" smtClean="0">
              <a:latin typeface="Times New Roman" pitchFamily="18" charset="0"/>
              <a:cs typeface="Times New Roman" pitchFamily="18" charset="0"/>
            </a:endParaRPr>
          </a:p>
          <a:p>
            <a:pPr algn="l" rtl="0"/>
            <a:r>
              <a:rPr lang="en-US" sz="2500" dirty="0">
                <a:latin typeface="Times New Roman" pitchFamily="18" charset="0"/>
                <a:cs typeface="Times New Roman" pitchFamily="18" charset="0"/>
              </a:rPr>
              <a:t> </a:t>
            </a:r>
            <a:r>
              <a:rPr lang="en-US" sz="2500" dirty="0" smtClean="0">
                <a:latin typeface="Times New Roman" pitchFamily="18" charset="0"/>
                <a:cs typeface="Times New Roman" pitchFamily="18" charset="0"/>
              </a:rPr>
              <a:t>         = </a:t>
            </a:r>
            <a:r>
              <a:rPr lang="en-US" sz="2500" dirty="0">
                <a:latin typeface="Times New Roman" pitchFamily="18" charset="0"/>
                <a:cs typeface="Times New Roman" pitchFamily="18" charset="0"/>
              </a:rPr>
              <a:t>6.9147 *10</a:t>
            </a:r>
            <a:r>
              <a:rPr lang="en-US" sz="2500" baseline="30000" dirty="0">
                <a:latin typeface="Times New Roman" pitchFamily="18" charset="0"/>
                <a:cs typeface="Times New Roman" pitchFamily="18" charset="0"/>
              </a:rPr>
              <a:t>7</a:t>
            </a:r>
            <a:r>
              <a:rPr lang="en-US" sz="2500" dirty="0">
                <a:latin typeface="Times New Roman" pitchFamily="18" charset="0"/>
                <a:cs typeface="Times New Roman" pitchFamily="18" charset="0"/>
              </a:rPr>
              <a:t>  </a:t>
            </a:r>
            <a:r>
              <a:rPr lang="en-US" sz="2500" dirty="0" smtClean="0">
                <a:latin typeface="Times New Roman" pitchFamily="18" charset="0"/>
                <a:cs typeface="Times New Roman" pitchFamily="18" charset="0"/>
              </a:rPr>
              <a:t>Btu/</a:t>
            </a:r>
            <a:r>
              <a:rPr lang="en-US" sz="2500" dirty="0" err="1" smtClean="0">
                <a:latin typeface="Times New Roman" pitchFamily="18" charset="0"/>
                <a:cs typeface="Times New Roman" pitchFamily="18" charset="0"/>
              </a:rPr>
              <a:t>hr</a:t>
            </a:r>
            <a:endParaRPr lang="en-US" sz="2500" dirty="0" smtClean="0">
              <a:latin typeface="Times New Roman" pitchFamily="18" charset="0"/>
              <a:cs typeface="Times New Roman" pitchFamily="18" charset="0"/>
            </a:endParaRPr>
          </a:p>
          <a:p>
            <a:pPr algn="l" rtl="0"/>
            <a:endParaRPr lang="en-US" sz="2500" dirty="0" smtClean="0">
              <a:latin typeface="Times New Roman" pitchFamily="18" charset="0"/>
              <a:cs typeface="Times New Roman" pitchFamily="18" charset="0"/>
            </a:endParaRPr>
          </a:p>
          <a:p>
            <a:pPr algn="l" rtl="0"/>
            <a:r>
              <a:rPr lang="en-US" sz="2500" dirty="0" smtClean="0">
                <a:latin typeface="Times New Roman" pitchFamily="18" charset="0"/>
                <a:cs typeface="Times New Roman" pitchFamily="18" charset="0"/>
              </a:rPr>
              <a:t>% </a:t>
            </a:r>
            <a:r>
              <a:rPr lang="en-US" sz="2500" dirty="0">
                <a:latin typeface="Times New Roman" pitchFamily="18" charset="0"/>
                <a:cs typeface="Times New Roman" pitchFamily="18" charset="0"/>
              </a:rPr>
              <a:t>stack </a:t>
            </a:r>
            <a:r>
              <a:rPr lang="en-US" sz="2500" dirty="0" smtClean="0">
                <a:latin typeface="Times New Roman" pitchFamily="18" charset="0"/>
                <a:cs typeface="Times New Roman" pitchFamily="18" charset="0"/>
              </a:rPr>
              <a:t>loss </a:t>
            </a:r>
            <a:r>
              <a:rPr lang="en-US" sz="2500" dirty="0">
                <a:latin typeface="Times New Roman" pitchFamily="18" charset="0"/>
                <a:cs typeface="Times New Roman" pitchFamily="18" charset="0"/>
              </a:rPr>
              <a:t>= Q</a:t>
            </a:r>
            <a:r>
              <a:rPr lang="en-US" sz="2500" baseline="-25000" dirty="0">
                <a:latin typeface="Times New Roman" pitchFamily="18" charset="0"/>
                <a:cs typeface="Times New Roman" pitchFamily="18" charset="0"/>
              </a:rPr>
              <a:t> flue </a:t>
            </a:r>
            <a:r>
              <a:rPr lang="en-US" sz="2500" baseline="-25000" dirty="0" smtClean="0">
                <a:latin typeface="Times New Roman" pitchFamily="18" charset="0"/>
                <a:cs typeface="Times New Roman" pitchFamily="18" charset="0"/>
              </a:rPr>
              <a:t>gases </a:t>
            </a:r>
            <a:r>
              <a:rPr lang="en-US" sz="2500" dirty="0" smtClean="0">
                <a:latin typeface="Times New Roman" pitchFamily="18" charset="0"/>
                <a:cs typeface="Times New Roman" pitchFamily="18" charset="0"/>
              </a:rPr>
              <a:t>/ </a:t>
            </a:r>
            <a:r>
              <a:rPr lang="en-US" sz="2500" dirty="0">
                <a:latin typeface="Times New Roman" pitchFamily="18" charset="0"/>
                <a:cs typeface="Times New Roman" pitchFamily="18" charset="0"/>
              </a:rPr>
              <a:t>Q </a:t>
            </a:r>
            <a:r>
              <a:rPr lang="en-US" sz="2500" baseline="-25000" dirty="0">
                <a:latin typeface="Times New Roman" pitchFamily="18" charset="0"/>
                <a:cs typeface="Times New Roman" pitchFamily="18" charset="0"/>
              </a:rPr>
              <a:t>total</a:t>
            </a:r>
            <a:r>
              <a:rPr lang="en-US" sz="2500" dirty="0">
                <a:latin typeface="Times New Roman" pitchFamily="18" charset="0"/>
                <a:cs typeface="Times New Roman" pitchFamily="18" charset="0"/>
              </a:rPr>
              <a:t>  * 100 </a:t>
            </a:r>
            <a:endParaRPr lang="en-US" sz="2500" dirty="0" smtClean="0">
              <a:latin typeface="Times New Roman" pitchFamily="18" charset="0"/>
              <a:cs typeface="Times New Roman" pitchFamily="18" charset="0"/>
            </a:endParaRPr>
          </a:p>
          <a:p>
            <a:pPr algn="l" rtl="0"/>
            <a:r>
              <a:rPr lang="en-US" sz="2500" dirty="0">
                <a:latin typeface="Times New Roman" pitchFamily="18" charset="0"/>
                <a:cs typeface="Times New Roman" pitchFamily="18" charset="0"/>
              </a:rPr>
              <a:t> </a:t>
            </a:r>
            <a:r>
              <a:rPr lang="en-US" sz="2500" dirty="0" smtClean="0">
                <a:latin typeface="Times New Roman" pitchFamily="18" charset="0"/>
                <a:cs typeface="Times New Roman" pitchFamily="18" charset="0"/>
              </a:rPr>
              <a:t>                   = 1.25 </a:t>
            </a:r>
            <a:r>
              <a:rPr lang="en-US" sz="2500" dirty="0">
                <a:latin typeface="Times New Roman" pitchFamily="18" charset="0"/>
                <a:cs typeface="Times New Roman" pitchFamily="18" charset="0"/>
              </a:rPr>
              <a:t>* 10</a:t>
            </a:r>
            <a:r>
              <a:rPr lang="en-US" sz="2500" baseline="30000" dirty="0">
                <a:latin typeface="Times New Roman" pitchFamily="18" charset="0"/>
                <a:cs typeface="Times New Roman" pitchFamily="18" charset="0"/>
              </a:rPr>
              <a:t>7</a:t>
            </a:r>
            <a:r>
              <a:rPr lang="en-US" sz="2500" dirty="0">
                <a:latin typeface="Times New Roman" pitchFamily="18" charset="0"/>
                <a:cs typeface="Times New Roman" pitchFamily="18" charset="0"/>
              </a:rPr>
              <a:t> /6.9147 * </a:t>
            </a:r>
            <a:r>
              <a:rPr lang="en-US" sz="2500" dirty="0" smtClean="0">
                <a:latin typeface="Times New Roman" pitchFamily="18" charset="0"/>
                <a:cs typeface="Times New Roman" pitchFamily="18" charset="0"/>
              </a:rPr>
              <a:t>10</a:t>
            </a:r>
            <a:r>
              <a:rPr lang="en-US" sz="2500" baseline="30000" dirty="0" smtClean="0">
                <a:latin typeface="Times New Roman" pitchFamily="18" charset="0"/>
                <a:cs typeface="Times New Roman" pitchFamily="18" charset="0"/>
              </a:rPr>
              <a:t>7 </a:t>
            </a:r>
            <a:r>
              <a:rPr lang="en-US" sz="2500" dirty="0" smtClean="0">
                <a:latin typeface="Times New Roman" pitchFamily="18" charset="0"/>
                <a:cs typeface="Times New Roman" pitchFamily="18" charset="0"/>
              </a:rPr>
              <a:t>* 100 = 18 %</a:t>
            </a:r>
          </a:p>
        </p:txBody>
      </p:sp>
      <p:sp>
        <p:nvSpPr>
          <p:cNvPr id="8" name="Rectangle 7"/>
          <p:cNvSpPr/>
          <p:nvPr/>
        </p:nvSpPr>
        <p:spPr>
          <a:xfrm>
            <a:off x="35496" y="3383994"/>
            <a:ext cx="3002745" cy="477054"/>
          </a:xfrm>
          <a:prstGeom prst="rect">
            <a:avLst/>
          </a:prstGeom>
        </p:spPr>
        <p:txBody>
          <a:bodyPr wrap="none">
            <a:spAutoFit/>
          </a:bodyPr>
          <a:lstStyle/>
          <a:p>
            <a:r>
              <a:rPr lang="en-US" sz="2500" dirty="0">
                <a:latin typeface="Times New Roman" pitchFamily="18" charset="0"/>
                <a:cs typeface="Times New Roman" pitchFamily="18" charset="0"/>
              </a:rPr>
              <a:t>Heat absorption %(R)</a:t>
            </a:r>
            <a:endParaRPr lang="ar-SA" sz="2500" dirty="0">
              <a:latin typeface="Times New Roman" pitchFamily="18" charset="0"/>
              <a:cs typeface="Times New Roman" pitchFamily="18" charset="0"/>
            </a:endParaRPr>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graphicFrame>
        <p:nvGraphicFramePr>
          <p:cNvPr id="10" name="Object 9"/>
          <p:cNvGraphicFramePr>
            <a:graphicFrameLocks noChangeAspect="1"/>
          </p:cNvGraphicFramePr>
          <p:nvPr>
            <p:extLst>
              <p:ext uri="{D42A27DB-BD31-4B8C-83A1-F6EECF244321}">
                <p14:modId xmlns:p14="http://schemas.microsoft.com/office/powerpoint/2010/main" xmlns="" val="2465049498"/>
              </p:ext>
            </p:extLst>
          </p:nvPr>
        </p:nvGraphicFramePr>
        <p:xfrm>
          <a:off x="2994188" y="3225116"/>
          <a:ext cx="3738052" cy="1428020"/>
        </p:xfrm>
        <a:graphic>
          <a:graphicData uri="http://schemas.openxmlformats.org/presentationml/2006/ole">
            <p:oleObj spid="_x0000_s16399" name="Equation" r:id="rId3" imgW="1548728" imgH="660113" progId="Equation.3">
              <p:embed/>
            </p:oleObj>
          </a:graphicData>
        </a:graphic>
      </p:graphicFrame>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13" name="Rectangle 5"/>
          <p:cNvSpPr>
            <a:spLocks noChangeArrowheads="1"/>
          </p:cNvSpPr>
          <p:nvPr/>
        </p:nvSpPr>
        <p:spPr bwMode="auto">
          <a:xfrm>
            <a:off x="0" y="75406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14" name="Rectangle 7"/>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graphicFrame>
        <p:nvGraphicFramePr>
          <p:cNvPr id="15" name="Object 14"/>
          <p:cNvGraphicFramePr>
            <a:graphicFrameLocks noChangeAspect="1"/>
          </p:cNvGraphicFramePr>
          <p:nvPr>
            <p:extLst>
              <p:ext uri="{D42A27DB-BD31-4B8C-83A1-F6EECF244321}">
                <p14:modId xmlns:p14="http://schemas.microsoft.com/office/powerpoint/2010/main" xmlns="" val="1316105171"/>
              </p:ext>
            </p:extLst>
          </p:nvPr>
        </p:nvGraphicFramePr>
        <p:xfrm>
          <a:off x="2752854" y="4797152"/>
          <a:ext cx="5419546" cy="1800200"/>
        </p:xfrm>
        <a:graphic>
          <a:graphicData uri="http://schemas.openxmlformats.org/presentationml/2006/ole">
            <p:oleObj spid="_x0000_s16400" name="Equation" r:id="rId4" imgW="2260600" imgH="838200" progId="Equation.3">
              <p:embed/>
            </p:oleObj>
          </a:graphicData>
        </a:graphic>
      </p:graphicFrame>
      <p:sp>
        <p:nvSpPr>
          <p:cNvPr id="16" name="Rectangle 8"/>
          <p:cNvSpPr>
            <a:spLocks noChangeArrowheads="1"/>
          </p:cNvSpPr>
          <p:nvPr/>
        </p:nvSpPr>
        <p:spPr bwMode="auto">
          <a:xfrm>
            <a:off x="152400" y="90646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Tree>
    <p:extLst>
      <p:ext uri="{BB962C8B-B14F-4D97-AF65-F5344CB8AC3E}">
        <p14:creationId xmlns:p14="http://schemas.microsoft.com/office/powerpoint/2010/main" xmlns="" val="261212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27384"/>
            <a:ext cx="8640960" cy="461665"/>
          </a:xfrm>
          <a:prstGeom prst="rect">
            <a:avLst/>
          </a:prstGeom>
          <a:noFill/>
        </p:spPr>
        <p:txBody>
          <a:bodyPr wrap="square" rtlCol="1">
            <a:spAutoFit/>
          </a:bodyPr>
          <a:lstStyle/>
          <a:p>
            <a:pPr algn="l" rtl="0"/>
            <a:r>
              <a:rPr lang="en-US" sz="2400" b="1" dirty="0">
                <a:solidFill>
                  <a:srgbClr val="FF0000"/>
                </a:solidFill>
                <a:latin typeface="Times New Roman" pitchFamily="18" charset="0"/>
                <a:cs typeface="Times New Roman" pitchFamily="18" charset="0"/>
              </a:rPr>
              <a:t>Heating of Crude Oil</a:t>
            </a:r>
            <a:endParaRPr lang="en-US" sz="2400" dirty="0">
              <a:solidFill>
                <a:srgbClr val="FF0000"/>
              </a:solidFill>
              <a:latin typeface="Times New Roman" pitchFamily="18" charset="0"/>
              <a:cs typeface="Times New Roman" pitchFamily="18" charset="0"/>
            </a:endParaRPr>
          </a:p>
        </p:txBody>
      </p:sp>
      <p:cxnSp>
        <p:nvCxnSpPr>
          <p:cNvPr id="5" name="Straight Connector 4"/>
          <p:cNvCxnSpPr/>
          <p:nvPr/>
        </p:nvCxnSpPr>
        <p:spPr>
          <a:xfrm>
            <a:off x="251520" y="403503"/>
            <a:ext cx="864096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520" y="475511"/>
            <a:ext cx="864096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10967" y="529616"/>
            <a:ext cx="7848872" cy="1292662"/>
          </a:xfrm>
          <a:prstGeom prst="rect">
            <a:avLst/>
          </a:prstGeom>
        </p:spPr>
        <p:txBody>
          <a:bodyPr wrap="square">
            <a:spAutoFit/>
          </a:bodyPr>
          <a:lstStyle/>
          <a:p>
            <a:pPr algn="l" rtl="0">
              <a:lnSpc>
                <a:spcPct val="150000"/>
              </a:lnSpc>
            </a:pPr>
            <a:r>
              <a:rPr lang="en-US" sz="2600" b="1" dirty="0" smtClean="0">
                <a:solidFill>
                  <a:srgbClr val="EB2BC2"/>
                </a:solidFill>
                <a:latin typeface="Times New Roman" pitchFamily="18" charset="0"/>
                <a:cs typeface="Times New Roman" pitchFamily="18" charset="0"/>
              </a:rPr>
              <a:t>2) </a:t>
            </a:r>
            <a:r>
              <a:rPr lang="en-US" sz="2600" dirty="0" smtClean="0">
                <a:latin typeface="Times New Roman" pitchFamily="18" charset="0"/>
                <a:cs typeface="Times New Roman" pitchFamily="18" charset="0"/>
              </a:rPr>
              <a:t>% convection = 100 - % R - % stack loss - % wall loss</a:t>
            </a:r>
          </a:p>
          <a:p>
            <a:pPr algn="l" rtl="0">
              <a:lnSpc>
                <a:spcPct val="150000"/>
              </a:lnSpc>
            </a:pPr>
            <a:r>
              <a:rPr lang="en-US" sz="2600" dirty="0" smtClean="0">
                <a:latin typeface="Times New Roman" pitchFamily="18" charset="0"/>
                <a:cs typeface="Times New Roman" pitchFamily="18" charset="0"/>
              </a:rPr>
              <a:t>    % convection = 100 - 59.88 – 18 – 5 = 17.12 %</a:t>
            </a:r>
            <a:endParaRPr lang="ar-SA" sz="2600" dirty="0">
              <a:latin typeface="Times New Roman" pitchFamily="18" charset="0"/>
              <a:cs typeface="Times New Roman" pitchFamily="18" charset="0"/>
            </a:endParaRPr>
          </a:p>
        </p:txBody>
      </p:sp>
      <p:sp>
        <p:nvSpPr>
          <p:cNvPr id="8" name="Rectangle 7"/>
          <p:cNvSpPr/>
          <p:nvPr/>
        </p:nvSpPr>
        <p:spPr>
          <a:xfrm>
            <a:off x="341784" y="1966481"/>
            <a:ext cx="6534472" cy="1246495"/>
          </a:xfrm>
          <a:prstGeom prst="rect">
            <a:avLst/>
          </a:prstGeom>
        </p:spPr>
        <p:txBody>
          <a:bodyPr wrap="square">
            <a:spAutoFit/>
          </a:bodyPr>
          <a:lstStyle/>
          <a:p>
            <a:pPr algn="l" rtl="0">
              <a:lnSpc>
                <a:spcPct val="150000"/>
              </a:lnSpc>
            </a:pPr>
            <a:r>
              <a:rPr lang="en-US" sz="2500" b="1" dirty="0">
                <a:solidFill>
                  <a:srgbClr val="EB2BC2"/>
                </a:solidFill>
                <a:latin typeface="Times New Roman" pitchFamily="18" charset="0"/>
                <a:cs typeface="Times New Roman" pitchFamily="18" charset="0"/>
              </a:rPr>
              <a:t>3</a:t>
            </a:r>
            <a:r>
              <a:rPr lang="en-US" sz="2500" b="1" dirty="0" smtClean="0">
                <a:solidFill>
                  <a:srgbClr val="EB2BC2"/>
                </a:solidFill>
                <a:latin typeface="Times New Roman" pitchFamily="18" charset="0"/>
                <a:cs typeface="Times New Roman" pitchFamily="18" charset="0"/>
              </a:rPr>
              <a:t>) </a:t>
            </a:r>
            <a:r>
              <a:rPr lang="en-US" sz="2500" dirty="0" smtClean="0">
                <a:latin typeface="Times New Roman" pitchFamily="18" charset="0"/>
                <a:cs typeface="Times New Roman" pitchFamily="18" charset="0"/>
              </a:rPr>
              <a:t>q = RQ/A = 0.5988 * </a:t>
            </a:r>
            <a:r>
              <a:rPr lang="en-US" sz="2500" dirty="0">
                <a:latin typeface="Times New Roman" pitchFamily="18" charset="0"/>
                <a:cs typeface="Times New Roman" pitchFamily="18" charset="0"/>
              </a:rPr>
              <a:t>6.78 </a:t>
            </a:r>
            <a:r>
              <a:rPr lang="en-US" sz="2500" dirty="0" smtClean="0">
                <a:latin typeface="Times New Roman" pitchFamily="18" charset="0"/>
                <a:cs typeface="Times New Roman" pitchFamily="18" charset="0"/>
              </a:rPr>
              <a:t>* </a:t>
            </a:r>
            <a:r>
              <a:rPr lang="en-US" sz="2500" dirty="0">
                <a:latin typeface="Times New Roman" pitchFamily="18" charset="0"/>
                <a:cs typeface="Times New Roman" pitchFamily="18" charset="0"/>
              </a:rPr>
              <a:t>10</a:t>
            </a:r>
            <a:r>
              <a:rPr lang="en-US" sz="2500" baseline="30000" dirty="0">
                <a:latin typeface="Times New Roman" pitchFamily="18" charset="0"/>
                <a:cs typeface="Times New Roman" pitchFamily="18" charset="0"/>
              </a:rPr>
              <a:t>7</a:t>
            </a:r>
            <a:r>
              <a:rPr lang="en-US" sz="2500" dirty="0">
                <a:latin typeface="Times New Roman" pitchFamily="18" charset="0"/>
                <a:cs typeface="Times New Roman" pitchFamily="18" charset="0"/>
              </a:rPr>
              <a:t>/1500</a:t>
            </a:r>
          </a:p>
          <a:p>
            <a:pPr algn="l" rtl="0">
              <a:lnSpc>
                <a:spcPct val="150000"/>
              </a:lnSpc>
            </a:pPr>
            <a:r>
              <a:rPr lang="en-US" sz="2500" dirty="0">
                <a:latin typeface="Times New Roman" pitchFamily="18" charset="0"/>
                <a:cs typeface="Times New Roman" pitchFamily="18" charset="0"/>
              </a:rPr>
              <a:t>  </a:t>
            </a:r>
            <a:r>
              <a:rPr lang="en-US" sz="2500" dirty="0" smtClean="0">
                <a:latin typeface="Times New Roman" pitchFamily="18" charset="0"/>
                <a:cs typeface="Times New Roman" pitchFamily="18" charset="0"/>
              </a:rPr>
              <a:t>   q = </a:t>
            </a:r>
            <a:r>
              <a:rPr lang="en-US" sz="2500" dirty="0">
                <a:latin typeface="Times New Roman" pitchFamily="18" charset="0"/>
                <a:cs typeface="Times New Roman" pitchFamily="18" charset="0"/>
              </a:rPr>
              <a:t>2.7 x 10</a:t>
            </a:r>
            <a:r>
              <a:rPr lang="en-US" sz="2500" baseline="30000" dirty="0">
                <a:latin typeface="Times New Roman" pitchFamily="18" charset="0"/>
                <a:cs typeface="Times New Roman" pitchFamily="18" charset="0"/>
              </a:rPr>
              <a:t>4</a:t>
            </a:r>
            <a:r>
              <a:rPr lang="en-US" sz="2500" dirty="0">
                <a:latin typeface="Times New Roman" pitchFamily="18" charset="0"/>
                <a:cs typeface="Times New Roman" pitchFamily="18" charset="0"/>
              </a:rPr>
              <a:t> </a:t>
            </a:r>
            <a:r>
              <a:rPr lang="en-US" sz="2500" dirty="0" smtClean="0">
                <a:latin typeface="Times New Roman" pitchFamily="18" charset="0"/>
                <a:cs typeface="Times New Roman" pitchFamily="18" charset="0"/>
              </a:rPr>
              <a:t>Btu/hr</a:t>
            </a:r>
            <a:r>
              <a:rPr lang="en-US" sz="2500" dirty="0">
                <a:latin typeface="Times New Roman" pitchFamily="18" charset="0"/>
                <a:cs typeface="Times New Roman" pitchFamily="18" charset="0"/>
              </a:rPr>
              <a:t>.</a:t>
            </a:r>
            <a:r>
              <a:rPr lang="en-US" sz="2500" dirty="0" smtClean="0">
                <a:latin typeface="Times New Roman" pitchFamily="18" charset="0"/>
                <a:cs typeface="Times New Roman" pitchFamily="18" charset="0"/>
              </a:rPr>
              <a:t>ft</a:t>
            </a:r>
            <a:r>
              <a:rPr lang="en-US" sz="2500" baseline="30000" dirty="0" smtClean="0">
                <a:latin typeface="Times New Roman" pitchFamily="18" charset="0"/>
                <a:cs typeface="Times New Roman" pitchFamily="18" charset="0"/>
              </a:rPr>
              <a:t>2  </a:t>
            </a:r>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xmlns="" val="32202734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27384"/>
            <a:ext cx="8640960" cy="461665"/>
          </a:xfrm>
          <a:prstGeom prst="rect">
            <a:avLst/>
          </a:prstGeom>
          <a:noFill/>
        </p:spPr>
        <p:txBody>
          <a:bodyPr wrap="square" rtlCol="1">
            <a:spAutoFit/>
          </a:bodyPr>
          <a:lstStyle/>
          <a:p>
            <a:pPr algn="l" rtl="0"/>
            <a:r>
              <a:rPr lang="en-US" sz="2400" b="1" dirty="0">
                <a:solidFill>
                  <a:srgbClr val="FF0000"/>
                </a:solidFill>
                <a:latin typeface="Times New Roman" pitchFamily="18" charset="0"/>
                <a:cs typeface="Times New Roman" pitchFamily="18" charset="0"/>
              </a:rPr>
              <a:t>Heating of Crude Oil</a:t>
            </a:r>
            <a:endParaRPr lang="en-US" sz="2400" dirty="0">
              <a:solidFill>
                <a:srgbClr val="FF0000"/>
              </a:solidFill>
              <a:latin typeface="Times New Roman" pitchFamily="18" charset="0"/>
              <a:cs typeface="Times New Roman" pitchFamily="18" charset="0"/>
            </a:endParaRPr>
          </a:p>
        </p:txBody>
      </p:sp>
      <p:cxnSp>
        <p:nvCxnSpPr>
          <p:cNvPr id="5" name="Straight Connector 4"/>
          <p:cNvCxnSpPr/>
          <p:nvPr/>
        </p:nvCxnSpPr>
        <p:spPr>
          <a:xfrm>
            <a:off x="251520" y="403503"/>
            <a:ext cx="864096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520" y="475511"/>
            <a:ext cx="864096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1"/>
          <p:cNvSpPr>
            <a:spLocks noChangeArrowheads="1"/>
          </p:cNvSpPr>
          <p:nvPr/>
        </p:nvSpPr>
        <p:spPr bwMode="auto">
          <a:xfrm>
            <a:off x="251520" y="559414"/>
            <a:ext cx="8669044" cy="5893921"/>
          </a:xfrm>
          <a:prstGeom prst="rect">
            <a:avLst/>
          </a:prstGeom>
          <a:blipFill dpi="0" rotWithShape="1">
            <a:blip r:embed="rId2">
              <a:alphaModFix amt="75000"/>
            </a:blip>
            <a:srcRect/>
            <a:tile tx="0" ty="0" sx="100000" sy="100000" flip="none" algn="tl"/>
          </a:blipFill>
          <a:ln>
            <a:noFill/>
          </a:ln>
          <a:effectLst>
            <a:outerShdw blurRad="50800" dist="38100" dir="2700000" sx="101000" sy="101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600" b="1" i="0" u="sng" strike="noStrike" cap="none" normalizeH="0" baseline="0" dirty="0" smtClean="0">
                <a:ln>
                  <a:noFill/>
                </a:ln>
                <a:solidFill>
                  <a:srgbClr val="EB2BC2"/>
                </a:solidFill>
                <a:effectLst/>
                <a:latin typeface="Times New Roman" pitchFamily="18" charset="0"/>
                <a:ea typeface="Times New Roman" pitchFamily="18" charset="0"/>
                <a:cs typeface="Times New Roman" pitchFamily="18" charset="0"/>
              </a:rPr>
              <a:t>H.W (1)</a:t>
            </a:r>
            <a:endParaRPr kumimoji="0" lang="en-US" sz="2600" b="0" i="0" u="none" strike="noStrike" cap="none" normalizeH="0" baseline="0" dirty="0" smtClean="0">
              <a:ln>
                <a:noFill/>
              </a:ln>
              <a:solidFill>
                <a:srgbClr val="EB2BC2"/>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 furnace is to be designed for a heat duty of 30 x 10</a:t>
            </a:r>
            <a:r>
              <a:rPr kumimoji="0" lang="en-US" sz="26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6</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Btu/</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hr</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efficiency of 75%.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furnace is fired with gaseous fuel at a rate of 17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lb</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air/</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lb</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fuel (NHV = 17000 Btu/</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lb</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tube are arranged in two rows and are of 5 in OD., 40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ft</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length and 2x OD.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Spacing, heat rate of 35000 Btu/</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hr</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of projected area is recommended. </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600" b="1" i="0" u="sng" strike="noStrike" cap="none" normalizeH="0" baseline="0" dirty="0" smtClean="0">
                <a:ln>
                  <a:noFill/>
                </a:ln>
                <a:solidFill>
                  <a:srgbClr val="DD15B2"/>
                </a:solidFill>
                <a:effectLst/>
                <a:latin typeface="Times New Roman" pitchFamily="18" charset="0"/>
                <a:ea typeface="Times New Roman" pitchFamily="18" charset="0"/>
                <a:cs typeface="Times New Roman" pitchFamily="18" charset="0"/>
              </a:rPr>
              <a:t>calculate:</a:t>
            </a:r>
            <a:endParaRPr kumimoji="0" lang="en-US" sz="2600" b="1" i="0" u="sng" strike="noStrike" cap="none" normalizeH="0" baseline="0" dirty="0" smtClean="0">
              <a:ln>
                <a:noFill/>
              </a:ln>
              <a:solidFill>
                <a:srgbClr val="DD15B2"/>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EB2BC2"/>
                </a:solidFill>
                <a:effectLst/>
                <a:latin typeface="Times New Roman" pitchFamily="18" charset="0"/>
                <a:ea typeface="Times New Roman" pitchFamily="18" charset="0"/>
                <a:cs typeface="Times New Roman" pitchFamily="18" charset="0"/>
              </a:rPr>
              <a:t>1) </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heat absorbed in radiation section (R %).</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EB2BC2"/>
                </a:solidFill>
                <a:effectLst/>
                <a:latin typeface="Times New Roman" pitchFamily="18" charset="0"/>
                <a:ea typeface="Times New Roman" pitchFamily="18" charset="0"/>
                <a:cs typeface="Times New Roman" pitchFamily="18" charset="0"/>
              </a:rPr>
              <a:t>2) </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Heat absorbed in the convection section.</a:t>
            </a:r>
          </a:p>
          <a:p>
            <a:pPr marL="0" marR="0" lvl="0" indent="0" algn="l" defTabSz="914400" rtl="0" eaLnBrk="0" fontAlgn="base" latinLnBrk="0" hangingPunct="0">
              <a:lnSpc>
                <a:spcPct val="100000"/>
              </a:lnSpc>
              <a:spcBef>
                <a:spcPct val="0"/>
              </a:spcBef>
              <a:spcAft>
                <a:spcPct val="0"/>
              </a:spcAft>
              <a:buClrTx/>
              <a:buSzTx/>
              <a:buFontTx/>
              <a:buNone/>
              <a:tabLst/>
            </a:pPr>
            <a:r>
              <a:rPr lang="en-US" sz="2600" dirty="0">
                <a:latin typeface="Times New Roman" pitchFamily="18" charset="0"/>
                <a:ea typeface="Times New Roman" pitchFamily="18" charset="0"/>
                <a:cs typeface="Times New Roman" pitchFamily="18" charset="0"/>
              </a:rPr>
              <a:t> </a:t>
            </a:r>
            <a:r>
              <a:rPr lang="en-US" sz="2600" dirty="0" smtClean="0">
                <a:latin typeface="Times New Roman" pitchFamily="18" charset="0"/>
                <a:ea typeface="Times New Roman" pitchFamily="18" charset="0"/>
                <a:cs typeface="Times New Roman" pitchFamily="18" charset="0"/>
              </a:rPr>
              <a:t>  </a:t>
            </a:r>
            <a:r>
              <a:rPr kumimoji="0" lang="en-US" sz="2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(State any</a:t>
            </a:r>
            <a:r>
              <a:rPr kumimoji="0" lang="en-US" sz="2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assumptions used).</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EB2BC2"/>
                </a:solidFill>
                <a:effectLst/>
                <a:latin typeface="Times New Roman" pitchFamily="18" charset="0"/>
                <a:ea typeface="Times New Roman" pitchFamily="18" charset="0"/>
                <a:cs typeface="Times New Roman" pitchFamily="18" charset="0"/>
              </a:rPr>
              <a:t>3) </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number of tubes in the radiation section.</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41597354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27384"/>
            <a:ext cx="8640960" cy="461665"/>
          </a:xfrm>
          <a:prstGeom prst="rect">
            <a:avLst/>
          </a:prstGeom>
          <a:noFill/>
        </p:spPr>
        <p:txBody>
          <a:bodyPr wrap="square" rtlCol="1">
            <a:spAutoFit/>
          </a:bodyPr>
          <a:lstStyle/>
          <a:p>
            <a:pPr algn="l" rtl="0"/>
            <a:r>
              <a:rPr lang="en-US" sz="2400" b="1" dirty="0">
                <a:solidFill>
                  <a:srgbClr val="FF0000"/>
                </a:solidFill>
                <a:latin typeface="Times New Roman" pitchFamily="18" charset="0"/>
                <a:cs typeface="Times New Roman" pitchFamily="18" charset="0"/>
              </a:rPr>
              <a:t>Heating of Crude Oil</a:t>
            </a:r>
            <a:endParaRPr lang="en-US" sz="2400" dirty="0">
              <a:solidFill>
                <a:srgbClr val="FF0000"/>
              </a:solidFill>
              <a:latin typeface="Times New Roman" pitchFamily="18" charset="0"/>
              <a:cs typeface="Times New Roman" pitchFamily="18" charset="0"/>
            </a:endParaRPr>
          </a:p>
        </p:txBody>
      </p:sp>
      <p:cxnSp>
        <p:nvCxnSpPr>
          <p:cNvPr id="5" name="Straight Connector 4"/>
          <p:cNvCxnSpPr/>
          <p:nvPr/>
        </p:nvCxnSpPr>
        <p:spPr>
          <a:xfrm>
            <a:off x="251520" y="403503"/>
            <a:ext cx="864096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520" y="475511"/>
            <a:ext cx="864096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51520" y="660331"/>
            <a:ext cx="8568952" cy="5626925"/>
          </a:xfrm>
          <a:prstGeom prst="rect">
            <a:avLst/>
          </a:prstGeom>
          <a:blipFill dpi="0" rotWithShape="1">
            <a:blip r:embed="rId2">
              <a:alphaModFix amt="61000"/>
            </a:blip>
            <a:srcRect/>
            <a:tile tx="0" ty="0" sx="100000" sy="100000" flip="none" algn="tl"/>
          </a:blipFill>
          <a:effectLst>
            <a:outerShdw blurRad="50800" dist="38100" dir="2700000" sx="101000" sy="101000" algn="tl" rotWithShape="0">
              <a:prstClr val="black">
                <a:alpha val="40000"/>
              </a:prstClr>
            </a:outerShdw>
          </a:effectLst>
        </p:spPr>
        <p:txBody>
          <a:bodyPr wrap="square">
            <a:spAutoFit/>
          </a:bodyPr>
          <a:lstStyle/>
          <a:p>
            <a:pPr algn="just" rtl="0">
              <a:lnSpc>
                <a:spcPct val="150000"/>
              </a:lnSpc>
            </a:pPr>
            <a:r>
              <a:rPr lang="en-US" sz="2700" b="1" u="sng" dirty="0" smtClean="0">
                <a:solidFill>
                  <a:srgbClr val="DD15B2"/>
                </a:solidFill>
                <a:latin typeface="Times New Roman" pitchFamily="18" charset="0"/>
                <a:cs typeface="Times New Roman" pitchFamily="18" charset="0"/>
              </a:rPr>
              <a:t>H.W </a:t>
            </a:r>
            <a:r>
              <a:rPr lang="en-US" sz="2700" b="1" u="sng" dirty="0">
                <a:solidFill>
                  <a:srgbClr val="DD15B2"/>
                </a:solidFill>
                <a:latin typeface="Times New Roman" pitchFamily="18" charset="0"/>
                <a:cs typeface="Times New Roman" pitchFamily="18" charset="0"/>
              </a:rPr>
              <a:t>(2</a:t>
            </a:r>
            <a:r>
              <a:rPr lang="en-US" sz="2700" b="1" u="sng" dirty="0" smtClean="0">
                <a:solidFill>
                  <a:srgbClr val="DD15B2"/>
                </a:solidFill>
                <a:latin typeface="Times New Roman" pitchFamily="18" charset="0"/>
                <a:cs typeface="Times New Roman" pitchFamily="18" charset="0"/>
              </a:rPr>
              <a:t>)</a:t>
            </a:r>
            <a:endParaRPr lang="en-US" sz="2700" dirty="0">
              <a:solidFill>
                <a:srgbClr val="DD15B2"/>
              </a:solidFill>
              <a:latin typeface="Times New Roman" pitchFamily="18" charset="0"/>
              <a:cs typeface="Times New Roman" pitchFamily="18" charset="0"/>
            </a:endParaRPr>
          </a:p>
          <a:p>
            <a:pPr algn="just" rtl="0">
              <a:lnSpc>
                <a:spcPct val="150000"/>
              </a:lnSpc>
            </a:pPr>
            <a:r>
              <a:rPr lang="en-US" sz="2700" dirty="0">
                <a:latin typeface="Times New Roman" pitchFamily="18" charset="0"/>
                <a:cs typeface="Times New Roman" pitchFamily="18" charset="0"/>
              </a:rPr>
              <a:t>7000 </a:t>
            </a:r>
            <a:r>
              <a:rPr lang="en-US" sz="2700" dirty="0" err="1">
                <a:latin typeface="Times New Roman" pitchFamily="18" charset="0"/>
                <a:cs typeface="Times New Roman" pitchFamily="18" charset="0"/>
              </a:rPr>
              <a:t>lb</a:t>
            </a:r>
            <a:r>
              <a:rPr lang="en-US" sz="2700" dirty="0">
                <a:latin typeface="Times New Roman" pitchFamily="18" charset="0"/>
                <a:cs typeface="Times New Roman" pitchFamily="18" charset="0"/>
              </a:rPr>
              <a:t>/</a:t>
            </a:r>
            <a:r>
              <a:rPr lang="en-US" sz="2700" dirty="0" err="1">
                <a:latin typeface="Times New Roman" pitchFamily="18" charset="0"/>
                <a:cs typeface="Times New Roman" pitchFamily="18" charset="0"/>
              </a:rPr>
              <a:t>hr</a:t>
            </a:r>
            <a:r>
              <a:rPr lang="en-US" sz="2700" dirty="0">
                <a:latin typeface="Times New Roman" pitchFamily="18" charset="0"/>
                <a:cs typeface="Times New Roman" pitchFamily="18" charset="0"/>
              </a:rPr>
              <a:t> of cracked gas of 20560 Btu/</a:t>
            </a:r>
            <a:r>
              <a:rPr lang="en-US" sz="2700" dirty="0" err="1">
                <a:latin typeface="Times New Roman" pitchFamily="18" charset="0"/>
                <a:cs typeface="Times New Roman" pitchFamily="18" charset="0"/>
              </a:rPr>
              <a:t>lb</a:t>
            </a:r>
            <a:r>
              <a:rPr lang="en-US" sz="2700" dirty="0">
                <a:latin typeface="Times New Roman" pitchFamily="18" charset="0"/>
                <a:cs typeface="Times New Roman" pitchFamily="18" charset="0"/>
              </a:rPr>
              <a:t> NHV is used as a fuel in a furnace. </a:t>
            </a:r>
            <a:endParaRPr lang="en-US" sz="2700" dirty="0" smtClean="0">
              <a:latin typeface="Times New Roman" pitchFamily="18" charset="0"/>
              <a:cs typeface="Times New Roman" pitchFamily="18" charset="0"/>
            </a:endParaRPr>
          </a:p>
          <a:p>
            <a:pPr algn="just" rtl="0">
              <a:lnSpc>
                <a:spcPct val="150000"/>
              </a:lnSpc>
            </a:pPr>
            <a:r>
              <a:rPr lang="en-US" sz="2700" dirty="0" smtClean="0">
                <a:latin typeface="Times New Roman" pitchFamily="18" charset="0"/>
                <a:cs typeface="Times New Roman" pitchFamily="18" charset="0"/>
              </a:rPr>
              <a:t>The </a:t>
            </a:r>
            <a:r>
              <a:rPr lang="en-US" sz="2700" dirty="0">
                <a:latin typeface="Times New Roman" pitchFamily="18" charset="0"/>
                <a:cs typeface="Times New Roman" pitchFamily="18" charset="0"/>
              </a:rPr>
              <a:t>radiant section absorbed 44500 Btu/</a:t>
            </a:r>
            <a:r>
              <a:rPr lang="en-US" sz="2700" dirty="0" err="1">
                <a:latin typeface="Times New Roman" pitchFamily="18" charset="0"/>
                <a:cs typeface="Times New Roman" pitchFamily="18" charset="0"/>
              </a:rPr>
              <a:t>hr</a:t>
            </a:r>
            <a:r>
              <a:rPr lang="en-US" sz="2700" dirty="0">
                <a:latin typeface="Times New Roman" pitchFamily="18" charset="0"/>
                <a:cs typeface="Times New Roman" pitchFamily="18" charset="0"/>
              </a:rPr>
              <a:t> ft</a:t>
            </a:r>
            <a:r>
              <a:rPr lang="en-US" sz="2700" baseline="30000" dirty="0">
                <a:latin typeface="Times New Roman" pitchFamily="18" charset="0"/>
                <a:cs typeface="Times New Roman" pitchFamily="18" charset="0"/>
              </a:rPr>
              <a:t>2</a:t>
            </a:r>
            <a:r>
              <a:rPr lang="en-US" sz="2700" dirty="0">
                <a:latin typeface="Times New Roman" pitchFamily="18" charset="0"/>
                <a:cs typeface="Times New Roman" pitchFamily="18" charset="0"/>
              </a:rPr>
              <a:t> of projected area. The tubes are 5 in. OD. , 10 in. spacing, and 20 </a:t>
            </a:r>
            <a:r>
              <a:rPr lang="en-US" sz="2700" dirty="0" err="1">
                <a:latin typeface="Times New Roman" pitchFamily="18" charset="0"/>
                <a:cs typeface="Times New Roman" pitchFamily="18" charset="0"/>
              </a:rPr>
              <a:t>ft</a:t>
            </a:r>
            <a:r>
              <a:rPr lang="en-US" sz="2700" dirty="0">
                <a:latin typeface="Times New Roman" pitchFamily="18" charset="0"/>
                <a:cs typeface="Times New Roman" pitchFamily="18" charset="0"/>
              </a:rPr>
              <a:t> long. </a:t>
            </a:r>
            <a:endParaRPr lang="en-US" sz="2700" dirty="0" smtClean="0">
              <a:latin typeface="Times New Roman" pitchFamily="18" charset="0"/>
              <a:cs typeface="Times New Roman" pitchFamily="18" charset="0"/>
            </a:endParaRPr>
          </a:p>
          <a:p>
            <a:pPr algn="just" rtl="0">
              <a:lnSpc>
                <a:spcPct val="150000"/>
              </a:lnSpc>
            </a:pPr>
            <a:r>
              <a:rPr lang="en-US" sz="2700" dirty="0" smtClean="0">
                <a:latin typeface="Times New Roman" pitchFamily="18" charset="0"/>
                <a:cs typeface="Times New Roman" pitchFamily="18" charset="0"/>
              </a:rPr>
              <a:t>They </a:t>
            </a:r>
            <a:r>
              <a:rPr lang="en-US" sz="2700" dirty="0">
                <a:latin typeface="Times New Roman" pitchFamily="18" charset="0"/>
                <a:cs typeface="Times New Roman" pitchFamily="18" charset="0"/>
              </a:rPr>
              <a:t>arranged in two rows. The air to fuel ratio is </a:t>
            </a:r>
            <a:r>
              <a:rPr lang="en-US" sz="2700" dirty="0" smtClean="0">
                <a:latin typeface="Times New Roman" pitchFamily="18" charset="0"/>
                <a:cs typeface="Times New Roman" pitchFamily="18" charset="0"/>
              </a:rPr>
              <a:t>21- 0</a:t>
            </a:r>
            <a:r>
              <a:rPr lang="en-US" sz="2700" dirty="0">
                <a:latin typeface="Times New Roman" pitchFamily="18" charset="0"/>
                <a:cs typeface="Times New Roman" pitchFamily="18" charset="0"/>
              </a:rPr>
              <a:t>. Calculate : </a:t>
            </a:r>
            <a:endParaRPr lang="en-US" sz="2700" dirty="0" smtClean="0">
              <a:latin typeface="Times New Roman" pitchFamily="18" charset="0"/>
              <a:cs typeface="Times New Roman" pitchFamily="18" charset="0"/>
            </a:endParaRPr>
          </a:p>
          <a:p>
            <a:pPr marL="457200" indent="-457200" algn="just" rtl="0">
              <a:lnSpc>
                <a:spcPct val="150000"/>
              </a:lnSpc>
              <a:buAutoNum type="arabicParenR"/>
            </a:pPr>
            <a:r>
              <a:rPr lang="en-US" sz="2700" dirty="0" smtClean="0">
                <a:latin typeface="Times New Roman" pitchFamily="18" charset="0"/>
                <a:cs typeface="Times New Roman" pitchFamily="18" charset="0"/>
              </a:rPr>
              <a:t>the </a:t>
            </a:r>
            <a:r>
              <a:rPr lang="en-US" sz="2700" dirty="0">
                <a:latin typeface="Times New Roman" pitchFamily="18" charset="0"/>
                <a:cs typeface="Times New Roman" pitchFamily="18" charset="0"/>
              </a:rPr>
              <a:t>number of tubes in the radiation </a:t>
            </a:r>
            <a:r>
              <a:rPr lang="en-US" sz="2700" dirty="0" smtClean="0">
                <a:latin typeface="Times New Roman" pitchFamily="18" charset="0"/>
                <a:cs typeface="Times New Roman" pitchFamily="18" charset="0"/>
              </a:rPr>
              <a:t>section.</a:t>
            </a:r>
          </a:p>
          <a:p>
            <a:pPr algn="just" rtl="0">
              <a:lnSpc>
                <a:spcPct val="150000"/>
              </a:lnSpc>
            </a:pPr>
            <a:r>
              <a:rPr lang="en-US" sz="2700" dirty="0" smtClean="0">
                <a:latin typeface="Times New Roman" pitchFamily="18" charset="0"/>
                <a:cs typeface="Times New Roman" pitchFamily="18" charset="0"/>
              </a:rPr>
              <a:t> </a:t>
            </a:r>
            <a:r>
              <a:rPr lang="en-US" sz="2700" dirty="0">
                <a:latin typeface="Times New Roman" pitchFamily="18" charset="0"/>
                <a:cs typeface="Times New Roman" pitchFamily="18" charset="0"/>
              </a:rPr>
              <a:t>2) the amount of heat absorbed in this section.</a:t>
            </a:r>
          </a:p>
        </p:txBody>
      </p:sp>
    </p:spTree>
    <p:extLst>
      <p:ext uri="{BB962C8B-B14F-4D97-AF65-F5344CB8AC3E}">
        <p14:creationId xmlns:p14="http://schemas.microsoft.com/office/powerpoint/2010/main" xmlns="" val="4140844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Grp="1" noChangeAspect="1" noChangeArrowheads="1"/>
          </p:cNvPicPr>
          <p:nvPr>
            <p:ph sz="quarter" idx="13"/>
          </p:nvPr>
        </p:nvPicPr>
        <p:blipFill>
          <a:blip r:embed="rId2"/>
          <a:srcRect/>
          <a:stretch>
            <a:fillRect/>
          </a:stretch>
        </p:blipFill>
        <p:spPr bwMode="auto">
          <a:xfrm>
            <a:off x="2500298" y="731838"/>
            <a:ext cx="4714907" cy="34750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45785"/>
            <a:ext cx="8640960" cy="430887"/>
          </a:xfrm>
          <a:prstGeom prst="rect">
            <a:avLst/>
          </a:prstGeom>
          <a:noFill/>
        </p:spPr>
        <p:txBody>
          <a:bodyPr wrap="square" rtlCol="1">
            <a:spAutoFit/>
          </a:bodyPr>
          <a:lstStyle/>
          <a:p>
            <a:pPr algn="l" rtl="0"/>
            <a:r>
              <a:rPr lang="en-US" sz="2200" b="1" dirty="0">
                <a:solidFill>
                  <a:srgbClr val="FF0000"/>
                </a:solidFill>
                <a:latin typeface="Times New Roman" pitchFamily="18" charset="0"/>
                <a:cs typeface="Times New Roman" pitchFamily="18" charset="0"/>
              </a:rPr>
              <a:t>Heating of Crude Oil</a:t>
            </a:r>
            <a:endParaRPr lang="en-US" sz="2200" dirty="0">
              <a:solidFill>
                <a:srgbClr val="FF0000"/>
              </a:solidFill>
              <a:latin typeface="Times New Roman" pitchFamily="18" charset="0"/>
              <a:cs typeface="Times New Roman" pitchFamily="18" charset="0"/>
            </a:endParaRPr>
          </a:p>
        </p:txBody>
      </p:sp>
      <p:cxnSp>
        <p:nvCxnSpPr>
          <p:cNvPr id="7" name="Straight Connector 6"/>
          <p:cNvCxnSpPr/>
          <p:nvPr/>
        </p:nvCxnSpPr>
        <p:spPr>
          <a:xfrm>
            <a:off x="251520" y="476672"/>
            <a:ext cx="864096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1520" y="548680"/>
            <a:ext cx="864096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35696" y="476672"/>
            <a:ext cx="5040560" cy="584775"/>
          </a:xfrm>
          <a:prstGeom prst="rect">
            <a:avLst/>
          </a:prstGeom>
          <a:noFill/>
        </p:spPr>
        <p:txBody>
          <a:bodyPr wrap="square" rtlCol="1">
            <a:spAutoFit/>
          </a:bodyPr>
          <a:lstStyle/>
          <a:p>
            <a:pPr algn="ctr" rtl="0"/>
            <a:r>
              <a:rPr lang="en-US" sz="3200" b="1" u="sng" dirty="0">
                <a:solidFill>
                  <a:schemeClr val="accent1">
                    <a:lumMod val="75000"/>
                  </a:schemeClr>
                </a:solidFill>
                <a:latin typeface="Times New Roman" pitchFamily="18" charset="0"/>
                <a:cs typeface="Times New Roman" pitchFamily="18" charset="0"/>
              </a:rPr>
              <a:t>Pipe Still Heater</a:t>
            </a:r>
            <a:endParaRPr lang="en-US" sz="3200" dirty="0">
              <a:solidFill>
                <a:schemeClr val="accent1">
                  <a:lumMod val="75000"/>
                </a:schemeClr>
              </a:solidFill>
              <a:latin typeface="Times New Roman" pitchFamily="18" charset="0"/>
              <a:cs typeface="Times New Roman" pitchFamily="18" charset="0"/>
            </a:endParaRPr>
          </a:p>
        </p:txBody>
      </p:sp>
      <p:graphicFrame>
        <p:nvGraphicFramePr>
          <p:cNvPr id="10" name="Diagram 9"/>
          <p:cNvGraphicFramePr/>
          <p:nvPr>
            <p:extLst>
              <p:ext uri="{D42A27DB-BD31-4B8C-83A1-F6EECF244321}">
                <p14:modId xmlns:p14="http://schemas.microsoft.com/office/powerpoint/2010/main" xmlns="" val="3804137801"/>
              </p:ext>
            </p:extLst>
          </p:nvPr>
        </p:nvGraphicFramePr>
        <p:xfrm>
          <a:off x="0" y="1124744"/>
          <a:ext cx="9144000"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251520" y="4320386"/>
            <a:ext cx="8640960" cy="2492990"/>
          </a:xfrm>
          <a:prstGeom prst="rect">
            <a:avLst/>
          </a:prstGeom>
          <a:blipFill dpi="0" rotWithShape="1">
            <a:blip r:embed="rId6"/>
            <a:srcRect/>
            <a:tile tx="469900" ty="0" sx="100000" sy="100000" flip="none" algn="tl"/>
          </a:blipFill>
          <a:ln>
            <a:solidFill>
              <a:schemeClr val="accent1"/>
            </a:solidFill>
          </a:ln>
          <a:effectLst>
            <a:outerShdw blurRad="50800" dist="38100" dir="2700000" sx="101000" sy="101000" algn="tl" rotWithShape="0">
              <a:prstClr val="black">
                <a:alpha val="40000"/>
              </a:prstClr>
            </a:outerShdw>
          </a:effectLst>
        </p:spPr>
        <p:txBody>
          <a:bodyPr wrap="square" rtlCol="1">
            <a:spAutoFit/>
          </a:bodyPr>
          <a:lstStyle/>
          <a:p>
            <a:pPr algn="just" rtl="0">
              <a:lnSpc>
                <a:spcPct val="150000"/>
              </a:lnSpc>
            </a:pPr>
            <a:r>
              <a:rPr lang="en-US" sz="2600" dirty="0">
                <a:latin typeface="Times New Roman" pitchFamily="18" charset="0"/>
                <a:cs typeface="Times New Roman" pitchFamily="18" charset="0"/>
              </a:rPr>
              <a:t>All these furnaces have got separate radiation section and convection section. The most universal classification is based on direction of tubes as well as shape of furnace and mode of application of heat.</a:t>
            </a:r>
          </a:p>
        </p:txBody>
      </p:sp>
    </p:spTree>
    <p:extLst>
      <p:ext uri="{BB962C8B-B14F-4D97-AF65-F5344CB8AC3E}">
        <p14:creationId xmlns:p14="http://schemas.microsoft.com/office/powerpoint/2010/main" xmlns="" val="4084010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79512" y="656757"/>
            <a:ext cx="8784976" cy="36933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50000"/>
              </a:lnSpc>
              <a:spcBef>
                <a:spcPct val="0"/>
              </a:spcBef>
              <a:spcAft>
                <a:spcPct val="0"/>
              </a:spcAft>
              <a:buClrTx/>
              <a:buSzTx/>
              <a:buFontTx/>
              <a:buNone/>
              <a:tabLst/>
            </a:pPr>
            <a:r>
              <a:rPr kumimoji="0" lang="en-US" sz="26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 most of the furnaces, the direction of tubes is horizontal as in all box type heaters and vertical in cylindrical stills. Radiant walls also use horizontal tubes; however tubes can be placed vertically also. </a:t>
            </a:r>
            <a:endParaRPr kumimoji="0" lang="en-US" sz="26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50000"/>
              </a:lnSpc>
              <a:spcBef>
                <a:spcPct val="0"/>
              </a:spcBef>
              <a:spcAft>
                <a:spcPct val="0"/>
              </a:spcAft>
              <a:buClrTx/>
              <a:buSzTx/>
              <a:buFontTx/>
              <a:buNone/>
              <a:tabLst/>
            </a:pPr>
            <a:r>
              <a:rPr kumimoji="0" lang="en-US" sz="26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radiant section design is based on </a:t>
            </a:r>
            <a:r>
              <a:rPr kumimoji="0" lang="en-US" sz="2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Stefan's law of radiation</a:t>
            </a:r>
            <a:r>
              <a:rPr kumimoji="0" lang="en-US" sz="2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600" b="1"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xmlns="" val="3851792813"/>
              </p:ext>
            </p:extLst>
          </p:nvPr>
        </p:nvGraphicFramePr>
        <p:xfrm>
          <a:off x="2123728" y="3789040"/>
          <a:ext cx="5688632" cy="832747"/>
        </p:xfrm>
        <a:graphic>
          <a:graphicData uri="http://schemas.openxmlformats.org/presentationml/2006/ole">
            <p:oleObj spid="_x0000_s1034" name="Equation" r:id="rId3" imgW="1726451" imgH="253890" progId="Equation.3">
              <p:embed/>
            </p:oleObj>
          </a:graphicData>
        </a:graphic>
      </p:graphicFrame>
      <p:sp>
        <p:nvSpPr>
          <p:cNvPr id="8" name="TextBox 7"/>
          <p:cNvSpPr txBox="1"/>
          <p:nvPr/>
        </p:nvSpPr>
        <p:spPr>
          <a:xfrm>
            <a:off x="179512" y="45785"/>
            <a:ext cx="8640960" cy="430887"/>
          </a:xfrm>
          <a:prstGeom prst="rect">
            <a:avLst/>
          </a:prstGeom>
          <a:noFill/>
        </p:spPr>
        <p:txBody>
          <a:bodyPr wrap="square" rtlCol="1">
            <a:spAutoFit/>
          </a:bodyPr>
          <a:lstStyle/>
          <a:p>
            <a:pPr algn="l" rtl="0"/>
            <a:r>
              <a:rPr lang="en-US" sz="2200" b="1" dirty="0">
                <a:solidFill>
                  <a:srgbClr val="FF0000"/>
                </a:solidFill>
                <a:latin typeface="Times New Roman" pitchFamily="18" charset="0"/>
                <a:cs typeface="Times New Roman" pitchFamily="18" charset="0"/>
              </a:rPr>
              <a:t>Heating of Crude Oil</a:t>
            </a:r>
            <a:endParaRPr lang="en-US" sz="2200" dirty="0">
              <a:solidFill>
                <a:srgbClr val="FF0000"/>
              </a:solidFill>
              <a:latin typeface="Times New Roman" pitchFamily="18" charset="0"/>
              <a:cs typeface="Times New Roman" pitchFamily="18" charset="0"/>
            </a:endParaRPr>
          </a:p>
        </p:txBody>
      </p:sp>
      <p:cxnSp>
        <p:nvCxnSpPr>
          <p:cNvPr id="9" name="Straight Connector 8"/>
          <p:cNvCxnSpPr/>
          <p:nvPr/>
        </p:nvCxnSpPr>
        <p:spPr>
          <a:xfrm>
            <a:off x="251520" y="476672"/>
            <a:ext cx="864096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51520" y="548680"/>
            <a:ext cx="864096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43608" y="4843026"/>
            <a:ext cx="6696744" cy="1754326"/>
          </a:xfrm>
          <a:prstGeom prst="rect">
            <a:avLst/>
          </a:prstGeom>
          <a:noFill/>
        </p:spPr>
        <p:txBody>
          <a:bodyPr wrap="square" rtlCol="1">
            <a:spAutoFit/>
          </a:bodyPr>
          <a:lstStyle/>
          <a:p>
            <a:pPr algn="l" rtl="0">
              <a:lnSpc>
                <a:spcPct val="150000"/>
              </a:lnSpc>
            </a:pPr>
            <a:r>
              <a:rPr lang="en-US" sz="2400" dirty="0">
                <a:latin typeface="Times New Roman" pitchFamily="18" charset="0"/>
                <a:cs typeface="Times New Roman" pitchFamily="18" charset="0"/>
              </a:rPr>
              <a:t>A: area of radiating surface, </a:t>
            </a:r>
            <a:r>
              <a:rPr lang="en-US" sz="2400" dirty="0" smtClean="0">
                <a:latin typeface="Times New Roman" pitchFamily="18" charset="0"/>
                <a:cs typeface="Times New Roman" pitchFamily="18" charset="0"/>
              </a:rPr>
              <a:t>ft</a:t>
            </a:r>
            <a:r>
              <a:rPr lang="en-US" sz="2400" baseline="30000" dirty="0" smtClean="0">
                <a:latin typeface="Times New Roman" pitchFamily="18" charset="0"/>
                <a:cs typeface="Times New Roman" pitchFamily="18" charset="0"/>
              </a:rPr>
              <a:t>2</a:t>
            </a:r>
            <a:endParaRPr lang="en-US" sz="2400" dirty="0">
              <a:latin typeface="Times New Roman" pitchFamily="18" charset="0"/>
              <a:cs typeface="Times New Roman" pitchFamily="18" charset="0"/>
            </a:endParaRPr>
          </a:p>
          <a:p>
            <a:pPr algn="l" rtl="0">
              <a:lnSpc>
                <a:spcPct val="150000"/>
              </a:lnSpc>
            </a:pPr>
            <a:r>
              <a:rPr lang="en-US" sz="2400" dirty="0">
                <a:latin typeface="Times New Roman" pitchFamily="18" charset="0"/>
                <a:cs typeface="Times New Roman" pitchFamily="18" charset="0"/>
              </a:rPr>
              <a:t>b : 1.72x10</a:t>
            </a:r>
            <a:r>
              <a:rPr lang="en-US" sz="2400" baseline="30000" dirty="0">
                <a:latin typeface="Times New Roman" pitchFamily="18" charset="0"/>
                <a:cs typeface="Times New Roman" pitchFamily="18" charset="0"/>
              </a:rPr>
              <a:t>9 </a:t>
            </a:r>
            <a:r>
              <a:rPr lang="en-US" sz="2400" dirty="0" smtClean="0">
                <a:latin typeface="Times New Roman" pitchFamily="18" charset="0"/>
                <a:cs typeface="Times New Roman" pitchFamily="18" charset="0"/>
              </a:rPr>
              <a:t>Btu</a:t>
            </a:r>
            <a:r>
              <a:rPr lang="en-US" sz="2400" dirty="0">
                <a:latin typeface="Times New Roman" pitchFamily="18" charset="0"/>
                <a:cs typeface="Times New Roman" pitchFamily="18" charset="0"/>
              </a:rPr>
              <a:t>/ </a:t>
            </a:r>
            <a:r>
              <a:rPr lang="en-US" sz="2400" baseline="30000" dirty="0" err="1">
                <a:latin typeface="Times New Roman" pitchFamily="18" charset="0"/>
                <a:cs typeface="Times New Roman" pitchFamily="18" charset="0"/>
              </a:rPr>
              <a:t>o</a:t>
            </a:r>
            <a:r>
              <a:rPr lang="en-US" sz="2400" dirty="0" err="1">
                <a:latin typeface="Times New Roman" pitchFamily="18" charset="0"/>
                <a:cs typeface="Times New Roman" pitchFamily="18" charset="0"/>
              </a:rPr>
              <a:t>F</a:t>
            </a:r>
            <a:r>
              <a:rPr lang="en-US" sz="2400" dirty="0">
                <a:latin typeface="Times New Roman" pitchFamily="18" charset="0"/>
                <a:cs typeface="Times New Roman" pitchFamily="18" charset="0"/>
              </a:rPr>
              <a:t> ft</a:t>
            </a:r>
            <a:r>
              <a:rPr lang="en-US" sz="2400" baseline="30000" dirty="0">
                <a:latin typeface="Times New Roman" pitchFamily="18" charset="0"/>
                <a:cs typeface="Times New Roman" pitchFamily="18" charset="0"/>
              </a:rPr>
              <a:t>2 </a:t>
            </a:r>
            <a:r>
              <a:rPr lang="en-US" sz="2400" dirty="0" smtClean="0">
                <a:latin typeface="Times New Roman" pitchFamily="18" charset="0"/>
                <a:cs typeface="Times New Roman" pitchFamily="18" charset="0"/>
              </a:rPr>
              <a:t>hr. </a:t>
            </a:r>
            <a:r>
              <a:rPr lang="en-US" sz="2400" dirty="0">
                <a:latin typeface="Times New Roman" pitchFamily="18" charset="0"/>
                <a:cs typeface="Times New Roman" pitchFamily="18" charset="0"/>
              </a:rPr>
              <a:t>at black </a:t>
            </a:r>
            <a:r>
              <a:rPr lang="en-US" sz="2400" dirty="0" smtClean="0">
                <a:latin typeface="Times New Roman" pitchFamily="18" charset="0"/>
                <a:cs typeface="Times New Roman" pitchFamily="18" charset="0"/>
              </a:rPr>
              <a:t>bod conditions</a:t>
            </a:r>
            <a:r>
              <a:rPr lang="en-US" sz="2400" dirty="0">
                <a:latin typeface="Times New Roman" pitchFamily="18" charset="0"/>
                <a:cs typeface="Times New Roman" pitchFamily="18" charset="0"/>
              </a:rPr>
              <a:t>.</a:t>
            </a:r>
          </a:p>
          <a:p>
            <a:pPr algn="l" rtl="0">
              <a:lnSpc>
                <a:spcPct val="150000"/>
              </a:lnSpc>
            </a:pPr>
            <a:r>
              <a:rPr lang="en-US" sz="2400" dirty="0">
                <a:latin typeface="Times New Roman" pitchFamily="18" charset="0"/>
                <a:cs typeface="Times New Roman" pitchFamily="18" charset="0"/>
              </a:rPr>
              <a:t>T: absolute temperature of the </a:t>
            </a:r>
            <a:r>
              <a:rPr lang="en-US" sz="2400" dirty="0" err="1" smtClean="0">
                <a:latin typeface="Times New Roman" pitchFamily="18" charset="0"/>
                <a:cs typeface="Times New Roman" pitchFamily="18" charset="0"/>
              </a:rPr>
              <a:t>surface,</a:t>
            </a:r>
            <a:r>
              <a:rPr lang="en-US" sz="2400" baseline="30000" dirty="0" err="1" smtClean="0">
                <a:latin typeface="Times New Roman" pitchFamily="18" charset="0"/>
                <a:cs typeface="Times New Roman" pitchFamily="18" charset="0"/>
              </a:rPr>
              <a:t>o</a:t>
            </a:r>
            <a:r>
              <a:rPr lang="en-US" sz="2400" dirty="0" err="1" smtClean="0">
                <a:latin typeface="Times New Roman" pitchFamily="18" charset="0"/>
                <a:cs typeface="Times New Roman" pitchFamily="18" charset="0"/>
              </a:rPr>
              <a:t>F</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4143958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45785"/>
            <a:ext cx="8640960" cy="430887"/>
          </a:xfrm>
          <a:prstGeom prst="rect">
            <a:avLst/>
          </a:prstGeom>
          <a:noFill/>
        </p:spPr>
        <p:txBody>
          <a:bodyPr wrap="square" rtlCol="1">
            <a:spAutoFit/>
          </a:bodyPr>
          <a:lstStyle/>
          <a:p>
            <a:pPr algn="l" rtl="0"/>
            <a:r>
              <a:rPr lang="en-US" sz="2200" b="1" dirty="0">
                <a:solidFill>
                  <a:srgbClr val="FF0000"/>
                </a:solidFill>
                <a:latin typeface="Times New Roman" pitchFamily="18" charset="0"/>
                <a:cs typeface="Times New Roman" pitchFamily="18" charset="0"/>
              </a:rPr>
              <a:t>Heating of Crude Oil</a:t>
            </a:r>
            <a:endParaRPr lang="en-US" sz="2200" dirty="0">
              <a:solidFill>
                <a:srgbClr val="FF0000"/>
              </a:solidFill>
              <a:latin typeface="Times New Roman" pitchFamily="18" charset="0"/>
              <a:cs typeface="Times New Roman" pitchFamily="18" charset="0"/>
            </a:endParaRPr>
          </a:p>
        </p:txBody>
      </p:sp>
      <p:cxnSp>
        <p:nvCxnSpPr>
          <p:cNvPr id="5" name="Straight Connector 4"/>
          <p:cNvCxnSpPr/>
          <p:nvPr/>
        </p:nvCxnSpPr>
        <p:spPr>
          <a:xfrm>
            <a:off x="251520" y="476672"/>
            <a:ext cx="864096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520" y="548680"/>
            <a:ext cx="864096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1520" y="620688"/>
            <a:ext cx="8640960" cy="1220783"/>
          </a:xfrm>
          <a:prstGeom prst="rect">
            <a:avLst/>
          </a:prstGeom>
          <a:solidFill>
            <a:schemeClr val="bg1">
              <a:lumMod val="95000"/>
            </a:schemeClr>
          </a:solidFill>
          <a:effectLst>
            <a:outerShdw blurRad="50800" dist="38100" dir="2700000" sx="101000" sy="101000" algn="tl" rotWithShape="0">
              <a:prstClr val="black">
                <a:alpha val="40000"/>
              </a:prstClr>
            </a:outerShdw>
          </a:effectLst>
        </p:spPr>
        <p:txBody>
          <a:bodyPr wrap="square" rtlCol="1">
            <a:spAutoFit/>
          </a:bodyPr>
          <a:lstStyle/>
          <a:p>
            <a:pPr algn="just" rtl="0">
              <a:lnSpc>
                <a:spcPct val="150000"/>
              </a:lnSpc>
            </a:pPr>
            <a:r>
              <a:rPr lang="en-US" sz="2600" dirty="0">
                <a:latin typeface="Times New Roman" pitchFamily="18" charset="0"/>
                <a:cs typeface="Times New Roman" pitchFamily="18" charset="0"/>
              </a:rPr>
              <a:t>For a satisfactory design, the following schedule of heat distribution may be </a:t>
            </a:r>
            <a:r>
              <a:rPr lang="en-US" sz="2600" dirty="0" smtClean="0">
                <a:latin typeface="Times New Roman" pitchFamily="18" charset="0"/>
                <a:cs typeface="Times New Roman" pitchFamily="18" charset="0"/>
              </a:rPr>
              <a:t>employed:</a:t>
            </a:r>
            <a:endParaRPr lang="en-US" sz="2600" dirty="0">
              <a:latin typeface="Times New Roman" pitchFamily="18" charset="0"/>
              <a:cs typeface="Times New Roman"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2527642453"/>
              </p:ext>
            </p:extLst>
          </p:nvPr>
        </p:nvGraphicFramePr>
        <p:xfrm>
          <a:off x="1619672" y="2060849"/>
          <a:ext cx="6225274" cy="2736303"/>
        </p:xfrm>
        <a:graphic>
          <a:graphicData uri="http://schemas.openxmlformats.org/drawingml/2006/table">
            <a:tbl>
              <a:tblPr firstRow="1" firstCol="1" lastRow="1" lastCol="1" bandRow="1" bandCol="1">
                <a:tableStyleId>{FABFCF23-3B69-468F-B69F-88F6DE6A72F2}</a:tableStyleId>
              </a:tblPr>
              <a:tblGrid>
                <a:gridCol w="4663483"/>
                <a:gridCol w="1561791"/>
              </a:tblGrid>
              <a:tr h="617875">
                <a:tc>
                  <a:txBody>
                    <a:bodyPr/>
                    <a:lstStyle/>
                    <a:p>
                      <a:pPr algn="ctr" rtl="0">
                        <a:spcAft>
                          <a:spcPts val="0"/>
                        </a:spcAft>
                      </a:pPr>
                      <a:r>
                        <a:rPr lang="en-US" sz="2800" dirty="0">
                          <a:effectLst/>
                          <a:latin typeface="Times New Roman" pitchFamily="18" charset="0"/>
                          <a:cs typeface="Times New Roman" pitchFamily="18" charset="0"/>
                        </a:rPr>
                        <a:t>Type of heat</a:t>
                      </a:r>
                      <a:endParaRPr lang="en-US" sz="2800" dirty="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2800" dirty="0">
                          <a:effectLst/>
                          <a:latin typeface="Times New Roman" pitchFamily="18" charset="0"/>
                          <a:cs typeface="Times New Roman" pitchFamily="18" charset="0"/>
                        </a:rPr>
                        <a:t>Percent</a:t>
                      </a:r>
                      <a:endParaRPr lang="en-US" sz="2800" dirty="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29607">
                <a:tc>
                  <a:txBody>
                    <a:bodyPr/>
                    <a:lstStyle/>
                    <a:p>
                      <a:pPr algn="ctr" rtl="0">
                        <a:spcAft>
                          <a:spcPts val="0"/>
                        </a:spcAft>
                      </a:pPr>
                      <a:r>
                        <a:rPr lang="en-US" sz="2500" dirty="0">
                          <a:effectLst/>
                          <a:latin typeface="Times New Roman" pitchFamily="18" charset="0"/>
                          <a:cs typeface="Times New Roman" pitchFamily="18" charset="0"/>
                        </a:rPr>
                        <a:t>Convection heat transfer</a:t>
                      </a:r>
                      <a:endParaRPr lang="en-US" sz="2500" dirty="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2500" dirty="0">
                          <a:effectLst/>
                          <a:latin typeface="Times New Roman" pitchFamily="18" charset="0"/>
                          <a:cs typeface="Times New Roman" pitchFamily="18" charset="0"/>
                        </a:rPr>
                        <a:t>30-50%</a:t>
                      </a:r>
                      <a:endParaRPr lang="en-US" sz="2500" dirty="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29607">
                <a:tc>
                  <a:txBody>
                    <a:bodyPr/>
                    <a:lstStyle/>
                    <a:p>
                      <a:pPr algn="ctr" rtl="0">
                        <a:spcAft>
                          <a:spcPts val="0"/>
                        </a:spcAft>
                      </a:pPr>
                      <a:r>
                        <a:rPr lang="en-US" sz="2500" dirty="0">
                          <a:effectLst/>
                          <a:latin typeface="Times New Roman" pitchFamily="18" charset="0"/>
                          <a:cs typeface="Times New Roman" pitchFamily="18" charset="0"/>
                        </a:rPr>
                        <a:t>Radiant heat transfer</a:t>
                      </a:r>
                      <a:endParaRPr lang="en-US" sz="2500" dirty="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2500">
                          <a:effectLst/>
                          <a:latin typeface="Times New Roman" pitchFamily="18" charset="0"/>
                          <a:cs typeface="Times New Roman" pitchFamily="18" charset="0"/>
                        </a:rPr>
                        <a:t>45-60%</a:t>
                      </a:r>
                      <a:endParaRPr lang="en-US" sz="250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29607">
                <a:tc>
                  <a:txBody>
                    <a:bodyPr/>
                    <a:lstStyle/>
                    <a:p>
                      <a:pPr algn="ctr" rtl="0">
                        <a:spcAft>
                          <a:spcPts val="0"/>
                        </a:spcAft>
                      </a:pPr>
                      <a:r>
                        <a:rPr lang="en-US" sz="2500">
                          <a:effectLst/>
                          <a:latin typeface="Times New Roman" pitchFamily="18" charset="0"/>
                          <a:cs typeface="Times New Roman" pitchFamily="18" charset="0"/>
                        </a:rPr>
                        <a:t>Losses (Furnace)</a:t>
                      </a:r>
                      <a:endParaRPr lang="en-US" sz="250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2500">
                          <a:effectLst/>
                          <a:latin typeface="Times New Roman" pitchFamily="18" charset="0"/>
                          <a:cs typeface="Times New Roman" pitchFamily="18" charset="0"/>
                        </a:rPr>
                        <a:t>5%</a:t>
                      </a:r>
                      <a:endParaRPr lang="en-US" sz="250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29607">
                <a:tc>
                  <a:txBody>
                    <a:bodyPr/>
                    <a:lstStyle/>
                    <a:p>
                      <a:pPr algn="ctr" rtl="0">
                        <a:spcAft>
                          <a:spcPts val="0"/>
                        </a:spcAft>
                      </a:pPr>
                      <a:r>
                        <a:rPr lang="en-US" sz="2500">
                          <a:effectLst/>
                          <a:latin typeface="Times New Roman" pitchFamily="18" charset="0"/>
                          <a:cs typeface="Times New Roman" pitchFamily="18" charset="0"/>
                        </a:rPr>
                        <a:t>Stack losses</a:t>
                      </a:r>
                      <a:endParaRPr lang="en-US" sz="250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2500" dirty="0">
                          <a:effectLst/>
                          <a:latin typeface="Times New Roman" pitchFamily="18" charset="0"/>
                          <a:cs typeface="Times New Roman" pitchFamily="18" charset="0"/>
                        </a:rPr>
                        <a:t>12%</a:t>
                      </a:r>
                      <a:endParaRPr lang="en-US" sz="2500" dirty="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Rectangle 1"/>
          <p:cNvSpPr>
            <a:spLocks noChangeArrowheads="1"/>
          </p:cNvSpPr>
          <p:nvPr/>
        </p:nvSpPr>
        <p:spPr bwMode="auto">
          <a:xfrm>
            <a:off x="251520" y="4869160"/>
            <a:ext cx="8640960" cy="1892826"/>
          </a:xfrm>
          <a:prstGeom prst="rect">
            <a:avLst/>
          </a:prstGeom>
          <a:solidFill>
            <a:schemeClr val="bg1">
              <a:lumMod val="95000"/>
            </a:schemeClr>
          </a:solidFill>
          <a:ln>
            <a:noFill/>
          </a:ln>
          <a:effectLst>
            <a:outerShdw blurRad="50800" dist="38100" dir="2700000" sx="101000" sy="101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Design of a furnace radiation section is based on              </a:t>
            </a:r>
            <a:r>
              <a:rPr kumimoji="0" lang="en-US" sz="26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Hottle</a:t>
            </a:r>
            <a:r>
              <a:rPr kumimoji="0" lang="en-US" sz="2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Wilson method</a:t>
            </a: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radiant heat absorption is given as:- </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537718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graphicFrame>
        <p:nvGraphicFramePr>
          <p:cNvPr id="6" name="Object 5"/>
          <p:cNvGraphicFramePr>
            <a:graphicFrameLocks noChangeAspect="1"/>
          </p:cNvGraphicFramePr>
          <p:nvPr>
            <p:extLst>
              <p:ext uri="{D42A27DB-BD31-4B8C-83A1-F6EECF244321}">
                <p14:modId xmlns:p14="http://schemas.microsoft.com/office/powerpoint/2010/main" xmlns="" val="3593011161"/>
              </p:ext>
            </p:extLst>
          </p:nvPr>
        </p:nvGraphicFramePr>
        <p:xfrm>
          <a:off x="2627784" y="-27384"/>
          <a:ext cx="4464496" cy="1679800"/>
        </p:xfrm>
        <a:graphic>
          <a:graphicData uri="http://schemas.openxmlformats.org/presentationml/2006/ole">
            <p:oleObj spid="_x0000_s3081" name="Equation" r:id="rId3" imgW="1574800" imgH="660400" progId="Equation.3">
              <p:embed/>
            </p:oleObj>
          </a:graphicData>
        </a:graphic>
      </p:graphicFrame>
      <p:sp>
        <p:nvSpPr>
          <p:cNvPr id="7" name="TextBox 6"/>
          <p:cNvSpPr txBox="1"/>
          <p:nvPr/>
        </p:nvSpPr>
        <p:spPr>
          <a:xfrm>
            <a:off x="395536" y="1412776"/>
            <a:ext cx="8496944" cy="5586145"/>
          </a:xfrm>
          <a:prstGeom prst="rect">
            <a:avLst/>
          </a:prstGeom>
          <a:noFill/>
        </p:spPr>
        <p:txBody>
          <a:bodyPr wrap="square" rtlCol="1">
            <a:spAutoFit/>
          </a:bodyPr>
          <a:lstStyle/>
          <a:p>
            <a:pPr algn="l" rtl="0">
              <a:lnSpc>
                <a:spcPct val="150000"/>
              </a:lnSpc>
            </a:pPr>
            <a:r>
              <a:rPr lang="en-US" sz="2600" dirty="0">
                <a:latin typeface="Times New Roman" pitchFamily="18" charset="0"/>
                <a:cs typeface="Times New Roman" pitchFamily="18" charset="0"/>
              </a:rPr>
              <a:t>R= % heat absorbed in radiant </a:t>
            </a:r>
            <a:r>
              <a:rPr lang="en-US" sz="2600" dirty="0" smtClean="0">
                <a:latin typeface="Times New Roman" pitchFamily="18" charset="0"/>
                <a:cs typeface="Times New Roman" pitchFamily="18" charset="0"/>
              </a:rPr>
              <a:t>section.</a:t>
            </a:r>
            <a:endParaRPr lang="en-US" sz="2600" dirty="0">
              <a:latin typeface="Times New Roman" pitchFamily="18" charset="0"/>
              <a:cs typeface="Times New Roman" pitchFamily="18" charset="0"/>
            </a:endParaRPr>
          </a:p>
          <a:p>
            <a:pPr algn="l" rtl="0">
              <a:lnSpc>
                <a:spcPct val="150000"/>
              </a:lnSpc>
            </a:pPr>
            <a:r>
              <a:rPr lang="en-US" sz="2600" dirty="0">
                <a:latin typeface="Times New Roman" pitchFamily="18" charset="0"/>
                <a:cs typeface="Times New Roman" pitchFamily="18" charset="0"/>
              </a:rPr>
              <a:t>G= Air /fuel ratio (wt. basis</a:t>
            </a:r>
            <a:r>
              <a:rPr lang="en-US" sz="2600" dirty="0" smtClean="0">
                <a:latin typeface="Times New Roman" pitchFamily="18" charset="0"/>
                <a:cs typeface="Times New Roman" pitchFamily="18" charset="0"/>
              </a:rPr>
              <a:t>).</a:t>
            </a:r>
            <a:endParaRPr lang="en-US" sz="2600" dirty="0">
              <a:latin typeface="Times New Roman" pitchFamily="18" charset="0"/>
              <a:cs typeface="Times New Roman" pitchFamily="18" charset="0"/>
            </a:endParaRPr>
          </a:p>
          <a:p>
            <a:pPr algn="l" rtl="0">
              <a:lnSpc>
                <a:spcPct val="150000"/>
              </a:lnSpc>
            </a:pPr>
            <a:r>
              <a:rPr lang="en-US" sz="2600" dirty="0">
                <a:latin typeface="Times New Roman" pitchFamily="18" charset="0"/>
                <a:cs typeface="Times New Roman" pitchFamily="18" charset="0"/>
              </a:rPr>
              <a:t>α = Factor to convert actual exposed surface to cold </a:t>
            </a:r>
            <a:r>
              <a:rPr lang="en-US" sz="2600" dirty="0" smtClean="0">
                <a:latin typeface="Times New Roman" pitchFamily="18" charset="0"/>
                <a:cs typeface="Times New Roman" pitchFamily="18" charset="0"/>
              </a:rPr>
              <a:t>surface:</a:t>
            </a:r>
            <a:endParaRPr lang="en-US" sz="2600" dirty="0">
              <a:latin typeface="Times New Roman" pitchFamily="18" charset="0"/>
              <a:cs typeface="Times New Roman" pitchFamily="18" charset="0"/>
            </a:endParaRPr>
          </a:p>
          <a:p>
            <a:pPr algn="l" rtl="0">
              <a:lnSpc>
                <a:spcPct val="150000"/>
              </a:lnSpc>
            </a:pPr>
            <a:r>
              <a:rPr lang="en-US" sz="2600" dirty="0" smtClean="0">
                <a:latin typeface="Times New Roman" pitchFamily="18" charset="0"/>
                <a:cs typeface="Times New Roman" pitchFamily="18" charset="0"/>
              </a:rPr>
              <a:t>                  0.986 </a:t>
            </a:r>
            <a:r>
              <a:rPr lang="en-US" sz="2600" dirty="0">
                <a:latin typeface="Times New Roman" pitchFamily="18" charset="0"/>
                <a:cs typeface="Times New Roman" pitchFamily="18" charset="0"/>
              </a:rPr>
              <a:t>for </a:t>
            </a:r>
            <a:r>
              <a:rPr lang="en-US" sz="2800" b="1" i="1" dirty="0">
                <a:solidFill>
                  <a:srgbClr val="FF0000"/>
                </a:solidFill>
                <a:latin typeface="Times New Roman" pitchFamily="18" charset="0"/>
                <a:cs typeface="Times New Roman" pitchFamily="18" charset="0"/>
              </a:rPr>
              <a:t>two</a:t>
            </a: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 rows </a:t>
            </a:r>
            <a:r>
              <a:rPr lang="en-US" sz="2600" dirty="0">
                <a:latin typeface="Times New Roman" pitchFamily="18" charset="0"/>
                <a:cs typeface="Times New Roman" pitchFamily="18" charset="0"/>
              </a:rPr>
              <a:t>at spacing 2 OD.</a:t>
            </a:r>
          </a:p>
          <a:p>
            <a:pPr algn="l" rtl="0">
              <a:lnSpc>
                <a:spcPct val="150000"/>
              </a:lnSpc>
            </a:pPr>
            <a:r>
              <a:rPr lang="en-US" sz="2600" dirty="0" smtClean="0">
                <a:latin typeface="Times New Roman" pitchFamily="18" charset="0"/>
                <a:cs typeface="Times New Roman" pitchFamily="18" charset="0"/>
              </a:rPr>
              <a:t>                  0.88  </a:t>
            </a:r>
            <a:r>
              <a:rPr lang="en-US" sz="2600" dirty="0">
                <a:latin typeface="Times New Roman" pitchFamily="18" charset="0"/>
                <a:cs typeface="Times New Roman" pitchFamily="18" charset="0"/>
              </a:rPr>
              <a:t>for </a:t>
            </a:r>
            <a:r>
              <a:rPr lang="en-US" sz="2800" b="1" i="1" dirty="0" smtClean="0">
                <a:solidFill>
                  <a:srgbClr val="FF0000"/>
                </a:solidFill>
                <a:latin typeface="Times New Roman" pitchFamily="18" charset="0"/>
                <a:cs typeface="Times New Roman" pitchFamily="18" charset="0"/>
              </a:rPr>
              <a:t>one </a:t>
            </a: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rows at spacing 2 </a:t>
            </a:r>
            <a:r>
              <a:rPr lang="en-US" sz="2600" dirty="0" smtClean="0">
                <a:latin typeface="Times New Roman" pitchFamily="18" charset="0"/>
                <a:cs typeface="Times New Roman" pitchFamily="18" charset="0"/>
              </a:rPr>
              <a:t>OD.</a:t>
            </a:r>
          </a:p>
          <a:p>
            <a:pPr algn="l" rtl="0">
              <a:lnSpc>
                <a:spcPct val="150000"/>
              </a:lnSpc>
            </a:pPr>
            <a:r>
              <a:rPr lang="en-US" sz="2600" dirty="0" smtClean="0">
                <a:latin typeface="Times New Roman" pitchFamily="18" charset="0"/>
                <a:cs typeface="Times New Roman" pitchFamily="18" charset="0"/>
              </a:rPr>
              <a:t>If </a:t>
            </a:r>
          </a:p>
          <a:p>
            <a:pPr algn="l" rtl="0">
              <a:lnSpc>
                <a:spcPct val="150000"/>
              </a:lnSpc>
            </a:pP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  Q </a:t>
            </a:r>
            <a:r>
              <a:rPr lang="en-US" sz="2600" dirty="0">
                <a:latin typeface="Times New Roman" pitchFamily="18" charset="0"/>
                <a:cs typeface="Times New Roman" pitchFamily="18" charset="0"/>
              </a:rPr>
              <a:t>in </a:t>
            </a:r>
            <a:r>
              <a:rPr lang="en-US" sz="2600" dirty="0" err="1">
                <a:latin typeface="Times New Roman" pitchFamily="18" charset="0"/>
                <a:cs typeface="Times New Roman" pitchFamily="18" charset="0"/>
              </a:rPr>
              <a:t>Kj</a:t>
            </a:r>
            <a:r>
              <a:rPr lang="en-US" sz="2600" dirty="0">
                <a:latin typeface="Times New Roman" pitchFamily="18" charset="0"/>
                <a:cs typeface="Times New Roman" pitchFamily="18" charset="0"/>
              </a:rPr>
              <a:t> / </a:t>
            </a:r>
            <a:r>
              <a:rPr lang="en-US" sz="2600" dirty="0" err="1">
                <a:latin typeface="Times New Roman" pitchFamily="18" charset="0"/>
                <a:cs typeface="Times New Roman" pitchFamily="18" charset="0"/>
              </a:rPr>
              <a:t>hr</a:t>
            </a:r>
            <a:r>
              <a:rPr lang="en-US" sz="2600" dirty="0">
                <a:latin typeface="Times New Roman" pitchFamily="18" charset="0"/>
                <a:cs typeface="Times New Roman" pitchFamily="18" charset="0"/>
              </a:rPr>
              <a:t>      S=14200           Area in m</a:t>
            </a:r>
            <a:r>
              <a:rPr lang="en-US" sz="2600" baseline="30000" dirty="0">
                <a:latin typeface="Times New Roman" pitchFamily="18" charset="0"/>
                <a:cs typeface="Times New Roman" pitchFamily="18" charset="0"/>
              </a:rPr>
              <a:t>2</a:t>
            </a:r>
            <a:endParaRPr lang="en-US" sz="2600" dirty="0">
              <a:latin typeface="Times New Roman" pitchFamily="18" charset="0"/>
              <a:cs typeface="Times New Roman" pitchFamily="18" charset="0"/>
            </a:endParaRPr>
          </a:p>
          <a:p>
            <a:pPr algn="l" rtl="0">
              <a:lnSpc>
                <a:spcPct val="150000"/>
              </a:lnSpc>
            </a:pPr>
            <a:r>
              <a:rPr lang="en-US" sz="2600" baseline="30000" dirty="0">
                <a:latin typeface="Times New Roman" pitchFamily="18" charset="0"/>
                <a:cs typeface="Times New Roman" pitchFamily="18" charset="0"/>
              </a:rPr>
              <a:t>     </a:t>
            </a:r>
            <a:r>
              <a:rPr lang="en-US" sz="2600" dirty="0">
                <a:latin typeface="Times New Roman" pitchFamily="18" charset="0"/>
                <a:cs typeface="Times New Roman" pitchFamily="18" charset="0"/>
              </a:rPr>
              <a:t>Q  in Btu/</a:t>
            </a:r>
            <a:r>
              <a:rPr lang="en-US" sz="2600" dirty="0" err="1">
                <a:latin typeface="Times New Roman" pitchFamily="18" charset="0"/>
                <a:cs typeface="Times New Roman" pitchFamily="18" charset="0"/>
              </a:rPr>
              <a:t>hr</a:t>
            </a: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S=4200             Area in ft</a:t>
            </a:r>
            <a:r>
              <a:rPr lang="en-US" sz="2600" baseline="30000" dirty="0">
                <a:latin typeface="Times New Roman" pitchFamily="18" charset="0"/>
                <a:cs typeface="Times New Roman" pitchFamily="18" charset="0"/>
              </a:rPr>
              <a:t>2</a:t>
            </a:r>
            <a:endParaRPr lang="en-US" sz="2600" dirty="0">
              <a:latin typeface="Times New Roman" pitchFamily="18" charset="0"/>
              <a:cs typeface="Times New Roman" pitchFamily="18" charset="0"/>
            </a:endParaRPr>
          </a:p>
          <a:p>
            <a:pPr algn="l" rtl="0">
              <a:lnSpc>
                <a:spcPct val="150000"/>
              </a:lnSpc>
            </a:pPr>
            <a:r>
              <a:rPr lang="en-US" sz="2600" dirty="0">
                <a:latin typeface="Times New Roman" pitchFamily="18" charset="0"/>
                <a:cs typeface="Times New Roman" pitchFamily="18" charset="0"/>
              </a:rPr>
              <a:t>    Q </a:t>
            </a:r>
            <a:r>
              <a:rPr lang="en-US" sz="2600" dirty="0" smtClean="0">
                <a:latin typeface="Times New Roman" pitchFamily="18" charset="0"/>
                <a:cs typeface="Times New Roman" pitchFamily="18" charset="0"/>
              </a:rPr>
              <a:t>in </a:t>
            </a:r>
            <a:r>
              <a:rPr lang="en-US" sz="2600" dirty="0">
                <a:latin typeface="Times New Roman" pitchFamily="18" charset="0"/>
                <a:cs typeface="Times New Roman" pitchFamily="18" charset="0"/>
              </a:rPr>
              <a:t>Kcal/</a:t>
            </a:r>
            <a:r>
              <a:rPr lang="en-US" sz="2600" dirty="0" err="1">
                <a:latin typeface="Times New Roman" pitchFamily="18" charset="0"/>
                <a:cs typeface="Times New Roman" pitchFamily="18" charset="0"/>
              </a:rPr>
              <a:t>hr</a:t>
            </a: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 S=6930             </a:t>
            </a:r>
            <a:r>
              <a:rPr lang="en-US" sz="2600" dirty="0">
                <a:latin typeface="Times New Roman" pitchFamily="18" charset="0"/>
                <a:cs typeface="Times New Roman" pitchFamily="18" charset="0"/>
              </a:rPr>
              <a:t>Area in m</a:t>
            </a:r>
            <a:r>
              <a:rPr lang="en-US" sz="2600" baseline="30000" dirty="0">
                <a:latin typeface="Times New Roman" pitchFamily="18" charset="0"/>
                <a:cs typeface="Times New Roman" pitchFamily="18" charset="0"/>
              </a:rPr>
              <a:t>2</a:t>
            </a:r>
            <a:r>
              <a:rPr lang="en-US" sz="2600" dirty="0">
                <a:latin typeface="Times New Roman" pitchFamily="18" charset="0"/>
                <a:cs typeface="Times New Roman" pitchFamily="18" charset="0"/>
              </a:rPr>
              <a:t> </a:t>
            </a:r>
          </a:p>
        </p:txBody>
      </p:sp>
    </p:spTree>
    <p:extLst>
      <p:ext uri="{BB962C8B-B14F-4D97-AF65-F5344CB8AC3E}">
        <p14:creationId xmlns:p14="http://schemas.microsoft.com/office/powerpoint/2010/main" xmlns="" val="2702280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8805446" y="-230832"/>
            <a:ext cx="33855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xmlns="" val="3491138924"/>
              </p:ext>
            </p:extLst>
          </p:nvPr>
        </p:nvGraphicFramePr>
        <p:xfrm>
          <a:off x="683568" y="648081"/>
          <a:ext cx="2304255" cy="1040117"/>
        </p:xfrm>
        <a:graphic>
          <a:graphicData uri="http://schemas.openxmlformats.org/presentationml/2006/ole">
            <p:oleObj spid="_x0000_s4116" name="Equation" r:id="rId3" imgW="799753" imgH="393529" progId="Equation.3">
              <p:embed/>
            </p:oleObj>
          </a:graphicData>
        </a:graphic>
      </p:graphicFrame>
      <p:sp>
        <p:nvSpPr>
          <p:cNvPr id="8" name="Rectangle 3"/>
          <p:cNvSpPr>
            <a:spLocks noChangeArrowheads="1"/>
          </p:cNvSpPr>
          <p:nvPr/>
        </p:nvSpPr>
        <p:spPr bwMode="auto">
          <a:xfrm>
            <a:off x="8805446" y="120006"/>
            <a:ext cx="33855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r-SA"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 </a:t>
            </a:r>
          </a:p>
        </p:txBody>
      </p:sp>
      <p:sp>
        <p:nvSpPr>
          <p:cNvPr id="9" name="Text Box 4"/>
          <p:cNvSpPr txBox="1">
            <a:spLocks noChangeArrowheads="1"/>
          </p:cNvSpPr>
          <p:nvPr/>
        </p:nvSpPr>
        <p:spPr bwMode="auto">
          <a:xfrm>
            <a:off x="3707904" y="620688"/>
            <a:ext cx="5040560" cy="1044116"/>
          </a:xfrm>
          <a:prstGeom prst="rect">
            <a:avLst/>
          </a:prstGeom>
          <a:solidFill>
            <a:srgbClr val="FFFFFF"/>
          </a:solidFill>
          <a:ln w="9525">
            <a:solidFill>
              <a:srgbClr val="000000"/>
            </a:solidFill>
            <a:miter lim="800000"/>
            <a:headEnd/>
            <a:tailEnd/>
          </a:ln>
        </p:spPr>
        <p:txBody>
          <a:bodyPr vert="horz" wrap="non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0" i="1"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A</a:t>
            </a:r>
            <a:r>
              <a:rPr kumimoji="0" lang="en-US" sz="2400" b="0" i="1" u="none" strike="noStrike" cap="none" normalizeH="0" baseline="-25000" dirty="0" err="1" smtClean="0">
                <a:ln>
                  <a:noFill/>
                </a:ln>
                <a:solidFill>
                  <a:schemeClr val="tx1"/>
                </a:solidFill>
                <a:effectLst/>
                <a:latin typeface="Times New Roman" pitchFamily="18" charset="0"/>
                <a:ea typeface="Arial" pitchFamily="34" charset="0"/>
                <a:cs typeface="Times New Roman" pitchFamily="18" charset="0"/>
              </a:rPr>
              <a:t>cp</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 wall area.</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α </a:t>
            </a:r>
            <a:r>
              <a:rPr kumimoji="0" lang="en-US" sz="2400" b="0" i="1"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A</a:t>
            </a:r>
            <a:r>
              <a:rPr kumimoji="0" lang="en-US" sz="2400" b="0" i="1" u="none" strike="noStrike" cap="none" normalizeH="0" baseline="-25000" dirty="0" err="1" smtClean="0">
                <a:ln>
                  <a:noFill/>
                </a:ln>
                <a:solidFill>
                  <a:schemeClr val="tx1"/>
                </a:solidFill>
                <a:effectLst/>
                <a:latin typeface="Times New Roman" pitchFamily="18" charset="0"/>
                <a:ea typeface="Arial" pitchFamily="34" charset="0"/>
                <a:cs typeface="Times New Roman" pitchFamily="18" charset="0"/>
              </a:rPr>
              <a:t>cp</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equivalent cold plane surface ft</a:t>
            </a:r>
            <a:r>
              <a:rPr kumimoji="0" lang="en-US" sz="2400" b="0" i="0" u="none" strike="noStrike" cap="none" normalizeH="0" baseline="30000" dirty="0" smtClean="0">
                <a:ln>
                  <a:noFill/>
                </a:ln>
                <a:solidFill>
                  <a:schemeClr val="tx1"/>
                </a:solidFill>
                <a:effectLst/>
                <a:latin typeface="Times New Roman" pitchFamily="18" charset="0"/>
                <a:ea typeface="Arial" pitchFamily="34" charset="0"/>
                <a:cs typeface="Times New Roman" pitchFamily="18" charset="0"/>
              </a:rPr>
              <a:t>2</a:t>
            </a:r>
            <a:endParaRPr kumimoji="0" lang="ar-SA"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 name="TextBox 9"/>
          <p:cNvSpPr txBox="1"/>
          <p:nvPr/>
        </p:nvSpPr>
        <p:spPr>
          <a:xfrm>
            <a:off x="179512" y="-27384"/>
            <a:ext cx="8640960" cy="461665"/>
          </a:xfrm>
          <a:prstGeom prst="rect">
            <a:avLst/>
          </a:prstGeom>
          <a:noFill/>
        </p:spPr>
        <p:txBody>
          <a:bodyPr wrap="square" rtlCol="1">
            <a:spAutoFit/>
          </a:bodyPr>
          <a:lstStyle/>
          <a:p>
            <a:pPr algn="l" rtl="0"/>
            <a:r>
              <a:rPr lang="en-US" sz="2400" b="1" dirty="0">
                <a:solidFill>
                  <a:srgbClr val="FF0000"/>
                </a:solidFill>
                <a:latin typeface="Times New Roman" pitchFamily="18" charset="0"/>
                <a:cs typeface="Times New Roman" pitchFamily="18" charset="0"/>
              </a:rPr>
              <a:t>Heating of Crude Oil</a:t>
            </a:r>
            <a:endParaRPr lang="en-US" sz="2400" dirty="0">
              <a:solidFill>
                <a:srgbClr val="FF0000"/>
              </a:solidFill>
              <a:latin typeface="Times New Roman" pitchFamily="18" charset="0"/>
              <a:cs typeface="Times New Roman" pitchFamily="18" charset="0"/>
            </a:endParaRPr>
          </a:p>
        </p:txBody>
      </p:sp>
      <p:cxnSp>
        <p:nvCxnSpPr>
          <p:cNvPr id="11" name="Straight Connector 10"/>
          <p:cNvCxnSpPr/>
          <p:nvPr/>
        </p:nvCxnSpPr>
        <p:spPr>
          <a:xfrm>
            <a:off x="251520" y="403503"/>
            <a:ext cx="864096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51520" y="475511"/>
            <a:ext cx="864096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95536" y="2204864"/>
            <a:ext cx="4572000" cy="1292662"/>
          </a:xfrm>
          <a:prstGeom prst="rect">
            <a:avLst/>
          </a:prstGeom>
        </p:spPr>
        <p:txBody>
          <a:bodyPr>
            <a:spAutoFit/>
          </a:bodyPr>
          <a:lstStyle/>
          <a:p>
            <a:pPr algn="l" rtl="0"/>
            <a:r>
              <a:rPr lang="en-US" sz="2600" dirty="0">
                <a:latin typeface="Times New Roman" pitchFamily="18" charset="0"/>
                <a:cs typeface="Times New Roman" pitchFamily="18" charset="0"/>
              </a:rPr>
              <a:t>L= </a:t>
            </a:r>
            <a:r>
              <a:rPr lang="en-US" sz="2600" dirty="0" smtClean="0">
                <a:latin typeface="Times New Roman" pitchFamily="18" charset="0"/>
                <a:cs typeface="Times New Roman" pitchFamily="18" charset="0"/>
              </a:rPr>
              <a:t>length.</a:t>
            </a:r>
            <a:endParaRPr lang="en-US" sz="2600" dirty="0">
              <a:latin typeface="Times New Roman" pitchFamily="18" charset="0"/>
              <a:cs typeface="Times New Roman" pitchFamily="18" charset="0"/>
            </a:endParaRPr>
          </a:p>
          <a:p>
            <a:pPr algn="l" rtl="0"/>
            <a:r>
              <a:rPr lang="en-US" sz="2600" dirty="0">
                <a:latin typeface="Times New Roman" pitchFamily="18" charset="0"/>
                <a:cs typeface="Times New Roman" pitchFamily="18" charset="0"/>
              </a:rPr>
              <a:t>C= Center to center </a:t>
            </a:r>
            <a:r>
              <a:rPr lang="en-US" sz="2600" dirty="0" smtClean="0">
                <a:latin typeface="Times New Roman" pitchFamily="18" charset="0"/>
                <a:cs typeface="Times New Roman" pitchFamily="18" charset="0"/>
              </a:rPr>
              <a:t>spacing.</a:t>
            </a:r>
            <a:endParaRPr lang="en-US" sz="2600" dirty="0">
              <a:latin typeface="Times New Roman" pitchFamily="18" charset="0"/>
              <a:cs typeface="Times New Roman" pitchFamily="18" charset="0"/>
            </a:endParaRPr>
          </a:p>
          <a:p>
            <a:pPr algn="l" rtl="0"/>
            <a:r>
              <a:rPr lang="en-US" sz="2600" dirty="0">
                <a:latin typeface="Times New Roman" pitchFamily="18" charset="0"/>
                <a:cs typeface="Times New Roman" pitchFamily="18" charset="0"/>
              </a:rPr>
              <a:t>N= Number of tube per row.</a:t>
            </a:r>
          </a:p>
        </p:txBody>
      </p:sp>
      <p:sp>
        <p:nvSpPr>
          <p:cNvPr id="14"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graphicFrame>
        <p:nvGraphicFramePr>
          <p:cNvPr id="15" name="Object 14"/>
          <p:cNvGraphicFramePr>
            <a:graphicFrameLocks noChangeAspect="1"/>
          </p:cNvGraphicFramePr>
          <p:nvPr>
            <p:extLst>
              <p:ext uri="{D42A27DB-BD31-4B8C-83A1-F6EECF244321}">
                <p14:modId xmlns:p14="http://schemas.microsoft.com/office/powerpoint/2010/main" xmlns="" val="840988133"/>
              </p:ext>
            </p:extLst>
          </p:nvPr>
        </p:nvGraphicFramePr>
        <p:xfrm>
          <a:off x="3059832" y="3569742"/>
          <a:ext cx="3168352" cy="1097502"/>
        </p:xfrm>
        <a:graphic>
          <a:graphicData uri="http://schemas.openxmlformats.org/presentationml/2006/ole">
            <p:oleObj spid="_x0000_s4117" name="Equation" r:id="rId4" imgW="837836" imgH="393529" progId="Equation.3">
              <p:embed/>
            </p:oleObj>
          </a:graphicData>
        </a:graphic>
      </p:graphicFrame>
      <p:sp>
        <p:nvSpPr>
          <p:cNvPr id="16" name="Rectangle 8"/>
          <p:cNvSpPr>
            <a:spLocks noChangeArrowheads="1"/>
          </p:cNvSpPr>
          <p:nvPr/>
        </p:nvSpPr>
        <p:spPr bwMode="auto">
          <a:xfrm>
            <a:off x="1259632" y="5157192"/>
            <a:ext cx="3312368" cy="892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 Projected area</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 Tube diameter ( in )</a:t>
            </a:r>
          </a:p>
        </p:txBody>
      </p:sp>
    </p:spTree>
    <p:extLst>
      <p:ext uri="{BB962C8B-B14F-4D97-AF65-F5344CB8AC3E}">
        <p14:creationId xmlns:p14="http://schemas.microsoft.com/office/powerpoint/2010/main" xmlns="" val="2519634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xmlns="" val="423542623"/>
              </p:ext>
            </p:extLst>
          </p:nvPr>
        </p:nvGraphicFramePr>
        <p:xfrm>
          <a:off x="323528" y="1311497"/>
          <a:ext cx="2339752" cy="965375"/>
        </p:xfrm>
        <a:graphic>
          <a:graphicData uri="http://schemas.openxmlformats.org/presentationml/2006/ole">
            <p:oleObj spid="_x0000_s5154" name="Equation" r:id="rId3" imgW="799753" imgH="393529" progId="Equation.3">
              <p:embed/>
            </p:oleObj>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xmlns="" val="2618047873"/>
              </p:ext>
            </p:extLst>
          </p:nvPr>
        </p:nvGraphicFramePr>
        <p:xfrm>
          <a:off x="323528" y="2241699"/>
          <a:ext cx="2268252" cy="971277"/>
        </p:xfrm>
        <a:graphic>
          <a:graphicData uri="http://schemas.openxmlformats.org/presentationml/2006/ole">
            <p:oleObj spid="_x0000_s5155" name="Equation" r:id="rId4" imgW="774364" imgH="418918" progId="Equation.3">
              <p:embed/>
            </p:oleObj>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xmlns="" val="3595348361"/>
              </p:ext>
            </p:extLst>
          </p:nvPr>
        </p:nvGraphicFramePr>
        <p:xfrm>
          <a:off x="251520" y="4869160"/>
          <a:ext cx="3384376" cy="1008112"/>
        </p:xfrm>
        <a:graphic>
          <a:graphicData uri="http://schemas.openxmlformats.org/presentationml/2006/ole">
            <p:oleObj spid="_x0000_s5156" name="Equation" r:id="rId5" imgW="1473120" imgH="406080" progId="Equation.3">
              <p:embed/>
            </p:oleObj>
          </a:graphicData>
        </a:graphic>
      </p:graphicFrame>
      <p:sp>
        <p:nvSpPr>
          <p:cNvPr id="12" name="Rectangle 8"/>
          <p:cNvSpPr>
            <a:spLocks noChangeArrowheads="1"/>
          </p:cNvSpPr>
          <p:nvPr/>
        </p:nvSpPr>
        <p:spPr bwMode="auto">
          <a:xfrm>
            <a:off x="467544" y="770763"/>
            <a:ext cx="2411760"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 no. of rows</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 name="Rectangle 9"/>
          <p:cNvSpPr>
            <a:spLocks noChangeArrowheads="1"/>
          </p:cNvSpPr>
          <p:nvPr/>
        </p:nvSpPr>
        <p:spPr bwMode="auto">
          <a:xfrm>
            <a:off x="0" y="80803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0"/>
          <p:cNvSpPr>
            <a:spLocks noChangeArrowheads="1"/>
          </p:cNvSpPr>
          <p:nvPr/>
        </p:nvSpPr>
        <p:spPr bwMode="auto">
          <a:xfrm rot="10800000" flipV="1">
            <a:off x="179512" y="3382963"/>
            <a:ext cx="8856984" cy="892552"/>
          </a:xfrm>
          <a:prstGeom prst="rect">
            <a:avLst/>
          </a:prstGeom>
          <a:solidFill>
            <a:schemeClr val="accent5">
              <a:lumMod val="60000"/>
              <a:lumOff val="4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RQ = </a:t>
            </a:r>
            <a:r>
              <a:rPr kumimoji="0" lang="en-US" sz="2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Aq</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q= rate of heat absorption per square foot of projected tube area</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6" name="Rectangle 12"/>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4"/>
          <p:cNvSpPr>
            <a:spLocks noChangeArrowheads="1"/>
          </p:cNvSpPr>
          <p:nvPr/>
        </p:nvSpPr>
        <p:spPr bwMode="auto">
          <a:xfrm>
            <a:off x="0" y="30321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5"/>
          <p:cNvSpPr>
            <a:spLocks noChangeArrowheads="1"/>
          </p:cNvSpPr>
          <p:nvPr/>
        </p:nvSpPr>
        <p:spPr bwMode="auto">
          <a:xfrm>
            <a:off x="0" y="338296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xtBox 19"/>
          <p:cNvSpPr txBox="1"/>
          <p:nvPr/>
        </p:nvSpPr>
        <p:spPr>
          <a:xfrm>
            <a:off x="179512" y="-27384"/>
            <a:ext cx="8640960" cy="461665"/>
          </a:xfrm>
          <a:prstGeom prst="rect">
            <a:avLst/>
          </a:prstGeom>
          <a:noFill/>
        </p:spPr>
        <p:txBody>
          <a:bodyPr wrap="square" rtlCol="1">
            <a:spAutoFit/>
          </a:bodyPr>
          <a:lstStyle/>
          <a:p>
            <a:pPr algn="l" rtl="0"/>
            <a:r>
              <a:rPr lang="en-US" sz="2400" b="1" dirty="0">
                <a:solidFill>
                  <a:srgbClr val="FF0000"/>
                </a:solidFill>
                <a:latin typeface="Times New Roman" pitchFamily="18" charset="0"/>
                <a:cs typeface="Times New Roman" pitchFamily="18" charset="0"/>
              </a:rPr>
              <a:t>Heating of Crude Oil</a:t>
            </a:r>
            <a:endParaRPr lang="en-US" sz="2400" dirty="0">
              <a:solidFill>
                <a:srgbClr val="FF0000"/>
              </a:solidFill>
              <a:latin typeface="Times New Roman" pitchFamily="18" charset="0"/>
              <a:cs typeface="Times New Roman" pitchFamily="18" charset="0"/>
            </a:endParaRPr>
          </a:p>
        </p:txBody>
      </p:sp>
      <p:cxnSp>
        <p:nvCxnSpPr>
          <p:cNvPr id="21" name="Straight Connector 20"/>
          <p:cNvCxnSpPr/>
          <p:nvPr/>
        </p:nvCxnSpPr>
        <p:spPr>
          <a:xfrm>
            <a:off x="251520" y="403503"/>
            <a:ext cx="864096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51520" y="475511"/>
            <a:ext cx="864096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80873664"/>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1360</TotalTime>
  <Words>1636</Words>
  <Application>Microsoft Office PowerPoint</Application>
  <PresentationFormat>On-screen Show (4:3)</PresentationFormat>
  <Paragraphs>175</Paragraphs>
  <Slides>24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Slipstream</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Enjoy My Fine Releases.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DR.Ahmed Saker 2o1O</dc:creator>
  <cp:lastModifiedBy>user</cp:lastModifiedBy>
  <cp:revision>28</cp:revision>
  <dcterms:created xsi:type="dcterms:W3CDTF">2014-06-13T09:10:31Z</dcterms:created>
  <dcterms:modified xsi:type="dcterms:W3CDTF">2014-11-10T05:28:06Z</dcterms:modified>
</cp:coreProperties>
</file>