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2"/>
  </p:notesMasterIdLst>
  <p:handoutMasterIdLst>
    <p:handoutMasterId r:id="rId33"/>
  </p:handoutMasterIdLst>
  <p:sldIdLst>
    <p:sldId id="256" r:id="rId2"/>
    <p:sldId id="28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4" d="100"/>
          <a:sy n="64" d="100"/>
        </p:scale>
        <p:origin x="-156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306649-5161-433F-825C-DA03279A366A}"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pPr rtl="1"/>
          <a:endParaRPr lang="ar-SA"/>
        </a:p>
      </dgm:t>
    </dgm:pt>
    <dgm:pt modelId="{D5435752-D741-4903-B0A3-115ED0852AD3}">
      <dgm:prSet phldrT="[Text]" custT="1"/>
      <dgm:spPr/>
      <dgm:t>
        <a:bodyPr/>
        <a:lstStyle/>
        <a:p>
          <a:pPr rtl="1"/>
          <a:r>
            <a:rPr lang="en-US" sz="2200" b="0" u="none" dirty="0" smtClean="0">
              <a:solidFill>
                <a:schemeClr val="tx1"/>
              </a:solidFill>
              <a:latin typeface="Times New Roman" pitchFamily="18" charset="0"/>
              <a:cs typeface="Times New Roman" pitchFamily="18" charset="0"/>
            </a:rPr>
            <a:t>Kinds of Reflux :</a:t>
          </a:r>
          <a:endParaRPr lang="ar-SA" sz="2200" b="0" u="none" dirty="0">
            <a:solidFill>
              <a:schemeClr val="tx1"/>
            </a:solidFill>
            <a:latin typeface="Times New Roman" pitchFamily="18" charset="0"/>
            <a:cs typeface="Times New Roman" pitchFamily="18" charset="0"/>
          </a:endParaRPr>
        </a:p>
      </dgm:t>
    </dgm:pt>
    <dgm:pt modelId="{7BCD2B9A-2DAA-4B56-AFE6-2CBAC3648891}" type="parTrans" cxnId="{DFF533D3-2A63-4EA3-A533-DE51973FE1EF}">
      <dgm:prSet/>
      <dgm:spPr/>
      <dgm:t>
        <a:bodyPr/>
        <a:lstStyle/>
        <a:p>
          <a:pPr rtl="1"/>
          <a:endParaRPr lang="ar-SA"/>
        </a:p>
      </dgm:t>
    </dgm:pt>
    <dgm:pt modelId="{43753BE7-5780-4414-B409-10EBEF1798C0}" type="sibTrans" cxnId="{DFF533D3-2A63-4EA3-A533-DE51973FE1EF}">
      <dgm:prSet/>
      <dgm:spPr/>
      <dgm:t>
        <a:bodyPr/>
        <a:lstStyle/>
        <a:p>
          <a:pPr rtl="1"/>
          <a:endParaRPr lang="ar-SA"/>
        </a:p>
      </dgm:t>
    </dgm:pt>
    <dgm:pt modelId="{07573DCB-0A8A-41B8-91ED-009578428F0E}">
      <dgm:prSet phldrT="[Text]" custT="1"/>
      <dgm:spPr>
        <a:solidFill>
          <a:schemeClr val="accent2"/>
        </a:solidFill>
      </dgm:spPr>
      <dgm:t>
        <a:bodyPr/>
        <a:lstStyle/>
        <a:p>
          <a:pPr rtl="1"/>
          <a:r>
            <a:rPr lang="en-US" sz="2200" b="0" u="none" dirty="0" smtClean="0">
              <a:solidFill>
                <a:schemeClr val="tx1"/>
              </a:solidFill>
              <a:latin typeface="Times New Roman" pitchFamily="18" charset="0"/>
              <a:cs typeface="Times New Roman" pitchFamily="18" charset="0"/>
            </a:rPr>
            <a:t>1) Cold Reflux </a:t>
          </a:r>
          <a:endParaRPr lang="ar-SA" sz="2200" b="0" u="none" dirty="0">
            <a:solidFill>
              <a:schemeClr val="tx1"/>
            </a:solidFill>
            <a:latin typeface="Times New Roman" pitchFamily="18" charset="0"/>
            <a:cs typeface="Times New Roman" pitchFamily="18" charset="0"/>
          </a:endParaRPr>
        </a:p>
      </dgm:t>
    </dgm:pt>
    <dgm:pt modelId="{70810651-B9C6-400F-BEA1-7A5E91948C87}" type="parTrans" cxnId="{428B7F91-D039-4D95-BA22-6ACBA71E74F0}">
      <dgm:prSet/>
      <dgm:spPr/>
      <dgm:t>
        <a:bodyPr/>
        <a:lstStyle/>
        <a:p>
          <a:pPr rtl="1"/>
          <a:endParaRPr lang="ar-SA"/>
        </a:p>
      </dgm:t>
    </dgm:pt>
    <dgm:pt modelId="{8F862260-CDEE-4CB4-848F-51AA25945C37}" type="sibTrans" cxnId="{428B7F91-D039-4D95-BA22-6ACBA71E74F0}">
      <dgm:prSet/>
      <dgm:spPr/>
      <dgm:t>
        <a:bodyPr/>
        <a:lstStyle/>
        <a:p>
          <a:pPr rtl="1"/>
          <a:endParaRPr lang="ar-SA"/>
        </a:p>
      </dgm:t>
    </dgm:pt>
    <dgm:pt modelId="{3A05735E-1546-401D-80C7-8B58C62E39FF}">
      <dgm:prSet phldrT="[Text]" custT="1"/>
      <dgm:spPr>
        <a:solidFill>
          <a:schemeClr val="accent6"/>
        </a:solidFill>
      </dgm:spPr>
      <dgm:t>
        <a:bodyPr/>
        <a:lstStyle/>
        <a:p>
          <a:pPr rtl="1"/>
          <a:r>
            <a:rPr lang="en-US" sz="2200" b="0" u="none" dirty="0" smtClean="0">
              <a:solidFill>
                <a:schemeClr val="tx1"/>
              </a:solidFill>
              <a:latin typeface="Times New Roman" pitchFamily="18" charset="0"/>
              <a:cs typeface="Times New Roman" pitchFamily="18" charset="0"/>
            </a:rPr>
            <a:t>2) Hot Reflux </a:t>
          </a:r>
          <a:endParaRPr lang="ar-SA" sz="2200" b="0" u="none" dirty="0">
            <a:solidFill>
              <a:schemeClr val="tx1"/>
            </a:solidFill>
            <a:latin typeface="Times New Roman" pitchFamily="18" charset="0"/>
            <a:cs typeface="Times New Roman" pitchFamily="18" charset="0"/>
          </a:endParaRPr>
        </a:p>
      </dgm:t>
    </dgm:pt>
    <dgm:pt modelId="{5D9C6888-0339-409B-9F37-1E3B5D85A684}" type="parTrans" cxnId="{05055F1F-F822-48BE-A869-517359747326}">
      <dgm:prSet/>
      <dgm:spPr/>
      <dgm:t>
        <a:bodyPr/>
        <a:lstStyle/>
        <a:p>
          <a:pPr rtl="1"/>
          <a:endParaRPr lang="ar-SA"/>
        </a:p>
      </dgm:t>
    </dgm:pt>
    <dgm:pt modelId="{C0CDBFFA-65FF-4AF5-9E95-6749D852110E}" type="sibTrans" cxnId="{05055F1F-F822-48BE-A869-517359747326}">
      <dgm:prSet/>
      <dgm:spPr/>
      <dgm:t>
        <a:bodyPr/>
        <a:lstStyle/>
        <a:p>
          <a:pPr rtl="1"/>
          <a:endParaRPr lang="ar-SA"/>
        </a:p>
      </dgm:t>
    </dgm:pt>
    <dgm:pt modelId="{41A66A7B-05C1-4B8E-8701-3586FC7C1F02}">
      <dgm:prSet phldrT="[Text]" custT="1"/>
      <dgm:spPr>
        <a:solidFill>
          <a:schemeClr val="accent3">
            <a:lumMod val="75000"/>
          </a:schemeClr>
        </a:solidFill>
      </dgm:spPr>
      <dgm:t>
        <a:bodyPr/>
        <a:lstStyle/>
        <a:p>
          <a:pPr rtl="1"/>
          <a:r>
            <a:rPr lang="en-US" sz="2200" b="0" u="none" dirty="0" smtClean="0">
              <a:solidFill>
                <a:schemeClr val="tx1"/>
              </a:solidFill>
              <a:latin typeface="Times New Roman" pitchFamily="18" charset="0"/>
              <a:cs typeface="Times New Roman" pitchFamily="18" charset="0"/>
            </a:rPr>
            <a:t>2) Circulating Reflux</a:t>
          </a:r>
          <a:r>
            <a:rPr lang="en-US" sz="2900" u="none" dirty="0" smtClean="0">
              <a:solidFill>
                <a:schemeClr val="tx1"/>
              </a:solidFill>
            </a:rPr>
            <a:t> </a:t>
          </a:r>
          <a:endParaRPr lang="ar-SA" sz="2900" u="none" dirty="0">
            <a:solidFill>
              <a:schemeClr val="tx1"/>
            </a:solidFill>
          </a:endParaRPr>
        </a:p>
      </dgm:t>
    </dgm:pt>
    <dgm:pt modelId="{B3F6543B-7210-4D6A-91C6-2EF4F4C83B99}" type="parTrans" cxnId="{CD9CB71A-A2C8-4991-A27A-12A705C4A891}">
      <dgm:prSet/>
      <dgm:spPr/>
      <dgm:t>
        <a:bodyPr/>
        <a:lstStyle/>
        <a:p>
          <a:pPr rtl="1"/>
          <a:endParaRPr lang="ar-SA"/>
        </a:p>
      </dgm:t>
    </dgm:pt>
    <dgm:pt modelId="{3827E0FF-165A-49D4-857B-4E0710AA4124}" type="sibTrans" cxnId="{CD9CB71A-A2C8-4991-A27A-12A705C4A891}">
      <dgm:prSet/>
      <dgm:spPr/>
      <dgm:t>
        <a:bodyPr/>
        <a:lstStyle/>
        <a:p>
          <a:pPr rtl="1"/>
          <a:endParaRPr lang="ar-SA"/>
        </a:p>
      </dgm:t>
    </dgm:pt>
    <dgm:pt modelId="{0CBF9C7B-68EA-424D-A02F-AD3CD892BC5C}" type="pres">
      <dgm:prSet presAssocID="{88306649-5161-433F-825C-DA03279A366A}" presName="hierChild1" presStyleCnt="0">
        <dgm:presLayoutVars>
          <dgm:orgChart val="1"/>
          <dgm:chPref val="1"/>
          <dgm:dir/>
          <dgm:animOne val="branch"/>
          <dgm:animLvl val="lvl"/>
          <dgm:resizeHandles/>
        </dgm:presLayoutVars>
      </dgm:prSet>
      <dgm:spPr/>
      <dgm:t>
        <a:bodyPr/>
        <a:lstStyle/>
        <a:p>
          <a:pPr rtl="1"/>
          <a:endParaRPr lang="ar-IQ"/>
        </a:p>
      </dgm:t>
    </dgm:pt>
    <dgm:pt modelId="{FB6E2581-AF45-411B-858D-E2E6B0343C1D}" type="pres">
      <dgm:prSet presAssocID="{D5435752-D741-4903-B0A3-115ED0852AD3}" presName="hierRoot1" presStyleCnt="0">
        <dgm:presLayoutVars>
          <dgm:hierBranch val="init"/>
        </dgm:presLayoutVars>
      </dgm:prSet>
      <dgm:spPr/>
    </dgm:pt>
    <dgm:pt modelId="{7E07A7E1-4B93-4AA3-BF94-F26546B18DDB}" type="pres">
      <dgm:prSet presAssocID="{D5435752-D741-4903-B0A3-115ED0852AD3}" presName="rootComposite1" presStyleCnt="0"/>
      <dgm:spPr/>
    </dgm:pt>
    <dgm:pt modelId="{B9C564F4-549C-43E2-A14C-BDFB574DAD35}" type="pres">
      <dgm:prSet presAssocID="{D5435752-D741-4903-B0A3-115ED0852AD3}" presName="rootText1" presStyleLbl="node0" presStyleIdx="0" presStyleCnt="1" custScaleX="49905" custScaleY="83334">
        <dgm:presLayoutVars>
          <dgm:chPref val="3"/>
        </dgm:presLayoutVars>
      </dgm:prSet>
      <dgm:spPr/>
      <dgm:t>
        <a:bodyPr/>
        <a:lstStyle/>
        <a:p>
          <a:pPr rtl="1"/>
          <a:endParaRPr lang="ar-SA"/>
        </a:p>
      </dgm:t>
    </dgm:pt>
    <dgm:pt modelId="{E6E3CA19-B453-46F7-9DE3-4AB6640A2D77}" type="pres">
      <dgm:prSet presAssocID="{D5435752-D741-4903-B0A3-115ED0852AD3}" presName="rootConnector1" presStyleLbl="node1" presStyleIdx="0" presStyleCnt="0"/>
      <dgm:spPr/>
      <dgm:t>
        <a:bodyPr/>
        <a:lstStyle/>
        <a:p>
          <a:pPr rtl="1"/>
          <a:endParaRPr lang="ar-IQ"/>
        </a:p>
      </dgm:t>
    </dgm:pt>
    <dgm:pt modelId="{C0857DCE-8461-4594-BBF9-D37E25AC6267}" type="pres">
      <dgm:prSet presAssocID="{D5435752-D741-4903-B0A3-115ED0852AD3}" presName="hierChild2" presStyleCnt="0"/>
      <dgm:spPr/>
    </dgm:pt>
    <dgm:pt modelId="{C7498B52-EC4F-43EB-BB44-7D2357D0AE00}" type="pres">
      <dgm:prSet presAssocID="{70810651-B9C6-400F-BEA1-7A5E91948C87}" presName="Name64" presStyleLbl="parChTrans1D2" presStyleIdx="0" presStyleCnt="3"/>
      <dgm:spPr/>
      <dgm:t>
        <a:bodyPr/>
        <a:lstStyle/>
        <a:p>
          <a:pPr rtl="1"/>
          <a:endParaRPr lang="ar-IQ"/>
        </a:p>
      </dgm:t>
    </dgm:pt>
    <dgm:pt modelId="{718D8FA4-5E9F-4A95-B8DD-84BB41C19232}" type="pres">
      <dgm:prSet presAssocID="{07573DCB-0A8A-41B8-91ED-009578428F0E}" presName="hierRoot2" presStyleCnt="0">
        <dgm:presLayoutVars>
          <dgm:hierBranch val="init"/>
        </dgm:presLayoutVars>
      </dgm:prSet>
      <dgm:spPr/>
    </dgm:pt>
    <dgm:pt modelId="{28143474-44BB-4B7F-8FD5-383FEE57F011}" type="pres">
      <dgm:prSet presAssocID="{07573DCB-0A8A-41B8-91ED-009578428F0E}" presName="rootComposite" presStyleCnt="0"/>
      <dgm:spPr/>
    </dgm:pt>
    <dgm:pt modelId="{4A5E4A3C-C457-4A93-A07E-D262A7AB772B}" type="pres">
      <dgm:prSet presAssocID="{07573DCB-0A8A-41B8-91ED-009578428F0E}" presName="rootText" presStyleLbl="node2" presStyleIdx="0" presStyleCnt="3" custScaleX="61611" custScaleY="57799">
        <dgm:presLayoutVars>
          <dgm:chPref val="3"/>
        </dgm:presLayoutVars>
      </dgm:prSet>
      <dgm:spPr/>
      <dgm:t>
        <a:bodyPr/>
        <a:lstStyle/>
        <a:p>
          <a:pPr rtl="1"/>
          <a:endParaRPr lang="ar-SA"/>
        </a:p>
      </dgm:t>
    </dgm:pt>
    <dgm:pt modelId="{2A0080E8-7059-438F-A284-01084D160093}" type="pres">
      <dgm:prSet presAssocID="{07573DCB-0A8A-41B8-91ED-009578428F0E}" presName="rootConnector" presStyleLbl="node2" presStyleIdx="0" presStyleCnt="3"/>
      <dgm:spPr/>
      <dgm:t>
        <a:bodyPr/>
        <a:lstStyle/>
        <a:p>
          <a:pPr rtl="1"/>
          <a:endParaRPr lang="ar-IQ"/>
        </a:p>
      </dgm:t>
    </dgm:pt>
    <dgm:pt modelId="{E8484347-146C-4496-9358-1BD0BE4B5866}" type="pres">
      <dgm:prSet presAssocID="{07573DCB-0A8A-41B8-91ED-009578428F0E}" presName="hierChild4" presStyleCnt="0"/>
      <dgm:spPr/>
    </dgm:pt>
    <dgm:pt modelId="{CB6AF133-EB43-44C8-AAE0-047DF03CD75A}" type="pres">
      <dgm:prSet presAssocID="{07573DCB-0A8A-41B8-91ED-009578428F0E}" presName="hierChild5" presStyleCnt="0"/>
      <dgm:spPr/>
    </dgm:pt>
    <dgm:pt modelId="{E1B03BF2-68C5-44CF-8A50-5F6E6AD2342D}" type="pres">
      <dgm:prSet presAssocID="{5D9C6888-0339-409B-9F37-1E3B5D85A684}" presName="Name64" presStyleLbl="parChTrans1D2" presStyleIdx="1" presStyleCnt="3"/>
      <dgm:spPr/>
      <dgm:t>
        <a:bodyPr/>
        <a:lstStyle/>
        <a:p>
          <a:pPr rtl="1"/>
          <a:endParaRPr lang="ar-IQ"/>
        </a:p>
      </dgm:t>
    </dgm:pt>
    <dgm:pt modelId="{A7CE5A83-EB6C-4129-BAC4-9770BD215DFA}" type="pres">
      <dgm:prSet presAssocID="{3A05735E-1546-401D-80C7-8B58C62E39FF}" presName="hierRoot2" presStyleCnt="0">
        <dgm:presLayoutVars>
          <dgm:hierBranch val="init"/>
        </dgm:presLayoutVars>
      </dgm:prSet>
      <dgm:spPr/>
    </dgm:pt>
    <dgm:pt modelId="{91EF80BF-4647-4F33-A9E9-1F7F2529A01A}" type="pres">
      <dgm:prSet presAssocID="{3A05735E-1546-401D-80C7-8B58C62E39FF}" presName="rootComposite" presStyleCnt="0"/>
      <dgm:spPr/>
    </dgm:pt>
    <dgm:pt modelId="{D43521DB-D0CF-4C75-9794-CA548FFE135A}" type="pres">
      <dgm:prSet presAssocID="{3A05735E-1546-401D-80C7-8B58C62E39FF}" presName="rootText" presStyleLbl="node2" presStyleIdx="1" presStyleCnt="3" custScaleX="57964" custScaleY="81234">
        <dgm:presLayoutVars>
          <dgm:chPref val="3"/>
        </dgm:presLayoutVars>
      </dgm:prSet>
      <dgm:spPr/>
      <dgm:t>
        <a:bodyPr/>
        <a:lstStyle/>
        <a:p>
          <a:pPr rtl="1"/>
          <a:endParaRPr lang="ar-SA"/>
        </a:p>
      </dgm:t>
    </dgm:pt>
    <dgm:pt modelId="{96F53BDE-BA3F-406A-818F-092DD790FE1A}" type="pres">
      <dgm:prSet presAssocID="{3A05735E-1546-401D-80C7-8B58C62E39FF}" presName="rootConnector" presStyleLbl="node2" presStyleIdx="1" presStyleCnt="3"/>
      <dgm:spPr/>
      <dgm:t>
        <a:bodyPr/>
        <a:lstStyle/>
        <a:p>
          <a:pPr rtl="1"/>
          <a:endParaRPr lang="ar-IQ"/>
        </a:p>
      </dgm:t>
    </dgm:pt>
    <dgm:pt modelId="{73C8E77D-30B2-4421-9E7E-CAF7702B45A5}" type="pres">
      <dgm:prSet presAssocID="{3A05735E-1546-401D-80C7-8B58C62E39FF}" presName="hierChild4" presStyleCnt="0"/>
      <dgm:spPr/>
    </dgm:pt>
    <dgm:pt modelId="{27EA7A68-0729-466B-87B3-399D694B1E2B}" type="pres">
      <dgm:prSet presAssocID="{3A05735E-1546-401D-80C7-8B58C62E39FF}" presName="hierChild5" presStyleCnt="0"/>
      <dgm:spPr/>
    </dgm:pt>
    <dgm:pt modelId="{26584AA2-DF08-4942-A197-663BE33B8725}" type="pres">
      <dgm:prSet presAssocID="{B3F6543B-7210-4D6A-91C6-2EF4F4C83B99}" presName="Name64" presStyleLbl="parChTrans1D2" presStyleIdx="2" presStyleCnt="3"/>
      <dgm:spPr/>
      <dgm:t>
        <a:bodyPr/>
        <a:lstStyle/>
        <a:p>
          <a:pPr rtl="1"/>
          <a:endParaRPr lang="ar-IQ"/>
        </a:p>
      </dgm:t>
    </dgm:pt>
    <dgm:pt modelId="{378FB839-9A60-468B-AAB0-3E839DCE64CC}" type="pres">
      <dgm:prSet presAssocID="{41A66A7B-05C1-4B8E-8701-3586FC7C1F02}" presName="hierRoot2" presStyleCnt="0">
        <dgm:presLayoutVars>
          <dgm:hierBranch val="init"/>
        </dgm:presLayoutVars>
      </dgm:prSet>
      <dgm:spPr/>
    </dgm:pt>
    <dgm:pt modelId="{1BDD4623-141E-495C-AB11-F83404A97668}" type="pres">
      <dgm:prSet presAssocID="{41A66A7B-05C1-4B8E-8701-3586FC7C1F02}" presName="rootComposite" presStyleCnt="0"/>
      <dgm:spPr/>
    </dgm:pt>
    <dgm:pt modelId="{06721128-8D64-4AD9-A1DD-6E6386907DAE}" type="pres">
      <dgm:prSet presAssocID="{41A66A7B-05C1-4B8E-8701-3586FC7C1F02}" presName="rootText" presStyleLbl="node2" presStyleIdx="2" presStyleCnt="3" custScaleX="69685" custScaleY="93254">
        <dgm:presLayoutVars>
          <dgm:chPref val="3"/>
        </dgm:presLayoutVars>
      </dgm:prSet>
      <dgm:spPr/>
      <dgm:t>
        <a:bodyPr/>
        <a:lstStyle/>
        <a:p>
          <a:pPr rtl="1"/>
          <a:endParaRPr lang="ar-SA"/>
        </a:p>
      </dgm:t>
    </dgm:pt>
    <dgm:pt modelId="{7AC4B61E-AC11-4DA1-A1D3-4034A1475C36}" type="pres">
      <dgm:prSet presAssocID="{41A66A7B-05C1-4B8E-8701-3586FC7C1F02}" presName="rootConnector" presStyleLbl="node2" presStyleIdx="2" presStyleCnt="3"/>
      <dgm:spPr/>
      <dgm:t>
        <a:bodyPr/>
        <a:lstStyle/>
        <a:p>
          <a:pPr rtl="1"/>
          <a:endParaRPr lang="ar-IQ"/>
        </a:p>
      </dgm:t>
    </dgm:pt>
    <dgm:pt modelId="{088D5E7A-763F-4452-AA12-304BC1058B6C}" type="pres">
      <dgm:prSet presAssocID="{41A66A7B-05C1-4B8E-8701-3586FC7C1F02}" presName="hierChild4" presStyleCnt="0"/>
      <dgm:spPr/>
    </dgm:pt>
    <dgm:pt modelId="{211C1E9C-BA72-4E40-A311-2BA8F632831B}" type="pres">
      <dgm:prSet presAssocID="{41A66A7B-05C1-4B8E-8701-3586FC7C1F02}" presName="hierChild5" presStyleCnt="0"/>
      <dgm:spPr/>
    </dgm:pt>
    <dgm:pt modelId="{4397A8D9-95E6-4162-9A97-A6878CD4FF4B}" type="pres">
      <dgm:prSet presAssocID="{D5435752-D741-4903-B0A3-115ED0852AD3}" presName="hierChild3" presStyleCnt="0"/>
      <dgm:spPr/>
    </dgm:pt>
  </dgm:ptLst>
  <dgm:cxnLst>
    <dgm:cxn modelId="{96765BB8-BC67-49D4-8575-943DDCBD8636}" type="presOf" srcId="{41A66A7B-05C1-4B8E-8701-3586FC7C1F02}" destId="{06721128-8D64-4AD9-A1DD-6E6386907DAE}" srcOrd="0" destOrd="0" presId="urn:microsoft.com/office/officeart/2009/3/layout/HorizontalOrganizationChart"/>
    <dgm:cxn modelId="{AEA408AB-E496-439E-BEC0-706132E3931F}" type="presOf" srcId="{D5435752-D741-4903-B0A3-115ED0852AD3}" destId="{E6E3CA19-B453-46F7-9DE3-4AB6640A2D77}" srcOrd="1" destOrd="0" presId="urn:microsoft.com/office/officeart/2009/3/layout/HorizontalOrganizationChart"/>
    <dgm:cxn modelId="{05055F1F-F822-48BE-A869-517359747326}" srcId="{D5435752-D741-4903-B0A3-115ED0852AD3}" destId="{3A05735E-1546-401D-80C7-8B58C62E39FF}" srcOrd="1" destOrd="0" parTransId="{5D9C6888-0339-409B-9F37-1E3B5D85A684}" sibTransId="{C0CDBFFA-65FF-4AF5-9E95-6749D852110E}"/>
    <dgm:cxn modelId="{DFF533D3-2A63-4EA3-A533-DE51973FE1EF}" srcId="{88306649-5161-433F-825C-DA03279A366A}" destId="{D5435752-D741-4903-B0A3-115ED0852AD3}" srcOrd="0" destOrd="0" parTransId="{7BCD2B9A-2DAA-4B56-AFE6-2CBAC3648891}" sibTransId="{43753BE7-5780-4414-B409-10EBEF1798C0}"/>
    <dgm:cxn modelId="{428B7F91-D039-4D95-BA22-6ACBA71E74F0}" srcId="{D5435752-D741-4903-B0A3-115ED0852AD3}" destId="{07573DCB-0A8A-41B8-91ED-009578428F0E}" srcOrd="0" destOrd="0" parTransId="{70810651-B9C6-400F-BEA1-7A5E91948C87}" sibTransId="{8F862260-CDEE-4CB4-848F-51AA25945C37}"/>
    <dgm:cxn modelId="{C4CD3A45-E024-4615-98CE-F66D194B4EFB}" type="presOf" srcId="{3A05735E-1546-401D-80C7-8B58C62E39FF}" destId="{D43521DB-D0CF-4C75-9794-CA548FFE135A}" srcOrd="0" destOrd="0" presId="urn:microsoft.com/office/officeart/2009/3/layout/HorizontalOrganizationChart"/>
    <dgm:cxn modelId="{C72C1370-8DA4-4463-A177-ED1F09D1883E}" type="presOf" srcId="{5D9C6888-0339-409B-9F37-1E3B5D85A684}" destId="{E1B03BF2-68C5-44CF-8A50-5F6E6AD2342D}" srcOrd="0" destOrd="0" presId="urn:microsoft.com/office/officeart/2009/3/layout/HorizontalOrganizationChart"/>
    <dgm:cxn modelId="{A627CB7C-76B9-4ECD-98CF-8BEA7A2B554B}" type="presOf" srcId="{07573DCB-0A8A-41B8-91ED-009578428F0E}" destId="{4A5E4A3C-C457-4A93-A07E-D262A7AB772B}" srcOrd="0" destOrd="0" presId="urn:microsoft.com/office/officeart/2009/3/layout/HorizontalOrganizationChart"/>
    <dgm:cxn modelId="{DD642494-2199-4ACE-B66C-980F531B37BA}" type="presOf" srcId="{B3F6543B-7210-4D6A-91C6-2EF4F4C83B99}" destId="{26584AA2-DF08-4942-A197-663BE33B8725}" srcOrd="0" destOrd="0" presId="urn:microsoft.com/office/officeart/2009/3/layout/HorizontalOrganizationChart"/>
    <dgm:cxn modelId="{98F3A589-8C43-41FA-A930-604C7E9D51B5}" type="presOf" srcId="{70810651-B9C6-400F-BEA1-7A5E91948C87}" destId="{C7498B52-EC4F-43EB-BB44-7D2357D0AE00}" srcOrd="0" destOrd="0" presId="urn:microsoft.com/office/officeart/2009/3/layout/HorizontalOrganizationChart"/>
    <dgm:cxn modelId="{A04F2A0A-2012-4E7B-A652-979D8CA6BC31}" type="presOf" srcId="{41A66A7B-05C1-4B8E-8701-3586FC7C1F02}" destId="{7AC4B61E-AC11-4DA1-A1D3-4034A1475C36}" srcOrd="1" destOrd="0" presId="urn:microsoft.com/office/officeart/2009/3/layout/HorizontalOrganizationChart"/>
    <dgm:cxn modelId="{F26642B3-C414-4959-B7CF-F2E153EEB174}" type="presOf" srcId="{3A05735E-1546-401D-80C7-8B58C62E39FF}" destId="{96F53BDE-BA3F-406A-818F-092DD790FE1A}" srcOrd="1" destOrd="0" presId="urn:microsoft.com/office/officeart/2009/3/layout/HorizontalOrganizationChart"/>
    <dgm:cxn modelId="{CD9CB71A-A2C8-4991-A27A-12A705C4A891}" srcId="{D5435752-D741-4903-B0A3-115ED0852AD3}" destId="{41A66A7B-05C1-4B8E-8701-3586FC7C1F02}" srcOrd="2" destOrd="0" parTransId="{B3F6543B-7210-4D6A-91C6-2EF4F4C83B99}" sibTransId="{3827E0FF-165A-49D4-857B-4E0710AA4124}"/>
    <dgm:cxn modelId="{A8AEFAC7-DB97-40A6-8504-90DFF9BB1436}" type="presOf" srcId="{88306649-5161-433F-825C-DA03279A366A}" destId="{0CBF9C7B-68EA-424D-A02F-AD3CD892BC5C}" srcOrd="0" destOrd="0" presId="urn:microsoft.com/office/officeart/2009/3/layout/HorizontalOrganizationChart"/>
    <dgm:cxn modelId="{8434CFCC-9730-49E3-8082-57900B3AB351}" type="presOf" srcId="{D5435752-D741-4903-B0A3-115ED0852AD3}" destId="{B9C564F4-549C-43E2-A14C-BDFB574DAD35}" srcOrd="0" destOrd="0" presId="urn:microsoft.com/office/officeart/2009/3/layout/HorizontalOrganizationChart"/>
    <dgm:cxn modelId="{1B93F92E-848A-41F0-972C-FA7A73579579}" type="presOf" srcId="{07573DCB-0A8A-41B8-91ED-009578428F0E}" destId="{2A0080E8-7059-438F-A284-01084D160093}" srcOrd="1" destOrd="0" presId="urn:microsoft.com/office/officeart/2009/3/layout/HorizontalOrganizationChart"/>
    <dgm:cxn modelId="{CFDCB7B5-F21C-4AE5-8916-86DF81650681}" type="presParOf" srcId="{0CBF9C7B-68EA-424D-A02F-AD3CD892BC5C}" destId="{FB6E2581-AF45-411B-858D-E2E6B0343C1D}" srcOrd="0" destOrd="0" presId="urn:microsoft.com/office/officeart/2009/3/layout/HorizontalOrganizationChart"/>
    <dgm:cxn modelId="{D86423FD-A290-46C7-9686-B427BA5CED10}" type="presParOf" srcId="{FB6E2581-AF45-411B-858D-E2E6B0343C1D}" destId="{7E07A7E1-4B93-4AA3-BF94-F26546B18DDB}" srcOrd="0" destOrd="0" presId="urn:microsoft.com/office/officeart/2009/3/layout/HorizontalOrganizationChart"/>
    <dgm:cxn modelId="{AE6985E2-1DB6-4E2C-B6C5-E66FF2B74664}" type="presParOf" srcId="{7E07A7E1-4B93-4AA3-BF94-F26546B18DDB}" destId="{B9C564F4-549C-43E2-A14C-BDFB574DAD35}" srcOrd="0" destOrd="0" presId="urn:microsoft.com/office/officeart/2009/3/layout/HorizontalOrganizationChart"/>
    <dgm:cxn modelId="{94BC1BF1-2159-4AE9-9452-1880668A95AA}" type="presParOf" srcId="{7E07A7E1-4B93-4AA3-BF94-F26546B18DDB}" destId="{E6E3CA19-B453-46F7-9DE3-4AB6640A2D77}" srcOrd="1" destOrd="0" presId="urn:microsoft.com/office/officeart/2009/3/layout/HorizontalOrganizationChart"/>
    <dgm:cxn modelId="{D3DA3C2E-F730-4BDC-8E3C-6C2A30FA8DEE}" type="presParOf" srcId="{FB6E2581-AF45-411B-858D-E2E6B0343C1D}" destId="{C0857DCE-8461-4594-BBF9-D37E25AC6267}" srcOrd="1" destOrd="0" presId="urn:microsoft.com/office/officeart/2009/3/layout/HorizontalOrganizationChart"/>
    <dgm:cxn modelId="{24F74B23-DE4B-4125-872E-2FB2AB9F58FC}" type="presParOf" srcId="{C0857DCE-8461-4594-BBF9-D37E25AC6267}" destId="{C7498B52-EC4F-43EB-BB44-7D2357D0AE00}" srcOrd="0" destOrd="0" presId="urn:microsoft.com/office/officeart/2009/3/layout/HorizontalOrganizationChart"/>
    <dgm:cxn modelId="{03ECCBB0-41E6-4390-A197-93F754918AF6}" type="presParOf" srcId="{C0857DCE-8461-4594-BBF9-D37E25AC6267}" destId="{718D8FA4-5E9F-4A95-B8DD-84BB41C19232}" srcOrd="1" destOrd="0" presId="urn:microsoft.com/office/officeart/2009/3/layout/HorizontalOrganizationChart"/>
    <dgm:cxn modelId="{E15AE8E1-58FD-493C-B9C6-88C20158D199}" type="presParOf" srcId="{718D8FA4-5E9F-4A95-B8DD-84BB41C19232}" destId="{28143474-44BB-4B7F-8FD5-383FEE57F011}" srcOrd="0" destOrd="0" presId="urn:microsoft.com/office/officeart/2009/3/layout/HorizontalOrganizationChart"/>
    <dgm:cxn modelId="{1D43E08B-AE6A-4A9A-B8E4-FEDBD7499657}" type="presParOf" srcId="{28143474-44BB-4B7F-8FD5-383FEE57F011}" destId="{4A5E4A3C-C457-4A93-A07E-D262A7AB772B}" srcOrd="0" destOrd="0" presId="urn:microsoft.com/office/officeart/2009/3/layout/HorizontalOrganizationChart"/>
    <dgm:cxn modelId="{65DA5237-A14E-47E3-A538-1E9C4AFE117A}" type="presParOf" srcId="{28143474-44BB-4B7F-8FD5-383FEE57F011}" destId="{2A0080E8-7059-438F-A284-01084D160093}" srcOrd="1" destOrd="0" presId="urn:microsoft.com/office/officeart/2009/3/layout/HorizontalOrganizationChart"/>
    <dgm:cxn modelId="{CCFEBD3D-1349-4E61-BDD9-65B67AA49668}" type="presParOf" srcId="{718D8FA4-5E9F-4A95-B8DD-84BB41C19232}" destId="{E8484347-146C-4496-9358-1BD0BE4B5866}" srcOrd="1" destOrd="0" presId="urn:microsoft.com/office/officeart/2009/3/layout/HorizontalOrganizationChart"/>
    <dgm:cxn modelId="{8E210650-81AA-4C93-A345-6C9AFE33CB8C}" type="presParOf" srcId="{718D8FA4-5E9F-4A95-B8DD-84BB41C19232}" destId="{CB6AF133-EB43-44C8-AAE0-047DF03CD75A}" srcOrd="2" destOrd="0" presId="urn:microsoft.com/office/officeart/2009/3/layout/HorizontalOrganizationChart"/>
    <dgm:cxn modelId="{8DB42161-4B2B-4298-AED0-1F9FBD6B52C4}" type="presParOf" srcId="{C0857DCE-8461-4594-BBF9-D37E25AC6267}" destId="{E1B03BF2-68C5-44CF-8A50-5F6E6AD2342D}" srcOrd="2" destOrd="0" presId="urn:microsoft.com/office/officeart/2009/3/layout/HorizontalOrganizationChart"/>
    <dgm:cxn modelId="{592E3354-E6FC-4142-BBBA-EB632B24281F}" type="presParOf" srcId="{C0857DCE-8461-4594-BBF9-D37E25AC6267}" destId="{A7CE5A83-EB6C-4129-BAC4-9770BD215DFA}" srcOrd="3" destOrd="0" presId="urn:microsoft.com/office/officeart/2009/3/layout/HorizontalOrganizationChart"/>
    <dgm:cxn modelId="{491BDA8B-A2DA-4F6C-8828-43D7D014AC06}" type="presParOf" srcId="{A7CE5A83-EB6C-4129-BAC4-9770BD215DFA}" destId="{91EF80BF-4647-4F33-A9E9-1F7F2529A01A}" srcOrd="0" destOrd="0" presId="urn:microsoft.com/office/officeart/2009/3/layout/HorizontalOrganizationChart"/>
    <dgm:cxn modelId="{7D5A1905-0AA7-4BDF-B7A1-6E3ED71AE38C}" type="presParOf" srcId="{91EF80BF-4647-4F33-A9E9-1F7F2529A01A}" destId="{D43521DB-D0CF-4C75-9794-CA548FFE135A}" srcOrd="0" destOrd="0" presId="urn:microsoft.com/office/officeart/2009/3/layout/HorizontalOrganizationChart"/>
    <dgm:cxn modelId="{21C0EACD-CC61-4F8A-80E9-EB8FBC767BA4}" type="presParOf" srcId="{91EF80BF-4647-4F33-A9E9-1F7F2529A01A}" destId="{96F53BDE-BA3F-406A-818F-092DD790FE1A}" srcOrd="1" destOrd="0" presId="urn:microsoft.com/office/officeart/2009/3/layout/HorizontalOrganizationChart"/>
    <dgm:cxn modelId="{0B0A0394-5ED9-42CB-894C-430F5481A687}" type="presParOf" srcId="{A7CE5A83-EB6C-4129-BAC4-9770BD215DFA}" destId="{73C8E77D-30B2-4421-9E7E-CAF7702B45A5}" srcOrd="1" destOrd="0" presId="urn:microsoft.com/office/officeart/2009/3/layout/HorizontalOrganizationChart"/>
    <dgm:cxn modelId="{789226C0-1BE3-48D7-8B01-3F364E1F07DD}" type="presParOf" srcId="{A7CE5A83-EB6C-4129-BAC4-9770BD215DFA}" destId="{27EA7A68-0729-466B-87B3-399D694B1E2B}" srcOrd="2" destOrd="0" presId="urn:microsoft.com/office/officeart/2009/3/layout/HorizontalOrganizationChart"/>
    <dgm:cxn modelId="{BB0A712C-860C-4AB5-8C1E-8CB08C4846CE}" type="presParOf" srcId="{C0857DCE-8461-4594-BBF9-D37E25AC6267}" destId="{26584AA2-DF08-4942-A197-663BE33B8725}" srcOrd="4" destOrd="0" presId="urn:microsoft.com/office/officeart/2009/3/layout/HorizontalOrganizationChart"/>
    <dgm:cxn modelId="{F5ECA0A4-33AD-42B2-A80E-4B93E28F1D85}" type="presParOf" srcId="{C0857DCE-8461-4594-BBF9-D37E25AC6267}" destId="{378FB839-9A60-468B-AAB0-3E839DCE64CC}" srcOrd="5" destOrd="0" presId="urn:microsoft.com/office/officeart/2009/3/layout/HorizontalOrganizationChart"/>
    <dgm:cxn modelId="{090C6FE1-7F65-412F-A63A-9ACF5770AC87}" type="presParOf" srcId="{378FB839-9A60-468B-AAB0-3E839DCE64CC}" destId="{1BDD4623-141E-495C-AB11-F83404A97668}" srcOrd="0" destOrd="0" presId="urn:microsoft.com/office/officeart/2009/3/layout/HorizontalOrganizationChart"/>
    <dgm:cxn modelId="{90DC52F6-5A69-49F4-BD42-8BD0FEAE761D}" type="presParOf" srcId="{1BDD4623-141E-495C-AB11-F83404A97668}" destId="{06721128-8D64-4AD9-A1DD-6E6386907DAE}" srcOrd="0" destOrd="0" presId="urn:microsoft.com/office/officeart/2009/3/layout/HorizontalOrganizationChart"/>
    <dgm:cxn modelId="{37E40D66-3697-4037-9616-D77C58DF0AD6}" type="presParOf" srcId="{1BDD4623-141E-495C-AB11-F83404A97668}" destId="{7AC4B61E-AC11-4DA1-A1D3-4034A1475C36}" srcOrd="1" destOrd="0" presId="urn:microsoft.com/office/officeart/2009/3/layout/HorizontalOrganizationChart"/>
    <dgm:cxn modelId="{2EAF71F7-938C-4A76-8D54-EC7ECA0A1313}" type="presParOf" srcId="{378FB839-9A60-468B-AAB0-3E839DCE64CC}" destId="{088D5E7A-763F-4452-AA12-304BC1058B6C}" srcOrd="1" destOrd="0" presId="urn:microsoft.com/office/officeart/2009/3/layout/HorizontalOrganizationChart"/>
    <dgm:cxn modelId="{2E53892D-424F-4A38-940B-9D93EA057F53}" type="presParOf" srcId="{378FB839-9A60-468B-AAB0-3E839DCE64CC}" destId="{211C1E9C-BA72-4E40-A311-2BA8F632831B}" srcOrd="2" destOrd="0" presId="urn:microsoft.com/office/officeart/2009/3/layout/HorizontalOrganizationChart"/>
    <dgm:cxn modelId="{24BEA371-D8F0-48EE-A8E6-181737735052}" type="presParOf" srcId="{FB6E2581-AF45-411B-858D-E2E6B0343C1D}" destId="{4397A8D9-95E6-4162-9A97-A6878CD4FF4B}" srcOrd="2" destOrd="0" presId="urn:microsoft.com/office/officeart/2009/3/layout/HorizontalOrganizationChar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584AA2-DF08-4942-A197-663BE33B8725}">
      <dsp:nvSpPr>
        <dsp:cNvPr id="0" name=""/>
        <dsp:cNvSpPr/>
      </dsp:nvSpPr>
      <dsp:spPr>
        <a:xfrm>
          <a:off x="3491570" y="1390464"/>
          <a:ext cx="580072" cy="977495"/>
        </a:xfrm>
        <a:custGeom>
          <a:avLst/>
          <a:gdLst/>
          <a:ahLst/>
          <a:cxnLst/>
          <a:rect l="0" t="0" r="0" b="0"/>
          <a:pathLst>
            <a:path>
              <a:moveTo>
                <a:pt x="0" y="0"/>
              </a:moveTo>
              <a:lnTo>
                <a:pt x="290036" y="0"/>
              </a:lnTo>
              <a:lnTo>
                <a:pt x="290036" y="977495"/>
              </a:lnTo>
              <a:lnTo>
                <a:pt x="580072" y="97749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B03BF2-68C5-44CF-8A50-5F6E6AD2342D}">
      <dsp:nvSpPr>
        <dsp:cNvPr id="0" name=""/>
        <dsp:cNvSpPr/>
      </dsp:nvSpPr>
      <dsp:spPr>
        <a:xfrm>
          <a:off x="3491570" y="1233644"/>
          <a:ext cx="580072" cy="156819"/>
        </a:xfrm>
        <a:custGeom>
          <a:avLst/>
          <a:gdLst/>
          <a:ahLst/>
          <a:cxnLst/>
          <a:rect l="0" t="0" r="0" b="0"/>
          <a:pathLst>
            <a:path>
              <a:moveTo>
                <a:pt x="0" y="156819"/>
              </a:moveTo>
              <a:lnTo>
                <a:pt x="290036" y="156819"/>
              </a:lnTo>
              <a:lnTo>
                <a:pt x="290036" y="0"/>
              </a:lnTo>
              <a:lnTo>
                <a:pt x="580072"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498B52-EC4F-43EB-BB44-7D2357D0AE00}">
      <dsp:nvSpPr>
        <dsp:cNvPr id="0" name=""/>
        <dsp:cNvSpPr/>
      </dsp:nvSpPr>
      <dsp:spPr>
        <a:xfrm>
          <a:off x="3491570" y="256149"/>
          <a:ext cx="580072" cy="1134314"/>
        </a:xfrm>
        <a:custGeom>
          <a:avLst/>
          <a:gdLst/>
          <a:ahLst/>
          <a:cxnLst/>
          <a:rect l="0" t="0" r="0" b="0"/>
          <a:pathLst>
            <a:path>
              <a:moveTo>
                <a:pt x="0" y="1134314"/>
              </a:moveTo>
              <a:lnTo>
                <a:pt x="290036" y="1134314"/>
              </a:lnTo>
              <a:lnTo>
                <a:pt x="290036" y="0"/>
              </a:lnTo>
              <a:lnTo>
                <a:pt x="580072"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C564F4-549C-43E2-A14C-BDFB574DAD35}">
      <dsp:nvSpPr>
        <dsp:cNvPr id="0" name=""/>
        <dsp:cNvSpPr/>
      </dsp:nvSpPr>
      <dsp:spPr>
        <a:xfrm>
          <a:off x="2044144" y="1021873"/>
          <a:ext cx="1447425" cy="73718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en-US" sz="2200" b="0" u="none" kern="1200" dirty="0" smtClean="0">
              <a:solidFill>
                <a:schemeClr val="tx1"/>
              </a:solidFill>
              <a:latin typeface="Times New Roman" pitchFamily="18" charset="0"/>
              <a:cs typeface="Times New Roman" pitchFamily="18" charset="0"/>
            </a:rPr>
            <a:t>Kinds of Reflux :</a:t>
          </a:r>
          <a:endParaRPr lang="ar-SA" sz="2200" b="0" u="none" kern="1200" dirty="0">
            <a:solidFill>
              <a:schemeClr val="tx1"/>
            </a:solidFill>
            <a:latin typeface="Times New Roman" pitchFamily="18" charset="0"/>
            <a:cs typeface="Times New Roman" pitchFamily="18" charset="0"/>
          </a:endParaRPr>
        </a:p>
      </dsp:txBody>
      <dsp:txXfrm>
        <a:off x="2044144" y="1021873"/>
        <a:ext cx="1447425" cy="737181"/>
      </dsp:txXfrm>
    </dsp:sp>
    <dsp:sp modelId="{4A5E4A3C-C457-4A93-A07E-D262A7AB772B}">
      <dsp:nvSpPr>
        <dsp:cNvPr id="0" name=""/>
        <dsp:cNvSpPr/>
      </dsp:nvSpPr>
      <dsp:spPr>
        <a:xfrm>
          <a:off x="4071642" y="501"/>
          <a:ext cx="1786941" cy="511295"/>
        </a:xfrm>
        <a:prstGeom prst="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en-US" sz="2200" b="0" u="none" kern="1200" dirty="0" smtClean="0">
              <a:solidFill>
                <a:schemeClr val="tx1"/>
              </a:solidFill>
              <a:latin typeface="Times New Roman" pitchFamily="18" charset="0"/>
              <a:cs typeface="Times New Roman" pitchFamily="18" charset="0"/>
            </a:rPr>
            <a:t>1) Cold Reflux </a:t>
          </a:r>
          <a:endParaRPr lang="ar-SA" sz="2200" b="0" u="none" kern="1200" dirty="0">
            <a:solidFill>
              <a:schemeClr val="tx1"/>
            </a:solidFill>
            <a:latin typeface="Times New Roman" pitchFamily="18" charset="0"/>
            <a:cs typeface="Times New Roman" pitchFamily="18" charset="0"/>
          </a:endParaRPr>
        </a:p>
      </dsp:txBody>
      <dsp:txXfrm>
        <a:off x="4071642" y="501"/>
        <a:ext cx="1786941" cy="511295"/>
      </dsp:txXfrm>
    </dsp:sp>
    <dsp:sp modelId="{D43521DB-D0CF-4C75-9794-CA548FFE135A}">
      <dsp:nvSpPr>
        <dsp:cNvPr id="0" name=""/>
        <dsp:cNvSpPr/>
      </dsp:nvSpPr>
      <dsp:spPr>
        <a:xfrm>
          <a:off x="4071642" y="874342"/>
          <a:ext cx="1681165" cy="718604"/>
        </a:xfrm>
        <a:prstGeom prst="rect">
          <a:avLst/>
        </a:prstGeom>
        <a:solidFill>
          <a:schemeClr val="accent6"/>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en-US" sz="2200" b="0" u="none" kern="1200" dirty="0" smtClean="0">
              <a:solidFill>
                <a:schemeClr val="tx1"/>
              </a:solidFill>
              <a:latin typeface="Times New Roman" pitchFamily="18" charset="0"/>
              <a:cs typeface="Times New Roman" pitchFamily="18" charset="0"/>
            </a:rPr>
            <a:t>2) Hot Reflux </a:t>
          </a:r>
          <a:endParaRPr lang="ar-SA" sz="2200" b="0" u="none" kern="1200" dirty="0">
            <a:solidFill>
              <a:schemeClr val="tx1"/>
            </a:solidFill>
            <a:latin typeface="Times New Roman" pitchFamily="18" charset="0"/>
            <a:cs typeface="Times New Roman" pitchFamily="18" charset="0"/>
          </a:endParaRPr>
        </a:p>
      </dsp:txBody>
      <dsp:txXfrm>
        <a:off x="4071642" y="874342"/>
        <a:ext cx="1681165" cy="718604"/>
      </dsp:txXfrm>
    </dsp:sp>
    <dsp:sp modelId="{06721128-8D64-4AD9-A1DD-6E6386907DAE}">
      <dsp:nvSpPr>
        <dsp:cNvPr id="0" name=""/>
        <dsp:cNvSpPr/>
      </dsp:nvSpPr>
      <dsp:spPr>
        <a:xfrm>
          <a:off x="4071642" y="1955492"/>
          <a:ext cx="2021116" cy="824934"/>
        </a:xfrm>
        <a:prstGeom prst="rect">
          <a:avLst/>
        </a:prstGeom>
        <a:solidFill>
          <a:schemeClr val="accent3">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en-US" sz="2200" b="0" u="none" kern="1200" dirty="0" smtClean="0">
              <a:solidFill>
                <a:schemeClr val="tx1"/>
              </a:solidFill>
              <a:latin typeface="Times New Roman" pitchFamily="18" charset="0"/>
              <a:cs typeface="Times New Roman" pitchFamily="18" charset="0"/>
            </a:rPr>
            <a:t>2) Circulating Reflux</a:t>
          </a:r>
          <a:r>
            <a:rPr lang="en-US" sz="2900" u="none" kern="1200" dirty="0" smtClean="0">
              <a:solidFill>
                <a:schemeClr val="tx1"/>
              </a:solidFill>
            </a:rPr>
            <a:t> </a:t>
          </a:r>
          <a:endParaRPr lang="ar-SA" sz="2900" u="none" kern="1200" dirty="0">
            <a:solidFill>
              <a:schemeClr val="tx1"/>
            </a:solidFill>
          </a:endParaRPr>
        </a:p>
      </dsp:txBody>
      <dsp:txXfrm>
        <a:off x="4071642" y="1955492"/>
        <a:ext cx="2021116" cy="824934"/>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7.wmf"/><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r>
              <a:rPr lang="en-US" smtClean="0"/>
              <a:t>Atmospheric Topping Unit</a:t>
            </a:r>
            <a:endParaRPr lang="ar-SA"/>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9F98DBF0-ABAE-4A8C-BDB3-8FC417A8D353}" type="datetimeFigureOut">
              <a:rPr lang="ar-SA" smtClean="0"/>
              <a:pPr/>
              <a:t>15/06/1436</a:t>
            </a:fld>
            <a:endParaRPr lang="ar-SA"/>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5F3F947F-F390-4AAD-8FC5-CD840B128817}" type="slidenum">
              <a:rPr lang="ar-SA" smtClean="0"/>
              <a:pPr/>
              <a:t>‹#›</a:t>
            </a:fld>
            <a:endParaRPr lang="ar-SA"/>
          </a:p>
        </p:txBody>
      </p:sp>
    </p:spTree>
    <p:extLst>
      <p:ext uri="{BB962C8B-B14F-4D97-AF65-F5344CB8AC3E}">
        <p14:creationId xmlns:p14="http://schemas.microsoft.com/office/powerpoint/2010/main" xmlns="" val="313457365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r>
              <a:rPr lang="en-US" smtClean="0"/>
              <a:t>Atmospheric Topping Unit</a:t>
            </a:r>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5B66727-D257-45E0-BE09-23E5FA9A423B}" type="datetimeFigureOut">
              <a:rPr lang="ar-SA" smtClean="0"/>
              <a:pPr/>
              <a:t>15/06/1436</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47F09AF-F445-44A7-B066-4AE8C403D71F}" type="slidenum">
              <a:rPr lang="ar-SA" smtClean="0"/>
              <a:pPr/>
              <a:t>‹#›</a:t>
            </a:fld>
            <a:endParaRPr lang="ar-SA"/>
          </a:p>
        </p:txBody>
      </p:sp>
    </p:spTree>
    <p:extLst>
      <p:ext uri="{BB962C8B-B14F-4D97-AF65-F5344CB8AC3E}">
        <p14:creationId xmlns:p14="http://schemas.microsoft.com/office/powerpoint/2010/main" xmlns="" val="4127233126"/>
      </p:ext>
    </p:extLst>
  </p:cSld>
  <p:clrMap bg1="lt1" tx1="dk1" bg2="lt2" tx2="dk2" accent1="accent1" accent2="accent2" accent3="accent3" accent4="accent4" accent5="accent5" accent6="accent6" hlink="hlink" folHlink="folHlink"/>
  <p:hf sldNum="0"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Tree>
    <p:extLst>
      <p:ext uri="{BB962C8B-B14F-4D97-AF65-F5344CB8AC3E}">
        <p14:creationId xmlns:p14="http://schemas.microsoft.com/office/powerpoint/2010/main" xmlns="" val="2356542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9629A11-DD02-4F96-A2A4-4764975EDC78}" type="datetimeFigureOut">
              <a:rPr lang="ar-SA" smtClean="0"/>
              <a:pPr/>
              <a:t>15/06/1436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D7F3239-7C38-4C13-98B9-2A177C988837}" type="slidenum">
              <a:rPr lang="ar-SA" smtClean="0"/>
              <a:pPr/>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629A11-DD02-4F96-A2A4-4764975EDC78}" type="datetimeFigureOut">
              <a:rPr lang="ar-SA" smtClean="0"/>
              <a:pPr/>
              <a:t>15/06/1436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D7F3239-7C38-4C13-98B9-2A177C988837}"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629A11-DD02-4F96-A2A4-4764975EDC78}" type="datetimeFigureOut">
              <a:rPr lang="ar-SA" smtClean="0"/>
              <a:pPr/>
              <a:t>15/06/1436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D7F3239-7C38-4C13-98B9-2A177C988837}"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9629A11-DD02-4F96-A2A4-4764975EDC78}" type="datetimeFigureOut">
              <a:rPr lang="ar-SA" smtClean="0"/>
              <a:pPr/>
              <a:t>15/06/1436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D7F3239-7C38-4C13-98B9-2A177C988837}" type="slidenum">
              <a:rPr lang="ar-SA" smtClean="0"/>
              <a:pPr/>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629A11-DD02-4F96-A2A4-4764975EDC78}" type="datetimeFigureOut">
              <a:rPr lang="ar-SA" smtClean="0"/>
              <a:pPr/>
              <a:t>15/06/1436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D7F3239-7C38-4C13-98B9-2A177C988837}"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9629A11-DD02-4F96-A2A4-4764975EDC78}" type="datetimeFigureOut">
              <a:rPr lang="ar-SA" smtClean="0"/>
              <a:pPr/>
              <a:t>15/06/1436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D7F3239-7C38-4C13-98B9-2A177C988837}" type="slidenum">
              <a:rPr lang="ar-SA" smtClean="0"/>
              <a:pPr/>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629A11-DD02-4F96-A2A4-4764975EDC78}" type="datetimeFigureOut">
              <a:rPr lang="ar-SA" smtClean="0"/>
              <a:pPr/>
              <a:t>15/06/1436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D7F3239-7C38-4C13-98B9-2A177C988837}" type="slidenum">
              <a:rPr lang="ar-SA" smtClean="0"/>
              <a:pPr/>
              <a:t>‹#›</a:t>
            </a:fld>
            <a:endParaRPr lang="ar-SA"/>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9629A11-DD02-4F96-A2A4-4764975EDC78}" type="datetimeFigureOut">
              <a:rPr lang="ar-SA" smtClean="0"/>
              <a:pPr/>
              <a:t>15/06/1436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AD7F3239-7C38-4C13-98B9-2A177C988837}"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629A11-DD02-4F96-A2A4-4764975EDC78}" type="datetimeFigureOut">
              <a:rPr lang="ar-SA" smtClean="0"/>
              <a:pPr/>
              <a:t>15/06/1436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AD7F3239-7C38-4C13-98B9-2A177C988837}"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629A11-DD02-4F96-A2A4-4764975EDC78}" type="datetimeFigureOut">
              <a:rPr lang="ar-SA" smtClean="0"/>
              <a:pPr/>
              <a:t>15/06/1436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D7F3239-7C38-4C13-98B9-2A177C988837}"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629A11-DD02-4F96-A2A4-4764975EDC78}" type="datetimeFigureOut">
              <a:rPr lang="ar-SA" smtClean="0"/>
              <a:pPr/>
              <a:t>15/06/1436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D7F3239-7C38-4C13-98B9-2A177C988837}" type="slidenum">
              <a:rPr lang="ar-SA" smtClean="0"/>
              <a:pPr/>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9629A11-DD02-4F96-A2A4-4764975EDC78}" type="datetimeFigureOut">
              <a:rPr lang="ar-SA" smtClean="0"/>
              <a:pPr/>
              <a:t>15/06/1436</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D7F3239-7C38-4C13-98B9-2A177C988837}"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diagramData" Target="../diagrams/data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9.bin"/></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19.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xmlns="">
                  <a14:imgLayer r:embed="rId3">
                    <a14:imgEffect>
                      <a14:colorTemperature colorTemp="4700"/>
                    </a14:imgEffect>
                    <a14:imgEffect>
                      <a14:brightnessContrast bright="-40000" contrast="-40000"/>
                    </a14:imgEffect>
                  </a14:imgLayer>
                </a14:imgProps>
              </a:ext>
              <a:ext uri="{28A0092B-C50C-407E-A947-70E740481C1C}">
                <a14:useLocalDpi xmlns:a14="http://schemas.microsoft.com/office/drawing/2010/main" xmlns="" val="0"/>
              </a:ext>
            </a:extLst>
          </a:blip>
          <a:stretch>
            <a:fillRect/>
          </a:stretch>
        </p:blipFill>
        <p:spPr>
          <a:xfrm>
            <a:off x="0" y="0"/>
            <a:ext cx="9108504" cy="6858000"/>
          </a:xfrm>
          <a:prstGeom prst="rect">
            <a:avLst/>
          </a:prstGeom>
        </p:spPr>
      </p:pic>
      <p:sp>
        <p:nvSpPr>
          <p:cNvPr id="5" name="TextBox 4"/>
          <p:cNvSpPr txBox="1"/>
          <p:nvPr/>
        </p:nvSpPr>
        <p:spPr>
          <a:xfrm>
            <a:off x="1187624" y="3297178"/>
            <a:ext cx="6840760" cy="1211942"/>
          </a:xfrm>
          <a:prstGeom prst="rect">
            <a:avLst/>
          </a:prstGeom>
          <a:noFill/>
        </p:spPr>
        <p:txBody>
          <a:bodyPr wrap="square" rtlCol="1">
            <a:prstTxWarp prst="textArchUp">
              <a:avLst/>
            </a:prstTxWarp>
            <a:spAutoFit/>
          </a:bodyPr>
          <a:lstStyle/>
          <a:p>
            <a:pPr algn="ctr" rtl="0"/>
            <a:r>
              <a:rPr lang="en-US" sz="4400" b="1" dirty="0">
                <a:solidFill>
                  <a:srgbClr val="FFC000"/>
                </a:solidFill>
                <a:latin typeface="Times New Roman" pitchFamily="18" charset="0"/>
                <a:cs typeface="Times New Roman" pitchFamily="18" charset="0"/>
              </a:rPr>
              <a:t>Atmospheric Topping Unit</a:t>
            </a:r>
            <a:endParaRPr lang="ar-SA" sz="4400" dirty="0">
              <a:solidFill>
                <a:srgbClr val="FFC000"/>
              </a:solidFill>
              <a:latin typeface="Times New Roman" pitchFamily="18" charset="0"/>
              <a:cs typeface="Times New Roman" pitchFamily="18" charset="0"/>
            </a:endParaRPr>
          </a:p>
        </p:txBody>
      </p:sp>
      <p:sp>
        <p:nvSpPr>
          <p:cNvPr id="6" name="Rectangle 5"/>
          <p:cNvSpPr/>
          <p:nvPr/>
        </p:nvSpPr>
        <p:spPr>
          <a:xfrm>
            <a:off x="179512" y="116632"/>
            <a:ext cx="8928992" cy="523220"/>
          </a:xfrm>
          <a:prstGeom prst="rect">
            <a:avLst/>
          </a:prstGeom>
        </p:spPr>
        <p:txBody>
          <a:bodyPr wrap="square">
            <a:spAutoFit/>
          </a:bodyPr>
          <a:lstStyle/>
          <a:p>
            <a:pPr algn="l" rtl="0"/>
            <a:r>
              <a:rPr lang="en-US" sz="2800" b="1" dirty="0">
                <a:solidFill>
                  <a:schemeClr val="accent3">
                    <a:lumMod val="75000"/>
                  </a:schemeClr>
                </a:solidFill>
                <a:latin typeface="Times New Roman" pitchFamily="18" charset="0"/>
                <a:cs typeface="Times New Roman" pitchFamily="18" charset="0"/>
              </a:rPr>
              <a:t>Lect./7                       </a:t>
            </a:r>
            <a:r>
              <a:rPr lang="en-US" sz="2800" b="1" dirty="0" smtClean="0">
                <a:solidFill>
                  <a:schemeClr val="accent3">
                    <a:lumMod val="75000"/>
                  </a:schemeClr>
                </a:solidFill>
                <a:latin typeface="Times New Roman" pitchFamily="18" charset="0"/>
                <a:cs typeface="Times New Roman" pitchFamily="18" charset="0"/>
              </a:rPr>
              <a:t>                              </a:t>
            </a:r>
            <a:r>
              <a:rPr lang="en-US" sz="2800" b="1" dirty="0">
                <a:solidFill>
                  <a:schemeClr val="accent3">
                    <a:lumMod val="75000"/>
                  </a:schemeClr>
                </a:solidFill>
                <a:latin typeface="Times New Roman" pitchFamily="18" charset="0"/>
                <a:cs typeface="Times New Roman" pitchFamily="18" charset="0"/>
              </a:rPr>
              <a:t>Petroleum refinery</a:t>
            </a:r>
          </a:p>
        </p:txBody>
      </p:sp>
    </p:spTree>
    <p:extLst>
      <p:ext uri="{BB962C8B-B14F-4D97-AF65-F5344CB8AC3E}">
        <p14:creationId xmlns:p14="http://schemas.microsoft.com/office/powerpoint/2010/main" xmlns="" val="40071758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3529" y="620688"/>
            <a:ext cx="8568952" cy="60034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03081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476672"/>
            <a:ext cx="8712968" cy="6124754"/>
          </a:xfrm>
          <a:prstGeom prst="rect">
            <a:avLst/>
          </a:prstGeom>
        </p:spPr>
        <p:txBody>
          <a:bodyPr wrap="square">
            <a:spAutoFit/>
          </a:bodyPr>
          <a:lstStyle/>
          <a:p>
            <a:pPr algn="l" rtl="0"/>
            <a:r>
              <a:rPr lang="en-US" sz="2600" b="1" u="sng" dirty="0">
                <a:solidFill>
                  <a:srgbClr val="CC0099"/>
                </a:solidFill>
                <a:latin typeface="Times New Roman" pitchFamily="18" charset="0"/>
                <a:cs typeface="Times New Roman" pitchFamily="18" charset="0"/>
              </a:rPr>
              <a:t>Solution</a:t>
            </a:r>
            <a:r>
              <a:rPr lang="en-US" sz="2600" u="sng" dirty="0">
                <a:solidFill>
                  <a:srgbClr val="CC0099"/>
                </a:solidFill>
                <a:latin typeface="Times New Roman" pitchFamily="18" charset="0"/>
                <a:cs typeface="Times New Roman" pitchFamily="18" charset="0"/>
              </a:rPr>
              <a:t> </a:t>
            </a:r>
            <a:r>
              <a:rPr lang="en-US" sz="2600" dirty="0" smtClean="0">
                <a:solidFill>
                  <a:srgbClr val="CC0099"/>
                </a:solidFill>
                <a:latin typeface="Times New Roman" pitchFamily="18" charset="0"/>
                <a:cs typeface="Times New Roman" pitchFamily="18" charset="0"/>
              </a:rPr>
              <a:t>:             </a:t>
            </a:r>
            <a:r>
              <a:rPr lang="en-US" sz="2600" dirty="0" smtClean="0">
                <a:solidFill>
                  <a:srgbClr val="C00000"/>
                </a:solidFill>
                <a:latin typeface="Times New Roman" pitchFamily="18" charset="0"/>
                <a:cs typeface="Times New Roman" pitchFamily="18" charset="0"/>
              </a:rPr>
              <a:t>Energy </a:t>
            </a:r>
            <a:r>
              <a:rPr lang="en-US" sz="2600" dirty="0">
                <a:solidFill>
                  <a:srgbClr val="C00000"/>
                </a:solidFill>
                <a:latin typeface="Times New Roman" pitchFamily="18" charset="0"/>
                <a:cs typeface="Times New Roman" pitchFamily="18" charset="0"/>
              </a:rPr>
              <a:t>Balance Basis =1hr</a:t>
            </a:r>
          </a:p>
          <a:p>
            <a:pPr algn="l" rtl="0"/>
            <a:r>
              <a:rPr lang="en-US" sz="2600" b="1" dirty="0">
                <a:latin typeface="Times New Roman" pitchFamily="18" charset="0"/>
                <a:cs typeface="Times New Roman" pitchFamily="18" charset="0"/>
              </a:rPr>
              <a:t>Sensible heat                                               </a:t>
            </a:r>
            <a:r>
              <a:rPr lang="en-US" sz="2600" b="1" dirty="0" smtClean="0">
                <a:latin typeface="Times New Roman" pitchFamily="18" charset="0"/>
                <a:cs typeface="Times New Roman" pitchFamily="18" charset="0"/>
              </a:rPr>
              <a:t>                Btu   </a:t>
            </a:r>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Gasoline (vapor) </a:t>
            </a:r>
            <a:r>
              <a:rPr lang="en-US" sz="2600" dirty="0" smtClean="0">
                <a:latin typeface="Times New Roman" pitchFamily="18" charset="0"/>
                <a:cs typeface="Times New Roman" pitchFamily="18" charset="0"/>
              </a:rPr>
              <a:t>3415 * (576 - 286) * 0.56  </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589000</a:t>
            </a:r>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Naphtha (vapor) </a:t>
            </a:r>
            <a:r>
              <a:rPr lang="en-US" sz="2600" dirty="0" smtClean="0">
                <a:latin typeface="Times New Roman" pitchFamily="18" charset="0"/>
                <a:cs typeface="Times New Roman" pitchFamily="18" charset="0"/>
              </a:rPr>
              <a:t>754 * (576 - 335) * 0.55  </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106000 </a:t>
            </a:r>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Kerosene(vapor) </a:t>
            </a:r>
            <a:r>
              <a:rPr lang="en-US" sz="2600" dirty="0" smtClean="0">
                <a:latin typeface="Times New Roman" pitchFamily="18" charset="0"/>
                <a:cs typeface="Times New Roman" pitchFamily="18" charset="0"/>
              </a:rPr>
              <a:t>2765 * (576 - 420) * 0.57 =           261000 </a:t>
            </a:r>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Gas oil   (vapor) </a:t>
            </a:r>
            <a:r>
              <a:rPr lang="en-US" sz="2600" dirty="0" smtClean="0">
                <a:latin typeface="Times New Roman" pitchFamily="18" charset="0"/>
                <a:cs typeface="Times New Roman" pitchFamily="18" charset="0"/>
              </a:rPr>
              <a:t>1530 * (576 - 510) * 0.59 =            63000</a:t>
            </a:r>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Reduced crude (liquid) </a:t>
            </a:r>
            <a:r>
              <a:rPr lang="en-US" sz="2600" dirty="0" smtClean="0">
                <a:latin typeface="Times New Roman" pitchFamily="18" charset="0"/>
                <a:cs typeface="Times New Roman" pitchFamily="18" charset="0"/>
              </a:rPr>
              <a:t>5610 * (576 - 510) * 0.72 = 276000</a:t>
            </a:r>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                                                                      ---------------</a:t>
            </a:r>
          </a:p>
          <a:p>
            <a:pPr algn="l" rtl="0"/>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1295000</a:t>
            </a:r>
          </a:p>
          <a:p>
            <a:pPr algn="l" rtl="0"/>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Steam (vapor)  </a:t>
            </a:r>
            <a:r>
              <a:rPr lang="en-US" sz="2600" dirty="0" smtClean="0">
                <a:latin typeface="Times New Roman" pitchFamily="18" charset="0"/>
                <a:cs typeface="Times New Roman" pitchFamily="18" charset="0"/>
              </a:rPr>
              <a:t>567 * (535 - 286) * 0.5 =            70600</a:t>
            </a:r>
            <a:endParaRPr lang="en-US" sz="2600" dirty="0">
              <a:latin typeface="Times New Roman" pitchFamily="18" charset="0"/>
              <a:cs typeface="Times New Roman" pitchFamily="18" charset="0"/>
            </a:endParaRPr>
          </a:p>
          <a:p>
            <a:pPr algn="l" rtl="0"/>
            <a:endParaRPr lang="en-US" sz="2600" dirty="0" smtClean="0">
              <a:latin typeface="Times New Roman" pitchFamily="18" charset="0"/>
              <a:cs typeface="Times New Roman" pitchFamily="18" charset="0"/>
            </a:endParaRPr>
          </a:p>
          <a:p>
            <a:pPr algn="l" rtl="0"/>
            <a:r>
              <a:rPr lang="en-US" sz="2800" dirty="0" smtClean="0"/>
              <a:t>                                                       </a:t>
            </a:r>
            <a:r>
              <a:rPr lang="en-US" sz="2600" dirty="0">
                <a:latin typeface="Times New Roman" pitchFamily="18" charset="0"/>
                <a:cs typeface="Times New Roman" pitchFamily="18" charset="0"/>
              </a:rPr>
              <a:t>---------------</a:t>
            </a:r>
          </a:p>
          <a:p>
            <a:pPr algn="l" rtl="0"/>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1365600</a:t>
            </a:r>
          </a:p>
          <a:p>
            <a:pPr algn="l" rtl="0"/>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344870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8" name="Rectangle 7"/>
          <p:cNvSpPr/>
          <p:nvPr/>
        </p:nvSpPr>
        <p:spPr>
          <a:xfrm>
            <a:off x="179512" y="815801"/>
            <a:ext cx="8712968" cy="3693319"/>
          </a:xfrm>
          <a:prstGeom prst="rect">
            <a:avLst/>
          </a:prstGeom>
        </p:spPr>
        <p:txBody>
          <a:bodyPr wrap="square">
            <a:spAutoFit/>
          </a:bodyPr>
          <a:lstStyle/>
          <a:p>
            <a:pPr algn="l" rtl="0"/>
            <a:r>
              <a:rPr lang="en-US" sz="2600" b="1" dirty="0">
                <a:latin typeface="Times New Roman" pitchFamily="18" charset="0"/>
                <a:cs typeface="Times New Roman" pitchFamily="18" charset="0"/>
              </a:rPr>
              <a:t>Latent heat                                                     Btu                       </a:t>
            </a:r>
            <a:endParaRPr lang="en-US" sz="2600" dirty="0">
              <a:latin typeface="Times New Roman" pitchFamily="18" charset="0"/>
              <a:cs typeface="Times New Roman" pitchFamily="18" charset="0"/>
            </a:endParaRPr>
          </a:p>
          <a:p>
            <a:pPr algn="l" rtl="0">
              <a:lnSpc>
                <a:spcPct val="150000"/>
              </a:lnSpc>
            </a:pPr>
            <a:r>
              <a:rPr lang="en-US" sz="2600" dirty="0">
                <a:latin typeface="Times New Roman" pitchFamily="18" charset="0"/>
                <a:cs typeface="Times New Roman" pitchFamily="18" charset="0"/>
              </a:rPr>
              <a:t>Gasoline   ( withdraw as vapor )</a:t>
            </a:r>
          </a:p>
          <a:p>
            <a:pPr algn="l" rtl="0">
              <a:lnSpc>
                <a:spcPct val="150000"/>
              </a:lnSpc>
            </a:pPr>
            <a:r>
              <a:rPr lang="en-US" sz="2600" dirty="0">
                <a:latin typeface="Times New Roman" pitchFamily="18" charset="0"/>
                <a:cs typeface="Times New Roman" pitchFamily="18" charset="0"/>
              </a:rPr>
              <a:t>Naphtha      754x113 =                                   85100      </a:t>
            </a:r>
          </a:p>
          <a:p>
            <a:pPr algn="l" rtl="0">
              <a:lnSpc>
                <a:spcPct val="150000"/>
              </a:lnSpc>
            </a:pPr>
            <a:r>
              <a:rPr lang="en-US" sz="2600" dirty="0">
                <a:latin typeface="Times New Roman" pitchFamily="18" charset="0"/>
                <a:cs typeface="Times New Roman" pitchFamily="18" charset="0"/>
              </a:rPr>
              <a:t>Kerosene     2765x100=                                 276500</a:t>
            </a:r>
          </a:p>
          <a:p>
            <a:pPr algn="l" rtl="0">
              <a:lnSpc>
                <a:spcPct val="150000"/>
              </a:lnSpc>
            </a:pPr>
            <a:r>
              <a:rPr lang="en-US" sz="2600" dirty="0">
                <a:latin typeface="Times New Roman" pitchFamily="18" charset="0"/>
                <a:cs typeface="Times New Roman" pitchFamily="18" charset="0"/>
              </a:rPr>
              <a:t>Gas oil         1530x90=                                  138000</a:t>
            </a:r>
          </a:p>
          <a:p>
            <a:pPr algn="l" rtl="0"/>
            <a:r>
              <a:rPr lang="en-US" sz="2600" dirty="0">
                <a:latin typeface="Times New Roman" pitchFamily="18" charset="0"/>
                <a:cs typeface="Times New Roman" pitchFamily="18" charset="0"/>
              </a:rPr>
              <a:t>                                                                     ----------------</a:t>
            </a:r>
          </a:p>
          <a:p>
            <a:pPr algn="l" rtl="0"/>
            <a:r>
              <a:rPr lang="en-US" sz="2600" b="1" dirty="0">
                <a:latin typeface="Times New Roman" pitchFamily="18" charset="0"/>
                <a:cs typeface="Times New Roman" pitchFamily="18" charset="0"/>
              </a:rPr>
              <a:t>Total heat to be removed                            </a:t>
            </a:r>
            <a:r>
              <a:rPr lang="en-US" sz="2600" dirty="0">
                <a:latin typeface="Times New Roman" pitchFamily="18" charset="0"/>
                <a:cs typeface="Times New Roman" pitchFamily="18" charset="0"/>
              </a:rPr>
              <a:t>1865200</a:t>
            </a:r>
            <a:r>
              <a:rPr lang="en-US" sz="2600" b="1" dirty="0">
                <a:latin typeface="Times New Roman" pitchFamily="18" charset="0"/>
                <a:cs typeface="Times New Roman" pitchFamily="18" charset="0"/>
              </a:rPr>
              <a:t> </a:t>
            </a: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xmlns="" val="553926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graphicFrame>
        <p:nvGraphicFramePr>
          <p:cNvPr id="7" name="Diagram 6"/>
          <p:cNvGraphicFramePr/>
          <p:nvPr>
            <p:extLst>
              <p:ext uri="{D42A27DB-BD31-4B8C-83A1-F6EECF244321}">
                <p14:modId xmlns:p14="http://schemas.microsoft.com/office/powerpoint/2010/main" xmlns="" val="1157100937"/>
              </p:ext>
            </p:extLst>
          </p:nvPr>
        </p:nvGraphicFramePr>
        <p:xfrm>
          <a:off x="395536" y="764704"/>
          <a:ext cx="8136904" cy="27809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2"/>
          <p:cNvSpPr>
            <a:spLocks noChangeArrowheads="1"/>
          </p:cNvSpPr>
          <p:nvPr/>
        </p:nvSpPr>
        <p:spPr bwMode="auto">
          <a:xfrm>
            <a:off x="179512" y="3444969"/>
            <a:ext cx="8712968" cy="2893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Tx/>
              <a:buAutoNum type="arabicParenR"/>
              <a:tabLst/>
            </a:pPr>
            <a:r>
              <a:rPr kumimoji="0" lang="en-US" sz="2600" b="1" i="0" u="sng" strike="noStrike" cap="none" normalizeH="0" baseline="0" dirty="0" smtClean="0">
                <a:ln>
                  <a:noFill/>
                </a:ln>
                <a:solidFill>
                  <a:schemeClr val="accent1">
                    <a:lumMod val="75000"/>
                  </a:schemeClr>
                </a:solidFill>
                <a:effectLst/>
                <a:latin typeface="Times New Roman" pitchFamily="18" charset="0"/>
                <a:ea typeface="Times New Roman" pitchFamily="18" charset="0"/>
                <a:cs typeface="Times New Roman" pitchFamily="18" charset="0"/>
              </a:rPr>
              <a:t>Cold Reflux </a:t>
            </a:r>
            <a:r>
              <a:rPr kumimoji="0" lang="en-US" sz="2600" b="1" i="0" u="none" strike="noStrike" cap="none" normalizeH="0" baseline="0" dirty="0" smtClean="0">
                <a:ln>
                  <a:noFill/>
                </a:ln>
                <a:solidFill>
                  <a:schemeClr val="accent1">
                    <a:lumMod val="75000"/>
                  </a:schemeClr>
                </a:solidFill>
                <a:effectLst/>
                <a:latin typeface="Times New Roman" pitchFamily="18" charset="0"/>
                <a:ea typeface="Times New Roman" pitchFamily="18" charset="0"/>
                <a:cs typeface="Times New Roman" pitchFamily="18" charset="0"/>
              </a:rPr>
              <a:t>:</a:t>
            </a:r>
            <a:r>
              <a:rPr kumimoji="0" lang="en-US" sz="2600" b="0" i="0" u="none" strike="noStrike" cap="none" normalizeH="0" baseline="0" dirty="0" smtClean="0">
                <a:ln>
                  <a:noFill/>
                </a:ln>
                <a:solidFill>
                  <a:schemeClr val="accent1">
                    <a:lumMod val="75000"/>
                  </a:schemeClr>
                </a:solidFill>
                <a:effectLst/>
                <a:latin typeface="Times New Roman" pitchFamily="18" charset="0"/>
                <a:ea typeface="Times New Roman" pitchFamily="18" charset="0"/>
                <a:cs typeface="Times New Roman" pitchFamily="18" charset="0"/>
              </a:rPr>
              <a:t> </a:t>
            </a:r>
          </a:p>
          <a:p>
            <a:pPr marR="0" lvl="0" algn="just" defTabSz="914400" rtl="0" eaLnBrk="1" fontAlgn="base" latinLnBrk="0" hangingPunct="1">
              <a:lnSpc>
                <a:spcPct val="100000"/>
              </a:lnSpc>
              <a:spcBef>
                <a:spcPct val="0"/>
              </a:spcBef>
              <a:spcAft>
                <a:spcPct val="0"/>
              </a:spcAft>
              <a:buClrTx/>
              <a:buSzTx/>
              <a:tabLst/>
            </a:pPr>
            <a:r>
              <a:rPr lang="en-US" sz="2600" dirty="0">
                <a:latin typeface="Times New Roman" pitchFamily="18" charset="0"/>
                <a:ea typeface="Times New Roman" pitchFamily="18" charset="0"/>
                <a:cs typeface="Times New Roman" pitchFamily="18" charset="0"/>
              </a:rPr>
              <a:t>I</a:t>
            </a:r>
            <a:r>
              <a:rPr kumimoji="0" lang="en-US"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 defined as reflux that is supplied at some temperature below the temperature at the top of the tower. Each pound of this reflux removes a quantity of heat equal to the its latent heat and the sensible heat required to raise it temperature from the storage tank temperature to the temperature at the top of the tower</a:t>
            </a:r>
            <a:endParaRPr kumimoji="0" lang="en-US"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xmlns="" val="1628906734"/>
              </p:ext>
            </p:extLst>
          </p:nvPr>
        </p:nvGraphicFramePr>
        <p:xfrm>
          <a:off x="2771800" y="6004297"/>
          <a:ext cx="3945484" cy="667544"/>
        </p:xfrm>
        <a:graphic>
          <a:graphicData uri="http://schemas.openxmlformats.org/presentationml/2006/ole">
            <p:oleObj spid="_x0000_s6149" name="Equation" r:id="rId7" imgW="1257300" imgH="241300" progId="Equation.3">
              <p:embed/>
            </p:oleObj>
          </a:graphicData>
        </a:graphic>
      </p:graphicFrame>
    </p:spTree>
    <p:extLst>
      <p:ext uri="{BB962C8B-B14F-4D97-AF65-F5344CB8AC3E}">
        <p14:creationId xmlns:p14="http://schemas.microsoft.com/office/powerpoint/2010/main" xmlns="" val="36661840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2"/>
          <p:cNvSpPr>
            <a:spLocks noChangeArrowheads="1"/>
          </p:cNvSpPr>
          <p:nvPr/>
        </p:nvSpPr>
        <p:spPr bwMode="auto">
          <a:xfrm>
            <a:off x="179512" y="548680"/>
            <a:ext cx="8712967" cy="2893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600" b="1" i="0" u="none" strike="noStrike" cap="none" normalizeH="0" baseline="0" dirty="0" smtClean="0">
                <a:ln>
                  <a:noFill/>
                </a:ln>
                <a:solidFill>
                  <a:schemeClr val="accent6">
                    <a:lumMod val="75000"/>
                  </a:schemeClr>
                </a:solidFill>
                <a:effectLst/>
                <a:latin typeface="Times New Roman" pitchFamily="18" charset="0"/>
                <a:ea typeface="Times New Roman" pitchFamily="18" charset="0"/>
                <a:cs typeface="Times New Roman" pitchFamily="18" charset="0"/>
              </a:rPr>
              <a:t>2) </a:t>
            </a:r>
            <a:r>
              <a:rPr kumimoji="0" lang="en-US" sz="2600" b="1" i="0" u="sng" strike="noStrike" cap="none" normalizeH="0" baseline="0" dirty="0" smtClean="0">
                <a:ln>
                  <a:noFill/>
                </a:ln>
                <a:solidFill>
                  <a:schemeClr val="accent6">
                    <a:lumMod val="75000"/>
                  </a:schemeClr>
                </a:solidFill>
                <a:effectLst/>
                <a:latin typeface="Times New Roman" pitchFamily="18" charset="0"/>
                <a:ea typeface="Times New Roman" pitchFamily="18" charset="0"/>
                <a:cs typeface="Times New Roman" pitchFamily="18" charset="0"/>
              </a:rPr>
              <a:t>Hot Reflux:-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Admitted to the tower at the same temperature . Reflux or over flow from plate to plate in the tower is essentially hot reflux because it is always substantially at its boiling point. Hot reflux capable of removing only the latent heat because no difference in temperature is involved</a:t>
            </a:r>
            <a:endParaRPr kumimoji="0" lang="en-US"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xmlns="" val="295403849"/>
              </p:ext>
            </p:extLst>
          </p:nvPr>
        </p:nvGraphicFramePr>
        <p:xfrm>
          <a:off x="3563888" y="3147358"/>
          <a:ext cx="2016224" cy="588844"/>
        </p:xfrm>
        <a:graphic>
          <a:graphicData uri="http://schemas.openxmlformats.org/presentationml/2006/ole">
            <p:oleObj spid="_x0000_s12298" name="Equation" r:id="rId3" imgW="583947" imgH="241195" progId="Equation.3">
              <p:embed/>
            </p:oleObj>
          </a:graphicData>
        </a:graphic>
      </p:graphicFrame>
      <p:sp>
        <p:nvSpPr>
          <p:cNvPr id="9" name="Rectangle 3"/>
          <p:cNvSpPr>
            <a:spLocks noChangeArrowheads="1"/>
          </p:cNvSpPr>
          <p:nvPr/>
        </p:nvSpPr>
        <p:spPr bwMode="auto">
          <a:xfrm>
            <a:off x="0" y="6699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359532" y="3861048"/>
            <a:ext cx="8424936" cy="2015936"/>
          </a:xfrm>
          <a:prstGeom prst="rect">
            <a:avLst/>
          </a:prstGeom>
        </p:spPr>
        <p:txBody>
          <a:bodyPr wrap="square">
            <a:spAutoFit/>
          </a:bodyPr>
          <a:lstStyle/>
          <a:p>
            <a:pPr algn="just" rtl="0"/>
            <a:r>
              <a:rPr lang="en-US" sz="2500" b="1" dirty="0" smtClean="0">
                <a:solidFill>
                  <a:schemeClr val="accent3">
                    <a:lumMod val="50000"/>
                  </a:schemeClr>
                </a:solidFill>
                <a:latin typeface="Times New Roman" pitchFamily="18" charset="0"/>
                <a:cs typeface="Times New Roman" pitchFamily="18" charset="0"/>
              </a:rPr>
              <a:t>3) </a:t>
            </a:r>
            <a:r>
              <a:rPr lang="en-US" sz="2500" b="1" u="sng" dirty="0">
                <a:solidFill>
                  <a:schemeClr val="accent3">
                    <a:lumMod val="50000"/>
                  </a:schemeClr>
                </a:solidFill>
                <a:latin typeface="Times New Roman" pitchFamily="18" charset="0"/>
                <a:cs typeface="Times New Roman" pitchFamily="18" charset="0"/>
              </a:rPr>
              <a:t>Circulating Reflux</a:t>
            </a:r>
            <a:r>
              <a:rPr lang="en-US" sz="2500" u="sng" dirty="0">
                <a:solidFill>
                  <a:schemeClr val="accent3">
                    <a:lumMod val="50000"/>
                  </a:schemeClr>
                </a:solidFill>
                <a:latin typeface="Times New Roman" pitchFamily="18" charset="0"/>
                <a:cs typeface="Times New Roman" pitchFamily="18" charset="0"/>
              </a:rPr>
              <a:t> </a:t>
            </a:r>
            <a:r>
              <a:rPr lang="en-US" sz="2500" b="1" u="sng" dirty="0" smtClean="0">
                <a:solidFill>
                  <a:schemeClr val="accent3">
                    <a:lumMod val="50000"/>
                  </a:schemeClr>
                </a:solidFill>
                <a:latin typeface="Times New Roman" pitchFamily="18" charset="0"/>
                <a:cs typeface="Times New Roman" pitchFamily="18" charset="0"/>
              </a:rPr>
              <a:t>:</a:t>
            </a:r>
            <a:r>
              <a:rPr lang="en-US" sz="2500" dirty="0" smtClean="0">
                <a:solidFill>
                  <a:schemeClr val="accent3">
                    <a:lumMod val="50000"/>
                  </a:schemeClr>
                </a:solidFill>
                <a:latin typeface="Times New Roman" pitchFamily="18" charset="0"/>
                <a:cs typeface="Times New Roman" pitchFamily="18" charset="0"/>
              </a:rPr>
              <a:t> </a:t>
            </a:r>
            <a:r>
              <a:rPr lang="en-US" sz="2500" dirty="0" smtClean="0">
                <a:latin typeface="Times New Roman" pitchFamily="18" charset="0"/>
                <a:cs typeface="Times New Roman" pitchFamily="18" charset="0"/>
              </a:rPr>
              <a:t>It </a:t>
            </a:r>
            <a:r>
              <a:rPr lang="en-US" sz="2500" dirty="0">
                <a:latin typeface="Times New Roman" pitchFamily="18" charset="0"/>
                <a:cs typeface="Times New Roman" pitchFamily="18" charset="0"/>
              </a:rPr>
              <a:t>is not vaporized. It is only able to remove the sensible heat that is represented by its change in temperature as it circulate. This reflux is withdrawn from the tower as a liquid at a high temperature as a liquid and is returned to the tower after having been cooled</a:t>
            </a:r>
            <a:r>
              <a:rPr lang="en-US" sz="2500" dirty="0" smtClean="0">
                <a:latin typeface="Times New Roman" pitchFamily="18" charset="0"/>
                <a:cs typeface="Times New Roman" pitchFamily="18" charset="0"/>
              </a:rPr>
              <a:t>.</a:t>
            </a:r>
          </a:p>
        </p:txBody>
      </p:sp>
      <p:sp>
        <p:nvSpPr>
          <p:cNvPr id="11"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2" name="Object 11"/>
          <p:cNvGraphicFramePr>
            <a:graphicFrameLocks noChangeAspect="1"/>
          </p:cNvGraphicFramePr>
          <p:nvPr>
            <p:extLst>
              <p:ext uri="{D42A27DB-BD31-4B8C-83A1-F6EECF244321}">
                <p14:modId xmlns:p14="http://schemas.microsoft.com/office/powerpoint/2010/main" xmlns="" val="766432569"/>
              </p:ext>
            </p:extLst>
          </p:nvPr>
        </p:nvGraphicFramePr>
        <p:xfrm>
          <a:off x="3275856" y="6021288"/>
          <a:ext cx="2887687" cy="671788"/>
        </p:xfrm>
        <a:graphic>
          <a:graphicData uri="http://schemas.openxmlformats.org/presentationml/2006/ole">
            <p:oleObj spid="_x0000_s12299" name="Equation" r:id="rId4" imgW="914400" imgH="241300" progId="Equation.3">
              <p:embed/>
            </p:oleObj>
          </a:graphicData>
        </a:graphic>
      </p:graphicFrame>
    </p:spTree>
    <p:extLst>
      <p:ext uri="{BB962C8B-B14F-4D97-AF65-F5344CB8AC3E}">
        <p14:creationId xmlns:p14="http://schemas.microsoft.com/office/powerpoint/2010/main" xmlns="" val="1251791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pic>
        <p:nvPicPr>
          <p:cNvPr id="11265" name="Picture 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9512" y="836712"/>
            <a:ext cx="8712968" cy="554461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372475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620688"/>
            <a:ext cx="8712968" cy="6247864"/>
          </a:xfrm>
          <a:prstGeom prst="rect">
            <a:avLst/>
          </a:prstGeom>
        </p:spPr>
        <p:txBody>
          <a:bodyPr wrap="square">
            <a:spAutoFit/>
          </a:bodyPr>
          <a:lstStyle/>
          <a:p>
            <a:pPr algn="l" rtl="0"/>
            <a:r>
              <a:rPr lang="en-US" sz="2500" b="1" u="sng" dirty="0">
                <a:solidFill>
                  <a:srgbClr val="CC0099"/>
                </a:solidFill>
                <a:latin typeface="Times New Roman" pitchFamily="18" charset="0"/>
                <a:cs typeface="Times New Roman" pitchFamily="18" charset="0"/>
              </a:rPr>
              <a:t>Example (2)</a:t>
            </a:r>
            <a:r>
              <a:rPr lang="en-US" sz="2500" b="1" dirty="0">
                <a:solidFill>
                  <a:srgbClr val="CC0099"/>
                </a:solidFill>
                <a:latin typeface="Times New Roman" pitchFamily="18" charset="0"/>
                <a:cs typeface="Times New Roman" pitchFamily="18" charset="0"/>
              </a:rPr>
              <a:t> : (Quantity of Reflux)</a:t>
            </a:r>
            <a:endParaRPr lang="en-US" sz="2500" dirty="0">
              <a:solidFill>
                <a:srgbClr val="CC0099"/>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A tower fractionating system is such that 1865200 </a:t>
            </a:r>
            <a:r>
              <a:rPr lang="en-US" sz="2500" dirty="0" smtClean="0">
                <a:latin typeface="Times New Roman" pitchFamily="18" charset="0"/>
                <a:cs typeface="Times New Roman" pitchFamily="18" charset="0"/>
              </a:rPr>
              <a:t>Btu/</a:t>
            </a:r>
            <a:r>
              <a:rPr lang="en-US" sz="2500" dirty="0" err="1" smtClean="0">
                <a:latin typeface="Times New Roman" pitchFamily="18" charset="0"/>
                <a:cs typeface="Times New Roman" pitchFamily="18" charset="0"/>
              </a:rPr>
              <a:t>hr</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of reflux heat must be removed</a:t>
            </a:r>
            <a:r>
              <a:rPr lang="en-US" sz="2500" dirty="0" smtClean="0">
                <a:latin typeface="Times New Roman" pitchFamily="18" charset="0"/>
                <a:cs typeface="Times New Roman" pitchFamily="18" charset="0"/>
              </a:rPr>
              <a:t>.</a:t>
            </a:r>
          </a:p>
          <a:p>
            <a:pPr algn="l" rtl="0"/>
            <a:r>
              <a:rPr lang="en-US" sz="2500" dirty="0" smtClean="0">
                <a:latin typeface="Times New Roman" pitchFamily="18" charset="0"/>
                <a:cs typeface="Times New Roman" pitchFamily="18" charset="0"/>
              </a:rPr>
              <a:t>Example </a:t>
            </a:r>
            <a:r>
              <a:rPr lang="en-US" sz="2500" dirty="0">
                <a:latin typeface="Times New Roman" pitchFamily="18" charset="0"/>
                <a:cs typeface="Times New Roman" pitchFamily="18" charset="0"/>
              </a:rPr>
              <a:t>(1) illustrates the method of determining the reflux heat. How many pounds of (1) hot (2) cold, and (3) circulating reflux are required</a:t>
            </a:r>
            <a:r>
              <a:rPr lang="en-US" sz="2500" dirty="0" smtClean="0">
                <a:latin typeface="Times New Roman" pitchFamily="18" charset="0"/>
                <a:cs typeface="Times New Roman" pitchFamily="18" charset="0"/>
              </a:rPr>
              <a:t>?</a:t>
            </a:r>
          </a:p>
          <a:p>
            <a:pPr algn="l" rtl="0"/>
            <a:endParaRPr lang="en-US" sz="2500" dirty="0">
              <a:latin typeface="Times New Roman" pitchFamily="18" charset="0"/>
              <a:cs typeface="Times New Roman" pitchFamily="18" charset="0"/>
            </a:endParaRPr>
          </a:p>
          <a:p>
            <a:pPr algn="l" rtl="0"/>
            <a:r>
              <a:rPr lang="en-US" sz="2500" b="1" u="sng" dirty="0">
                <a:solidFill>
                  <a:srgbClr val="CC0099"/>
                </a:solidFill>
                <a:latin typeface="Times New Roman" pitchFamily="18" charset="0"/>
                <a:cs typeface="Times New Roman" pitchFamily="18" charset="0"/>
              </a:rPr>
              <a:t>Solution</a:t>
            </a:r>
            <a:endParaRPr lang="en-US" sz="2500" dirty="0">
              <a:solidFill>
                <a:srgbClr val="CC0099"/>
              </a:solidFill>
              <a:latin typeface="Times New Roman" pitchFamily="18" charset="0"/>
              <a:cs typeface="Times New Roman" pitchFamily="18" charset="0"/>
            </a:endParaRPr>
          </a:p>
          <a:p>
            <a:pPr algn="l" rtl="0"/>
            <a:r>
              <a:rPr lang="en-US" sz="2500" b="1" u="sng" dirty="0">
                <a:solidFill>
                  <a:srgbClr val="FF0000"/>
                </a:solidFill>
                <a:latin typeface="Times New Roman" pitchFamily="18" charset="0"/>
                <a:cs typeface="Times New Roman" pitchFamily="18" charset="0"/>
              </a:rPr>
              <a:t>Hot reflux</a:t>
            </a:r>
            <a:r>
              <a:rPr lang="en-US" sz="2500" b="1" dirty="0">
                <a:solidFill>
                  <a:srgbClr val="FF0000"/>
                </a:solidFill>
                <a:latin typeface="Times New Roman" pitchFamily="18" charset="0"/>
                <a:cs typeface="Times New Roman" pitchFamily="18" charset="0"/>
              </a:rPr>
              <a:t>:</a:t>
            </a:r>
            <a:endParaRPr lang="en-US" sz="2500" dirty="0">
              <a:solidFill>
                <a:srgbClr val="FF0000"/>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λ ( Gasoline ) =123 Btu/</a:t>
            </a:r>
            <a:r>
              <a:rPr lang="en-US" sz="2500" dirty="0" err="1">
                <a:latin typeface="Times New Roman" pitchFamily="18" charset="0"/>
                <a:cs typeface="Times New Roman" pitchFamily="18" charset="0"/>
              </a:rPr>
              <a:t>lb</a:t>
            </a:r>
            <a:endParaRPr lang="en-US" sz="2500" dirty="0">
              <a:latin typeface="Times New Roman" pitchFamily="18" charset="0"/>
              <a:cs typeface="Times New Roman" pitchFamily="18" charset="0"/>
            </a:endParaRPr>
          </a:p>
          <a:p>
            <a:pPr algn="l" rtl="0"/>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 of hot reflux = </a:t>
            </a:r>
            <a:r>
              <a:rPr lang="en-US" sz="2500" dirty="0" smtClean="0">
                <a:latin typeface="Times New Roman" pitchFamily="18" charset="0"/>
                <a:cs typeface="Times New Roman" pitchFamily="18" charset="0"/>
              </a:rPr>
              <a:t>1865200/120 = 15500 </a:t>
            </a:r>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a:t>
            </a:r>
            <a:r>
              <a:rPr lang="en-US" sz="2500" dirty="0" err="1">
                <a:latin typeface="Times New Roman" pitchFamily="18" charset="0"/>
                <a:cs typeface="Times New Roman" pitchFamily="18" charset="0"/>
              </a:rPr>
              <a:t>hr</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 hot </a:t>
            </a:r>
            <a:r>
              <a:rPr lang="en-US" sz="2500" dirty="0" smtClean="0">
                <a:latin typeface="Times New Roman" pitchFamily="18" charset="0"/>
                <a:cs typeface="Times New Roman" pitchFamily="18" charset="0"/>
              </a:rPr>
              <a:t>reflux = 15500/110 = 141</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 gasoline = </a:t>
            </a:r>
            <a:r>
              <a:rPr lang="en-US" sz="2500" dirty="0" smtClean="0">
                <a:latin typeface="Times New Roman" pitchFamily="18" charset="0"/>
                <a:cs typeface="Times New Roman" pitchFamily="18" charset="0"/>
              </a:rPr>
              <a:t>3415/110 = 31</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moles </a:t>
            </a:r>
            <a:r>
              <a:rPr lang="en-US" sz="2500" dirty="0" smtClean="0">
                <a:latin typeface="Times New Roman" pitchFamily="18" charset="0"/>
                <a:cs typeface="Times New Roman" pitchFamily="18" charset="0"/>
              </a:rPr>
              <a:t>vapor = 141 + 31 = 172</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moles steam </a:t>
            </a:r>
            <a:r>
              <a:rPr lang="en-US" sz="2500" dirty="0" smtClean="0">
                <a:latin typeface="Times New Roman" pitchFamily="18" charset="0"/>
                <a:cs typeface="Times New Roman" pitchFamily="18" charset="0"/>
              </a:rPr>
              <a:t>= 567/18 = 31.5</a:t>
            </a:r>
          </a:p>
          <a:p>
            <a:pPr algn="l" rtl="0"/>
            <a:r>
              <a:rPr lang="en-US" sz="2500" dirty="0">
                <a:latin typeface="Times New Roman" pitchFamily="18" charset="0"/>
                <a:cs typeface="Times New Roman" pitchFamily="18" charset="0"/>
              </a:rPr>
              <a:t>total moles at the top of the </a:t>
            </a:r>
            <a:r>
              <a:rPr lang="en-US" sz="2500" dirty="0" smtClean="0">
                <a:latin typeface="Times New Roman" pitchFamily="18" charset="0"/>
                <a:cs typeface="Times New Roman" pitchFamily="18" charset="0"/>
              </a:rPr>
              <a:t>tower = 172 + 31.5 = 203.5</a:t>
            </a:r>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xmlns="" val="16850596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1"/>
          <p:cNvSpPr>
            <a:spLocks noChangeArrowheads="1"/>
          </p:cNvSpPr>
          <p:nvPr/>
        </p:nvSpPr>
        <p:spPr bwMode="auto">
          <a:xfrm>
            <a:off x="179512" y="548680"/>
            <a:ext cx="8712968" cy="29546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total pressure at the top of the tower = 780 mm Hg</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partial pressure in the gas phase is (172/203.5) *</a:t>
            </a:r>
            <a:r>
              <a:rPr kumimoji="0" lang="en-US" sz="25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780 </a:t>
            </a: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660 mmHg ( according to Daltons law P</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i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i</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T</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dew point of 100% gasoline on EFV curve = 296 </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a:t>
            </a: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760 mm Hg)</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lang="en-US" sz="2500" dirty="0" smtClean="0">
                <a:latin typeface="Times New Roman" pitchFamily="18" charset="0"/>
                <a:ea typeface="Times New Roman" pitchFamily="18" charset="0"/>
                <a:cs typeface="Times New Roman" pitchFamily="18" charset="0"/>
              </a:rPr>
              <a:t>&gt;&gt;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660 mm Hg the temperature is calculated according to    </a:t>
            </a:r>
          </a:p>
          <a:p>
            <a:pPr marL="0" marR="0" lvl="0" indent="0" algn="justLow" defTabSz="914400" rtl="0" eaLnBrk="0" fontAlgn="base" latinLnBrk="0" hangingPunct="0">
              <a:lnSpc>
                <a:spcPct val="100000"/>
              </a:lnSpc>
              <a:spcBef>
                <a:spcPct val="0"/>
              </a:spcBef>
              <a:spcAft>
                <a:spcPct val="0"/>
              </a:spcAft>
              <a:buClrTx/>
              <a:buSzTx/>
              <a:buFontTx/>
              <a:buNone/>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Claussius</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Clapeyron</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Eq.</a:t>
            </a:r>
          </a:p>
        </p:txBody>
      </p:sp>
      <p:sp>
        <p:nvSpPr>
          <p:cNvPr id="8"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9" name="Object 8"/>
          <p:cNvGraphicFramePr>
            <a:graphicFrameLocks noChangeAspect="1"/>
          </p:cNvGraphicFramePr>
          <p:nvPr>
            <p:extLst>
              <p:ext uri="{D42A27DB-BD31-4B8C-83A1-F6EECF244321}">
                <p14:modId xmlns:p14="http://schemas.microsoft.com/office/powerpoint/2010/main" xmlns="" val="3388967463"/>
              </p:ext>
            </p:extLst>
          </p:nvPr>
        </p:nvGraphicFramePr>
        <p:xfrm>
          <a:off x="2275978" y="3573016"/>
          <a:ext cx="3160118" cy="1008112"/>
        </p:xfrm>
        <a:graphic>
          <a:graphicData uri="http://schemas.openxmlformats.org/presentationml/2006/ole">
            <p:oleObj spid="_x0000_s9226" name="Equation" r:id="rId3" imgW="1218671" imgH="431613" progId="Equation.3">
              <p:embed/>
            </p:oleObj>
          </a:graphicData>
        </a:graphic>
      </p:graphicFrame>
      <p:sp>
        <p:nvSpPr>
          <p:cNvPr id="10" name="Rectangle 9"/>
          <p:cNvSpPr/>
          <p:nvPr/>
        </p:nvSpPr>
        <p:spPr>
          <a:xfrm>
            <a:off x="256572" y="4752146"/>
            <a:ext cx="3307316" cy="477054"/>
          </a:xfrm>
          <a:prstGeom prst="rect">
            <a:avLst/>
          </a:prstGeom>
        </p:spPr>
        <p:txBody>
          <a:bodyPr wrap="none">
            <a:spAutoFit/>
          </a:bodyPr>
          <a:lstStyle/>
          <a:p>
            <a:r>
              <a:rPr lang="en-US" sz="2500" dirty="0" smtClean="0">
                <a:latin typeface="Times New Roman" pitchFamily="18" charset="0"/>
                <a:cs typeface="Times New Roman" pitchFamily="18" charset="0"/>
              </a:rPr>
              <a:t>R= </a:t>
            </a:r>
            <a:r>
              <a:rPr lang="en-US" sz="2500" dirty="0">
                <a:latin typeface="Times New Roman" pitchFamily="18" charset="0"/>
                <a:cs typeface="Times New Roman" pitchFamily="18" charset="0"/>
              </a:rPr>
              <a:t>1.987 </a:t>
            </a:r>
            <a:r>
              <a:rPr lang="en-US" sz="2500" dirty="0" smtClean="0">
                <a:latin typeface="Times New Roman" pitchFamily="18" charset="0"/>
                <a:cs typeface="Times New Roman" pitchFamily="18" charset="0"/>
              </a:rPr>
              <a:t>Btu/</a:t>
            </a:r>
            <a:r>
              <a:rPr lang="en-US" sz="2500" dirty="0" err="1" smtClean="0">
                <a:latin typeface="Times New Roman" pitchFamily="18" charset="0"/>
                <a:cs typeface="Times New Roman" pitchFamily="18" charset="0"/>
              </a:rPr>
              <a:t>lbmole.</a:t>
            </a:r>
            <a:r>
              <a:rPr lang="en-US" sz="2500" baseline="30000" dirty="0" err="1" smtClean="0">
                <a:latin typeface="Times New Roman" pitchFamily="18" charset="0"/>
                <a:cs typeface="Times New Roman" pitchFamily="18" charset="0"/>
              </a:rPr>
              <a:t>o</a:t>
            </a:r>
            <a:r>
              <a:rPr lang="en-US" sz="2500" dirty="0" err="1" smtClean="0">
                <a:latin typeface="Times New Roman" pitchFamily="18" charset="0"/>
                <a:cs typeface="Times New Roman" pitchFamily="18" charset="0"/>
              </a:rPr>
              <a:t>R</a:t>
            </a:r>
            <a:endParaRPr lang="ar-SA" sz="2500" dirty="0">
              <a:latin typeface="Times New Roman" pitchFamily="18" charset="0"/>
              <a:cs typeface="Times New Roman" pitchFamily="18" charset="0"/>
            </a:endParaRPr>
          </a:p>
        </p:txBody>
      </p:sp>
      <p:sp>
        <p:nvSpPr>
          <p:cNvPr id="11"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2" name="Object 11"/>
          <p:cNvGraphicFramePr>
            <a:graphicFrameLocks noChangeAspect="1"/>
          </p:cNvGraphicFramePr>
          <p:nvPr>
            <p:extLst>
              <p:ext uri="{D42A27DB-BD31-4B8C-83A1-F6EECF244321}">
                <p14:modId xmlns:p14="http://schemas.microsoft.com/office/powerpoint/2010/main" xmlns="" val="1952535037"/>
              </p:ext>
            </p:extLst>
          </p:nvPr>
        </p:nvGraphicFramePr>
        <p:xfrm>
          <a:off x="1934580" y="5517232"/>
          <a:ext cx="5294047" cy="936104"/>
        </p:xfrm>
        <a:graphic>
          <a:graphicData uri="http://schemas.openxmlformats.org/presentationml/2006/ole">
            <p:oleObj spid="_x0000_s9227" name="Equation" r:id="rId4" imgW="2145369" imgH="393529" progId="Equation.3">
              <p:embed/>
            </p:oleObj>
          </a:graphicData>
        </a:graphic>
      </p:graphicFrame>
    </p:spTree>
    <p:extLst>
      <p:ext uri="{BB962C8B-B14F-4D97-AF65-F5344CB8AC3E}">
        <p14:creationId xmlns:p14="http://schemas.microsoft.com/office/powerpoint/2010/main" xmlns="" val="28289384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509708" y="548680"/>
            <a:ext cx="1460656" cy="477054"/>
          </a:xfrm>
          <a:prstGeom prst="rect">
            <a:avLst/>
          </a:prstGeom>
        </p:spPr>
        <p:txBody>
          <a:bodyPr wrap="none">
            <a:spAutoFit/>
          </a:bodyPr>
          <a:lstStyle/>
          <a:p>
            <a:pPr rtl="0"/>
            <a:r>
              <a:rPr lang="en-US" sz="2500" dirty="0">
                <a:latin typeface="Times New Roman" pitchFamily="18" charset="0"/>
                <a:cs typeface="Times New Roman" pitchFamily="18" charset="0"/>
              </a:rPr>
              <a:t>T=284 </a:t>
            </a:r>
            <a:r>
              <a:rPr lang="en-US" sz="2500" baseline="30000" dirty="0">
                <a:latin typeface="Times New Roman" pitchFamily="18" charset="0"/>
                <a:cs typeface="Times New Roman" pitchFamily="18" charset="0"/>
              </a:rPr>
              <a:t>o </a:t>
            </a:r>
            <a:r>
              <a:rPr lang="en-US" sz="2500" dirty="0">
                <a:latin typeface="Times New Roman" pitchFamily="18" charset="0"/>
                <a:cs typeface="Times New Roman" pitchFamily="18" charset="0"/>
              </a:rPr>
              <a:t>F</a:t>
            </a:r>
          </a:p>
        </p:txBody>
      </p:sp>
      <p:sp>
        <p:nvSpPr>
          <p:cNvPr id="8" name="Rectangle 7"/>
          <p:cNvSpPr/>
          <p:nvPr/>
        </p:nvSpPr>
        <p:spPr>
          <a:xfrm>
            <a:off x="179512" y="980728"/>
            <a:ext cx="8568952" cy="1246495"/>
          </a:xfrm>
          <a:prstGeom prst="rect">
            <a:avLst/>
          </a:prstGeom>
        </p:spPr>
        <p:txBody>
          <a:bodyPr wrap="square">
            <a:spAutoFit/>
          </a:bodyPr>
          <a:lstStyle/>
          <a:p>
            <a:pPr algn="l" rtl="0"/>
            <a:r>
              <a:rPr lang="en-US" sz="2500" dirty="0">
                <a:latin typeface="Times New Roman" pitchFamily="18" charset="0"/>
                <a:cs typeface="Times New Roman" pitchFamily="18" charset="0"/>
              </a:rPr>
              <a:t>The actual top temperature when using hot </a:t>
            </a:r>
            <a:r>
              <a:rPr lang="en-US" sz="2500" dirty="0" smtClean="0">
                <a:latin typeface="Times New Roman" pitchFamily="18" charset="0"/>
                <a:cs typeface="Times New Roman" pitchFamily="18" charset="0"/>
              </a:rPr>
              <a:t>reflux = 286 </a:t>
            </a:r>
            <a:r>
              <a:rPr lang="en-US" sz="2500" baseline="30000" dirty="0">
                <a:latin typeface="Times New Roman" pitchFamily="18" charset="0"/>
                <a:cs typeface="Times New Roman" pitchFamily="18" charset="0"/>
              </a:rPr>
              <a:t>o </a:t>
            </a:r>
            <a:r>
              <a:rPr lang="en-US" sz="2500" dirty="0">
                <a:latin typeface="Times New Roman" pitchFamily="18" charset="0"/>
                <a:cs typeface="Times New Roman" pitchFamily="18" charset="0"/>
              </a:rPr>
              <a:t>F</a:t>
            </a:r>
          </a:p>
          <a:p>
            <a:pPr algn="l" rtl="0"/>
            <a:r>
              <a:rPr lang="en-US" sz="2500" b="1" u="sng" dirty="0">
                <a:solidFill>
                  <a:schemeClr val="bg2">
                    <a:lumMod val="50000"/>
                  </a:schemeClr>
                </a:solidFill>
                <a:latin typeface="Times New Roman" pitchFamily="18" charset="0"/>
                <a:cs typeface="Times New Roman" pitchFamily="18" charset="0"/>
              </a:rPr>
              <a:t>Cold reflux :</a:t>
            </a:r>
            <a:endParaRPr lang="en-US" sz="2500" u="sng" dirty="0">
              <a:solidFill>
                <a:schemeClr val="bg2">
                  <a:lumMod val="50000"/>
                </a:schemeClr>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Assume storage tank at </a:t>
            </a:r>
            <a:r>
              <a:rPr lang="en-US" sz="2500" dirty="0" smtClean="0">
                <a:latin typeface="Times New Roman" pitchFamily="18" charset="0"/>
                <a:cs typeface="Times New Roman" pitchFamily="18" charset="0"/>
              </a:rPr>
              <a:t>80</a:t>
            </a:r>
            <a:r>
              <a:rPr lang="en-US" sz="2500" baseline="30000" dirty="0" smtClean="0">
                <a:latin typeface="Times New Roman" pitchFamily="18" charset="0"/>
                <a:cs typeface="Times New Roman" pitchFamily="18" charset="0"/>
              </a:rPr>
              <a:t>o</a:t>
            </a:r>
            <a:r>
              <a:rPr lang="en-US" sz="2500" dirty="0" smtClean="0">
                <a:latin typeface="Times New Roman" pitchFamily="18" charset="0"/>
                <a:cs typeface="Times New Roman" pitchFamily="18" charset="0"/>
              </a:rPr>
              <a:t>F </a:t>
            </a:r>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0" name="Object 9"/>
          <p:cNvGraphicFramePr>
            <a:graphicFrameLocks noChangeAspect="1"/>
          </p:cNvGraphicFramePr>
          <p:nvPr>
            <p:extLst>
              <p:ext uri="{D42A27DB-BD31-4B8C-83A1-F6EECF244321}">
                <p14:modId xmlns:p14="http://schemas.microsoft.com/office/powerpoint/2010/main" xmlns="" val="3020579225"/>
              </p:ext>
            </p:extLst>
          </p:nvPr>
        </p:nvGraphicFramePr>
        <p:xfrm>
          <a:off x="3131840" y="2276872"/>
          <a:ext cx="4695529" cy="864096"/>
        </p:xfrm>
        <a:graphic>
          <a:graphicData uri="http://schemas.openxmlformats.org/presentationml/2006/ole">
            <p:oleObj spid="_x0000_s14348" name="Equation" r:id="rId3" imgW="2019300" imgH="419100" progId="Equation.3">
              <p:embed/>
            </p:oleObj>
          </a:graphicData>
        </a:graphic>
      </p:graphicFrame>
      <p:sp>
        <p:nvSpPr>
          <p:cNvPr id="11" name="Rectangle 10"/>
          <p:cNvSpPr/>
          <p:nvPr/>
        </p:nvSpPr>
        <p:spPr>
          <a:xfrm>
            <a:off x="1115616" y="2420888"/>
            <a:ext cx="2101857" cy="477054"/>
          </a:xfrm>
          <a:prstGeom prst="rect">
            <a:avLst/>
          </a:prstGeom>
        </p:spPr>
        <p:txBody>
          <a:bodyPr wrap="none">
            <a:spAutoFit/>
          </a:bodyPr>
          <a:lstStyle/>
          <a:p>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 cold reflux </a:t>
            </a:r>
            <a:endParaRPr lang="ar-SA" sz="2500" dirty="0">
              <a:latin typeface="Times New Roman" pitchFamily="18" charset="0"/>
              <a:cs typeface="Times New Roman" pitchFamily="18" charset="0"/>
            </a:endParaRPr>
          </a:p>
        </p:txBody>
      </p:sp>
      <p:sp>
        <p:nvSpPr>
          <p:cNvPr id="12" name="Rectangle 11"/>
          <p:cNvSpPr/>
          <p:nvPr/>
        </p:nvSpPr>
        <p:spPr>
          <a:xfrm>
            <a:off x="251520" y="3068960"/>
            <a:ext cx="8712968" cy="2015936"/>
          </a:xfrm>
          <a:prstGeom prst="rect">
            <a:avLst/>
          </a:prstGeom>
        </p:spPr>
        <p:txBody>
          <a:bodyPr wrap="square">
            <a:spAutoFit/>
          </a:bodyPr>
          <a:lstStyle/>
          <a:p>
            <a:pPr algn="l" rtl="0"/>
            <a:r>
              <a:rPr lang="en-US" sz="2500" dirty="0">
                <a:latin typeface="Times New Roman" pitchFamily="18" charset="0"/>
                <a:cs typeface="Times New Roman" pitchFamily="18" charset="0"/>
              </a:rPr>
              <a:t>Moles cold reflux                   </a:t>
            </a:r>
            <a:r>
              <a:rPr lang="en-US" sz="2500" dirty="0" smtClean="0">
                <a:latin typeface="Times New Roman" pitchFamily="18" charset="0"/>
                <a:cs typeface="Times New Roman" pitchFamily="18" charset="0"/>
              </a:rPr>
              <a:t>   = 7950/110 = 72.3</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 gasoline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a:t>
            </a:r>
          </a:p>
          <a:p>
            <a:pPr algn="l" rtl="0"/>
            <a:r>
              <a:rPr lang="en-US" sz="2500" dirty="0">
                <a:latin typeface="Times New Roman" pitchFamily="18" charset="0"/>
                <a:cs typeface="Times New Roman" pitchFamily="18" charset="0"/>
              </a:rPr>
              <a:t>Moles vapor                                              </a:t>
            </a:r>
            <a:r>
              <a:rPr lang="en-US" sz="2500" dirty="0" smtClean="0">
                <a:latin typeface="Times New Roman" pitchFamily="18" charset="0"/>
                <a:cs typeface="Times New Roman" pitchFamily="18" charset="0"/>
              </a:rPr>
              <a:t>      103.3 </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Moles steam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31.5</a:t>
            </a:r>
          </a:p>
          <a:p>
            <a:pPr algn="l" rtl="0"/>
            <a:r>
              <a:rPr lang="en-US" sz="2500" dirty="0">
                <a:latin typeface="Times New Roman" pitchFamily="18" charset="0"/>
                <a:cs typeface="Times New Roman" pitchFamily="18" charset="0"/>
              </a:rPr>
              <a:t>Total moles                                              </a:t>
            </a:r>
            <a:r>
              <a:rPr lang="en-US" sz="2500" dirty="0" smtClean="0">
                <a:latin typeface="Times New Roman" pitchFamily="18" charset="0"/>
                <a:cs typeface="Times New Roman" pitchFamily="18" charset="0"/>
              </a:rPr>
              <a:t>       134.8</a:t>
            </a:r>
          </a:p>
        </p:txBody>
      </p:sp>
      <p:sp>
        <p:nvSpPr>
          <p:cNvPr id="1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4" name="Object 13"/>
          <p:cNvGraphicFramePr>
            <a:graphicFrameLocks noChangeAspect="1"/>
          </p:cNvGraphicFramePr>
          <p:nvPr>
            <p:extLst>
              <p:ext uri="{D42A27DB-BD31-4B8C-83A1-F6EECF244321}">
                <p14:modId xmlns:p14="http://schemas.microsoft.com/office/powerpoint/2010/main" xmlns="" val="1068714554"/>
              </p:ext>
            </p:extLst>
          </p:nvPr>
        </p:nvGraphicFramePr>
        <p:xfrm>
          <a:off x="1763688" y="5085184"/>
          <a:ext cx="2765831" cy="854894"/>
        </p:xfrm>
        <a:graphic>
          <a:graphicData uri="http://schemas.openxmlformats.org/presentationml/2006/ole">
            <p:oleObj spid="_x0000_s14349" name="Equation" r:id="rId4" imgW="1129810" imgH="393529" progId="Equation.3">
              <p:embed/>
            </p:oleObj>
          </a:graphicData>
        </a:graphic>
      </p:graphicFrame>
      <p:sp>
        <p:nvSpPr>
          <p:cNvPr id="15" name="Rectangle 14"/>
          <p:cNvSpPr/>
          <p:nvPr/>
        </p:nvSpPr>
        <p:spPr>
          <a:xfrm>
            <a:off x="4499992" y="5301208"/>
            <a:ext cx="1717137" cy="477054"/>
          </a:xfrm>
          <a:prstGeom prst="rect">
            <a:avLst/>
          </a:prstGeom>
        </p:spPr>
        <p:txBody>
          <a:bodyPr wrap="none">
            <a:spAutoFit/>
          </a:bodyPr>
          <a:lstStyle/>
          <a:p>
            <a:pPr rtl="0"/>
            <a:r>
              <a:rPr lang="en-US" sz="2500" dirty="0">
                <a:latin typeface="Times New Roman" pitchFamily="18" charset="0"/>
                <a:cs typeface="Times New Roman" pitchFamily="18" charset="0"/>
              </a:rPr>
              <a:t>600 mm Hg</a:t>
            </a:r>
          </a:p>
        </p:txBody>
      </p:sp>
      <p:sp>
        <p:nvSpPr>
          <p:cNvPr id="16" name="Rectangle 15"/>
          <p:cNvSpPr/>
          <p:nvPr/>
        </p:nvSpPr>
        <p:spPr>
          <a:xfrm>
            <a:off x="0" y="6048290"/>
            <a:ext cx="9252520" cy="477054"/>
          </a:xfrm>
          <a:prstGeom prst="rect">
            <a:avLst/>
          </a:prstGeom>
        </p:spPr>
        <p:txBody>
          <a:bodyPr wrap="square">
            <a:spAutoFit/>
          </a:bodyPr>
          <a:lstStyle/>
          <a:p>
            <a:pPr algn="just" rtl="0"/>
            <a:r>
              <a:rPr lang="en-US" sz="2500" dirty="0">
                <a:latin typeface="Times New Roman" pitchFamily="18" charset="0"/>
                <a:cs typeface="Times New Roman" pitchFamily="18" charset="0"/>
              </a:rPr>
              <a:t>The equilibrium temperature of </a:t>
            </a:r>
            <a:r>
              <a:rPr lang="en-US" sz="2500" dirty="0" smtClean="0">
                <a:latin typeface="Times New Roman" pitchFamily="18" charset="0"/>
                <a:cs typeface="Times New Roman" pitchFamily="18" charset="0"/>
              </a:rPr>
              <a:t>296</a:t>
            </a:r>
            <a:r>
              <a:rPr lang="en-US" sz="2500" baseline="30000" dirty="0" smtClean="0">
                <a:latin typeface="Times New Roman" pitchFamily="18" charset="0"/>
                <a:cs typeface="Times New Roman" pitchFamily="18" charset="0"/>
              </a:rPr>
              <a:t>o</a:t>
            </a:r>
            <a:r>
              <a:rPr lang="en-US" sz="2500" dirty="0" smtClean="0">
                <a:latin typeface="Times New Roman" pitchFamily="18" charset="0"/>
                <a:cs typeface="Times New Roman" pitchFamily="18" charset="0"/>
              </a:rPr>
              <a:t>F </a:t>
            </a:r>
            <a:r>
              <a:rPr lang="en-US" sz="2500" dirty="0">
                <a:latin typeface="Times New Roman" pitchFamily="18" charset="0"/>
                <a:cs typeface="Times New Roman" pitchFamily="18" charset="0"/>
              </a:rPr>
              <a:t>corrected to 600 </a:t>
            </a:r>
            <a:r>
              <a:rPr lang="en-US" sz="2500" dirty="0" smtClean="0">
                <a:latin typeface="Times New Roman" pitchFamily="18" charset="0"/>
                <a:cs typeface="Times New Roman" pitchFamily="18" charset="0"/>
              </a:rPr>
              <a:t>mmHg= </a:t>
            </a:r>
            <a:r>
              <a:rPr lang="en-US" sz="2500" dirty="0">
                <a:latin typeface="Times New Roman" pitchFamily="18" charset="0"/>
                <a:cs typeface="Times New Roman" pitchFamily="18" charset="0"/>
              </a:rPr>
              <a:t>275 </a:t>
            </a:r>
            <a:r>
              <a:rPr lang="en-US" sz="2500" baseline="30000" dirty="0" err="1" smtClean="0">
                <a:latin typeface="Times New Roman" pitchFamily="18" charset="0"/>
                <a:cs typeface="Times New Roman" pitchFamily="18" charset="0"/>
              </a:rPr>
              <a:t>o</a:t>
            </a:r>
            <a:r>
              <a:rPr lang="en-US" sz="2500" dirty="0" err="1" smtClean="0">
                <a:latin typeface="Times New Roman" pitchFamily="18" charset="0"/>
                <a:cs typeface="Times New Roman" pitchFamily="18" charset="0"/>
              </a:rPr>
              <a:t>F</a:t>
            </a:r>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xmlns="" val="717083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65873" y="548680"/>
            <a:ext cx="8712968" cy="2400657"/>
          </a:xfrm>
          <a:prstGeom prst="rect">
            <a:avLst/>
          </a:prstGeom>
        </p:spPr>
        <p:txBody>
          <a:bodyPr wrap="square">
            <a:spAutoFit/>
          </a:bodyPr>
          <a:lstStyle/>
          <a:p>
            <a:pPr algn="l" rtl="0"/>
            <a:r>
              <a:rPr lang="en-US" sz="2500" b="1" u="sng" dirty="0">
                <a:solidFill>
                  <a:srgbClr val="00B050"/>
                </a:solidFill>
                <a:latin typeface="Times New Roman" pitchFamily="18" charset="0"/>
                <a:cs typeface="Times New Roman" pitchFamily="18" charset="0"/>
              </a:rPr>
              <a:t>Circulating reflux</a:t>
            </a:r>
            <a:r>
              <a:rPr lang="en-US" sz="2500" b="1" dirty="0">
                <a:solidFill>
                  <a:srgbClr val="00B050"/>
                </a:solidFill>
                <a:latin typeface="Times New Roman" pitchFamily="18" charset="0"/>
                <a:cs typeface="Times New Roman" pitchFamily="18" charset="0"/>
              </a:rPr>
              <a:t> : </a:t>
            </a:r>
            <a:endParaRPr lang="en-US" sz="2500" dirty="0">
              <a:solidFill>
                <a:srgbClr val="00B050"/>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When circulating reflux was used the top temperature was 244 </a:t>
            </a:r>
            <a:r>
              <a:rPr lang="en-US" sz="2500" baseline="30000" dirty="0">
                <a:latin typeface="Times New Roman" pitchFamily="18" charset="0"/>
                <a:cs typeface="Times New Roman" pitchFamily="18" charset="0"/>
              </a:rPr>
              <a:t>o </a:t>
            </a:r>
            <a:r>
              <a:rPr lang="en-US" sz="2500" dirty="0">
                <a:latin typeface="Times New Roman" pitchFamily="18" charset="0"/>
                <a:cs typeface="Times New Roman" pitchFamily="18" charset="0"/>
              </a:rPr>
              <a:t>F. Assuming the reflux is cooled from 264 to 166 </a:t>
            </a:r>
            <a:r>
              <a:rPr lang="en-US" sz="2500" baseline="30000" dirty="0">
                <a:latin typeface="Times New Roman" pitchFamily="18" charset="0"/>
                <a:cs typeface="Times New Roman" pitchFamily="18" charset="0"/>
              </a:rPr>
              <a:t>o</a:t>
            </a:r>
            <a:r>
              <a:rPr lang="en-US" sz="2500" dirty="0">
                <a:latin typeface="Times New Roman" pitchFamily="18" charset="0"/>
                <a:cs typeface="Times New Roman" pitchFamily="18" charset="0"/>
              </a:rPr>
              <a:t> F.</a:t>
            </a:r>
          </a:p>
          <a:p>
            <a:pPr algn="l" rtl="0"/>
            <a:r>
              <a:rPr lang="en-US" sz="2500" dirty="0">
                <a:latin typeface="Times New Roman" pitchFamily="18" charset="0"/>
                <a:cs typeface="Times New Roman" pitchFamily="18" charset="0"/>
              </a:rPr>
              <a:t>Mole gasoline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a:t>
            </a:r>
          </a:p>
          <a:p>
            <a:pPr algn="l" rtl="0"/>
            <a:r>
              <a:rPr lang="en-US" sz="2500" dirty="0">
                <a:latin typeface="Times New Roman" pitchFamily="18" charset="0"/>
                <a:cs typeface="Times New Roman" pitchFamily="18" charset="0"/>
              </a:rPr>
              <a:t>Mole steam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31.5</a:t>
            </a:r>
          </a:p>
          <a:p>
            <a:pPr algn="l" rtl="0"/>
            <a:r>
              <a:rPr lang="en-US" sz="2500" dirty="0">
                <a:latin typeface="Times New Roman" pitchFamily="18" charset="0"/>
                <a:cs typeface="Times New Roman" pitchFamily="18" charset="0"/>
              </a:rPr>
              <a:t>Total moles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62.5</a:t>
            </a: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9" name="Object 8"/>
          <p:cNvGraphicFramePr>
            <a:graphicFrameLocks noChangeAspect="1"/>
          </p:cNvGraphicFramePr>
          <p:nvPr>
            <p:extLst>
              <p:ext uri="{D42A27DB-BD31-4B8C-83A1-F6EECF244321}">
                <p14:modId xmlns:p14="http://schemas.microsoft.com/office/powerpoint/2010/main" xmlns="" val="2244517087"/>
              </p:ext>
            </p:extLst>
          </p:nvPr>
        </p:nvGraphicFramePr>
        <p:xfrm>
          <a:off x="3778820" y="3573016"/>
          <a:ext cx="2702414" cy="792088"/>
        </p:xfrm>
        <a:graphic>
          <a:graphicData uri="http://schemas.openxmlformats.org/presentationml/2006/ole">
            <p:oleObj spid="_x0000_s13323" name="Equation" r:id="rId3" imgW="1193800" imgH="393700" progId="Equation.3">
              <p:embed/>
            </p:oleObj>
          </a:graphicData>
        </a:graphic>
      </p:graphicFrame>
      <p:sp>
        <p:nvSpPr>
          <p:cNvPr id="10" name="Rectangle 9"/>
          <p:cNvSpPr/>
          <p:nvPr/>
        </p:nvSpPr>
        <p:spPr>
          <a:xfrm>
            <a:off x="1619672" y="3672026"/>
            <a:ext cx="2255746" cy="477054"/>
          </a:xfrm>
          <a:prstGeom prst="rect">
            <a:avLst/>
          </a:prstGeom>
        </p:spPr>
        <p:txBody>
          <a:bodyPr wrap="none">
            <a:spAutoFit/>
          </a:bodyPr>
          <a:lstStyle/>
          <a:p>
            <a:r>
              <a:rPr lang="en-US" sz="2500" dirty="0">
                <a:latin typeface="Times New Roman" pitchFamily="18" charset="0"/>
                <a:cs typeface="Times New Roman" pitchFamily="18" charset="0"/>
              </a:rPr>
              <a:t>Partial pressure </a:t>
            </a:r>
            <a:endParaRPr lang="ar-SA" sz="2500" dirty="0">
              <a:latin typeface="Times New Roman" pitchFamily="18" charset="0"/>
              <a:cs typeface="Times New Roman" pitchFamily="18" charset="0"/>
            </a:endParaRPr>
          </a:p>
        </p:txBody>
      </p:sp>
      <p:sp>
        <p:nvSpPr>
          <p:cNvPr id="11" name="Rectangle 10"/>
          <p:cNvSpPr/>
          <p:nvPr/>
        </p:nvSpPr>
        <p:spPr>
          <a:xfrm>
            <a:off x="6448392" y="3744034"/>
            <a:ext cx="1075936" cy="477054"/>
          </a:xfrm>
          <a:prstGeom prst="rect">
            <a:avLst/>
          </a:prstGeom>
        </p:spPr>
        <p:txBody>
          <a:bodyPr wrap="none">
            <a:spAutoFit/>
          </a:bodyPr>
          <a:lstStyle/>
          <a:p>
            <a:pPr algn="l" rtl="0"/>
            <a:r>
              <a:rPr lang="en-US" sz="2500" dirty="0">
                <a:latin typeface="Times New Roman" pitchFamily="18" charset="0"/>
                <a:cs typeface="Times New Roman" pitchFamily="18" charset="0"/>
              </a:rPr>
              <a:t>mmHg</a:t>
            </a:r>
            <a:endParaRPr lang="ar-SA" sz="2500" dirty="0">
              <a:latin typeface="Times New Roman" pitchFamily="18" charset="0"/>
              <a:cs typeface="Times New Roman" pitchFamily="18" charset="0"/>
            </a:endParaRPr>
          </a:p>
        </p:txBody>
      </p:sp>
      <p:sp>
        <p:nvSpPr>
          <p:cNvPr id="12" name="Rectangle 3"/>
          <p:cNvSpPr>
            <a:spLocks noChangeArrowheads="1"/>
          </p:cNvSpPr>
          <p:nvPr/>
        </p:nvSpPr>
        <p:spPr bwMode="auto">
          <a:xfrm>
            <a:off x="297339" y="4392106"/>
            <a:ext cx="6506909" cy="477054"/>
          </a:xfrm>
          <a:prstGeom prst="rect">
            <a:avLst/>
          </a:prstGeom>
          <a:solidFill>
            <a:schemeClr val="accent3"/>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Correction 296 to 387 mm pressure gives 253 </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 name="Rectangle 12"/>
          <p:cNvSpPr/>
          <p:nvPr/>
        </p:nvSpPr>
        <p:spPr>
          <a:xfrm>
            <a:off x="757307" y="5517232"/>
            <a:ext cx="3004349" cy="477054"/>
          </a:xfrm>
          <a:prstGeom prst="rect">
            <a:avLst/>
          </a:prstGeom>
        </p:spPr>
        <p:txBody>
          <a:bodyPr wrap="none">
            <a:spAutoFit/>
          </a:bodyPr>
          <a:lstStyle/>
          <a:p>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 circulating  reflux </a:t>
            </a:r>
            <a:endParaRPr lang="ar-SA" sz="2500" dirty="0">
              <a:latin typeface="Times New Roman" pitchFamily="18" charset="0"/>
              <a:cs typeface="Times New Roman" pitchFamily="18" charset="0"/>
            </a:endParaRPr>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5" name="Object 14"/>
          <p:cNvGraphicFramePr>
            <a:graphicFrameLocks noChangeAspect="1"/>
          </p:cNvGraphicFramePr>
          <p:nvPr>
            <p:extLst>
              <p:ext uri="{D42A27DB-BD31-4B8C-83A1-F6EECF244321}">
                <p14:modId xmlns:p14="http://schemas.microsoft.com/office/powerpoint/2010/main" xmlns="" val="518822817"/>
              </p:ext>
            </p:extLst>
          </p:nvPr>
        </p:nvGraphicFramePr>
        <p:xfrm>
          <a:off x="3769433" y="5013176"/>
          <a:ext cx="4739040" cy="792088"/>
        </p:xfrm>
        <a:graphic>
          <a:graphicData uri="http://schemas.openxmlformats.org/presentationml/2006/ole">
            <p:oleObj spid="_x0000_s13324" name="Equation" r:id="rId4" imgW="2222500" imgH="419100" progId="Equation.3">
              <p:embed/>
            </p:oleObj>
          </a:graphicData>
        </a:graphic>
      </p:graphicFrame>
      <p:sp>
        <p:nvSpPr>
          <p:cNvPr id="16" name="Rectangle 15"/>
          <p:cNvSpPr/>
          <p:nvPr/>
        </p:nvSpPr>
        <p:spPr>
          <a:xfrm>
            <a:off x="1934580" y="6237312"/>
            <a:ext cx="4869668" cy="477054"/>
          </a:xfrm>
          <a:prstGeom prst="rect">
            <a:avLst/>
          </a:prstGeom>
        </p:spPr>
        <p:txBody>
          <a:bodyPr wrap="square">
            <a:spAutoFit/>
          </a:bodyPr>
          <a:lstStyle/>
          <a:p>
            <a:pPr algn="l" rtl="0"/>
            <a:r>
              <a:rPr lang="en-US" sz="2500" dirty="0">
                <a:latin typeface="Times New Roman" pitchFamily="18" charset="0"/>
                <a:cs typeface="Times New Roman" pitchFamily="18" charset="0"/>
              </a:rPr>
              <a:t>Moles reflux </a:t>
            </a:r>
            <a:r>
              <a:rPr lang="en-US" sz="2500" dirty="0" smtClean="0">
                <a:latin typeface="Times New Roman" pitchFamily="18" charset="0"/>
                <a:cs typeface="Times New Roman" pitchFamily="18" charset="0"/>
              </a:rPr>
              <a:t>= 10403/110 = 94.6</a:t>
            </a:r>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xmlns="" val="1761983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Schematic flow diagram of a typical crude oil distillation unit as ..."/>
          <p:cNvPicPr>
            <a:picLocks noChangeAspect="1" noChangeArrowheads="1"/>
          </p:cNvPicPr>
          <p:nvPr/>
        </p:nvPicPr>
        <p:blipFill>
          <a:blip r:embed="rId2"/>
          <a:srcRect/>
          <a:stretch>
            <a:fillRect/>
          </a:stretch>
        </p:blipFill>
        <p:spPr bwMode="auto">
          <a:xfrm>
            <a:off x="2357422" y="785794"/>
            <a:ext cx="4810125" cy="4238626"/>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548680"/>
            <a:ext cx="8712968" cy="5216813"/>
          </a:xfrm>
          <a:prstGeom prst="rect">
            <a:avLst/>
          </a:prstGeom>
        </p:spPr>
        <p:txBody>
          <a:bodyPr wrap="square">
            <a:spAutoFit/>
          </a:bodyPr>
          <a:lstStyle/>
          <a:p>
            <a:pPr algn="l" rtl="0"/>
            <a:r>
              <a:rPr lang="en-US" sz="2500" b="1" u="sng" dirty="0">
                <a:solidFill>
                  <a:srgbClr val="CC0099"/>
                </a:solidFill>
                <a:latin typeface="Times New Roman" pitchFamily="18" charset="0"/>
                <a:cs typeface="Times New Roman" pitchFamily="18" charset="0"/>
              </a:rPr>
              <a:t>Side-Draw Temperature</a:t>
            </a:r>
            <a:r>
              <a:rPr lang="en-US" sz="2500" b="1" dirty="0" smtClean="0">
                <a:solidFill>
                  <a:srgbClr val="CC0099"/>
                </a:solidFill>
                <a:latin typeface="Times New Roman" pitchFamily="18" charset="0"/>
                <a:cs typeface="Times New Roman" pitchFamily="18" charset="0"/>
              </a:rPr>
              <a:t>:</a:t>
            </a:r>
          </a:p>
          <a:p>
            <a:pPr algn="l" rtl="0"/>
            <a:endParaRPr lang="en-US" sz="1200" dirty="0">
              <a:latin typeface="Times New Roman" pitchFamily="18" charset="0"/>
              <a:cs typeface="Times New Roman" pitchFamily="18" charset="0"/>
            </a:endParaRPr>
          </a:p>
          <a:p>
            <a:pPr marL="457200" indent="-457200" algn="l" rtl="0">
              <a:buAutoNum type="arabicParenR"/>
            </a:pPr>
            <a:r>
              <a:rPr lang="en-US" sz="2500" dirty="0" smtClean="0">
                <a:latin typeface="Times New Roman" pitchFamily="18" charset="0"/>
                <a:cs typeface="Times New Roman" pitchFamily="18" charset="0"/>
              </a:rPr>
              <a:t>The </a:t>
            </a:r>
            <a:r>
              <a:rPr lang="en-US" sz="2500" dirty="0">
                <a:latin typeface="Times New Roman" pitchFamily="18" charset="0"/>
                <a:cs typeface="Times New Roman" pitchFamily="18" charset="0"/>
              </a:rPr>
              <a:t>method of calculating side-draw temperature is much the same as the calculation of the top temperature except that complications arise because of the presence of the low boiling materials that pass the draw plate</a:t>
            </a:r>
            <a:r>
              <a:rPr lang="en-US" sz="2500" dirty="0" smtClean="0">
                <a:latin typeface="Times New Roman" pitchFamily="18" charset="0"/>
                <a:cs typeface="Times New Roman" pitchFamily="18" charset="0"/>
              </a:rPr>
              <a:t>.</a:t>
            </a:r>
          </a:p>
          <a:p>
            <a:pPr algn="l" rtl="0"/>
            <a:endParaRPr lang="en-US" sz="12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2) Making heat balance upon the drawn plate</a:t>
            </a:r>
            <a:r>
              <a:rPr lang="en-US" sz="2500" dirty="0" smtClean="0">
                <a:latin typeface="Times New Roman" pitchFamily="18" charset="0"/>
                <a:cs typeface="Times New Roman" pitchFamily="18" charset="0"/>
              </a:rPr>
              <a:t>.</a:t>
            </a:r>
          </a:p>
          <a:p>
            <a:pPr algn="l" rtl="0"/>
            <a:endParaRPr lang="en-US" sz="9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3) In practice, steam and vapor of lighter products are usually </a:t>
            </a:r>
            <a:r>
              <a:rPr lang="en-US" sz="2500" dirty="0" smtClean="0">
                <a:latin typeface="Times New Roman" pitchFamily="18" charset="0"/>
                <a:cs typeface="Times New Roman" pitchFamily="18" charset="0"/>
              </a:rPr>
              <a:t> </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present</a:t>
            </a:r>
            <a:r>
              <a:rPr lang="en-US" sz="2500" dirty="0">
                <a:latin typeface="Times New Roman" pitchFamily="18" charset="0"/>
                <a:cs typeface="Times New Roman" pitchFamily="18" charset="0"/>
              </a:rPr>
              <a:t>, and hence the effect of these vapors on the final </a:t>
            </a:r>
            <a:endParaRPr lang="en-US" sz="2500" dirty="0" smtClean="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condensation </a:t>
            </a:r>
            <a:r>
              <a:rPr lang="en-US" sz="2500" dirty="0">
                <a:latin typeface="Times New Roman" pitchFamily="18" charset="0"/>
                <a:cs typeface="Times New Roman" pitchFamily="18" charset="0"/>
              </a:rPr>
              <a:t>temperature must be estimated. The lighter vapors </a:t>
            </a:r>
            <a:r>
              <a:rPr lang="en-US" sz="2500" dirty="0" smtClean="0">
                <a:latin typeface="Times New Roman" pitchFamily="18" charset="0"/>
                <a:cs typeface="Times New Roman" pitchFamily="18" charset="0"/>
              </a:rPr>
              <a:t> </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extended </a:t>
            </a:r>
            <a:r>
              <a:rPr lang="en-US" sz="2500" dirty="0">
                <a:latin typeface="Times New Roman" pitchFamily="18" charset="0"/>
                <a:cs typeface="Times New Roman" pitchFamily="18" charset="0"/>
              </a:rPr>
              <a:t>from materials boiling at almost the same temperature </a:t>
            </a:r>
            <a:r>
              <a:rPr lang="en-US" sz="2500" dirty="0" smtClean="0">
                <a:latin typeface="Times New Roman" pitchFamily="18" charset="0"/>
                <a:cs typeface="Times New Roman" pitchFamily="18" charset="0"/>
              </a:rPr>
              <a:t> </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as the </a:t>
            </a:r>
            <a:r>
              <a:rPr lang="en-US" sz="2500" dirty="0">
                <a:latin typeface="Times New Roman" pitchFamily="18" charset="0"/>
                <a:cs typeface="Times New Roman" pitchFamily="18" charset="0"/>
              </a:rPr>
              <a:t>side-draw product to materials that are substantially </a:t>
            </a:r>
            <a:r>
              <a:rPr lang="en-US" sz="2500" b="1" u="sng" dirty="0">
                <a:latin typeface="Times New Roman" pitchFamily="18" charset="0"/>
                <a:cs typeface="Times New Roman" pitchFamily="18" charset="0"/>
              </a:rPr>
              <a:t>fixed </a:t>
            </a:r>
            <a:endParaRPr lang="en-US" sz="2500" b="1" u="sng" dirty="0" smtClean="0">
              <a:latin typeface="Times New Roman" pitchFamily="18" charset="0"/>
              <a:cs typeface="Times New Roman" pitchFamily="18" charset="0"/>
            </a:endParaRPr>
          </a:p>
          <a:p>
            <a:pPr algn="l" rtl="0"/>
            <a:r>
              <a:rPr lang="en-US" sz="2500" b="1" dirty="0">
                <a:latin typeface="Times New Roman" pitchFamily="18" charset="0"/>
                <a:cs typeface="Times New Roman" pitchFamily="18" charset="0"/>
              </a:rPr>
              <a:t> </a:t>
            </a:r>
            <a:r>
              <a:rPr lang="en-US" sz="2500" b="1" dirty="0" smtClean="0">
                <a:latin typeface="Times New Roman" pitchFamily="18" charset="0"/>
                <a:cs typeface="Times New Roman" pitchFamily="18" charset="0"/>
              </a:rPr>
              <a:t>   </a:t>
            </a:r>
            <a:r>
              <a:rPr lang="en-US" sz="2500" b="1" u="sng" dirty="0" smtClean="0">
                <a:latin typeface="Times New Roman" pitchFamily="18" charset="0"/>
                <a:cs typeface="Times New Roman" pitchFamily="18" charset="0"/>
              </a:rPr>
              <a:t>gases</a:t>
            </a:r>
            <a:r>
              <a:rPr lang="en-US" sz="2500" dirty="0">
                <a:latin typeface="Times New Roman" pitchFamily="18" charset="0"/>
                <a:cs typeface="Times New Roman" pitchFamily="18" charset="0"/>
              </a:rPr>
              <a:t>.</a:t>
            </a:r>
          </a:p>
        </p:txBody>
      </p:sp>
    </p:spTree>
    <p:extLst>
      <p:ext uri="{BB962C8B-B14F-4D97-AF65-F5344CB8AC3E}">
        <p14:creationId xmlns:p14="http://schemas.microsoft.com/office/powerpoint/2010/main" xmlns="" val="21166428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1"/>
          <p:cNvSpPr>
            <a:spLocks noChangeArrowheads="1"/>
          </p:cNvSpPr>
          <p:nvPr/>
        </p:nvSpPr>
        <p:spPr bwMode="auto">
          <a:xfrm>
            <a:off x="107504" y="375910"/>
            <a:ext cx="8856984" cy="65094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Those vapor materials which are far above their boiling point  </a:t>
            </a:r>
          </a:p>
          <a:p>
            <a:pPr marL="0" marR="0" lvl="0" indent="0" algn="l" defTabSz="914400" rtl="0" eaLnBrk="1" fontAlgn="base" latinLnBrk="0" hangingPunct="1">
              <a:lnSpc>
                <a:spcPct val="100000"/>
              </a:lnSpc>
              <a:spcBef>
                <a:spcPct val="0"/>
              </a:spcBef>
              <a:spcAft>
                <a:spcPct val="0"/>
              </a:spcAft>
              <a:buClrTx/>
              <a:buSzTx/>
              <a:buFontTx/>
              <a:buNone/>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behave as fixed gases and lower condensation point by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Dalton's  </a:t>
            </a:r>
          </a:p>
          <a:p>
            <a:pPr marL="0" marR="0" lvl="0" indent="0" algn="l" defTabSz="914400" rtl="0" eaLnBrk="1" fontAlgn="base" latinLnBrk="0" hangingPunct="1">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law of partial pressures</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just as steam does, but those vapor</a:t>
            </a:r>
            <a:r>
              <a:rPr kumimoji="0" lang="en-US" sz="25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materials which are at or near their boiling point are not   </a:t>
            </a:r>
          </a:p>
          <a:p>
            <a:pPr marL="0" marR="0" lvl="0" indent="0" algn="l" defTabSz="914400" rtl="0" eaLnBrk="1" fontAlgn="base" latinLnBrk="0" hangingPunct="1">
              <a:lnSpc>
                <a:spcPct val="100000"/>
              </a:lnSpc>
              <a:spcBef>
                <a:spcPct val="0"/>
              </a:spcBef>
              <a:spcAft>
                <a:spcPct val="0"/>
              </a:spcAft>
              <a:buClrTx/>
              <a:buSzTx/>
              <a:buFontTx/>
              <a:buNone/>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effective in reducing the partial pressure.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Arbitrarily,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vapors materials that will be condensed at the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second or higher draw plate above the plate under</a:t>
            </a:r>
            <a:r>
              <a:rPr kumimoji="0" lang="en-US" sz="25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consideration may be considered to act as fixed gases.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Also,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vapor constituting the materials that is withdrawn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from the draw plate above the one under consideration are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assumed to have no effect at all on the partial pressure.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 thus in a tower producing</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gasoline, naphtha, kerosene, and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gas oil , at the kerosene draw plate the gasoline vapor would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be considered as a fixed gas , whereas naphtha vapor would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assumed to have no effect on the condensation point.</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8064778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69685" y="521792"/>
            <a:ext cx="8712968" cy="1107996"/>
          </a:xfrm>
          <a:prstGeom prst="rect">
            <a:avLst/>
          </a:prstGeom>
        </p:spPr>
        <p:txBody>
          <a:bodyPr wrap="square">
            <a:spAutoFit/>
          </a:bodyPr>
          <a:lstStyle/>
          <a:p>
            <a:pPr algn="l" rtl="0"/>
            <a:r>
              <a:rPr lang="en-US" sz="2200" b="1" u="sng" dirty="0">
                <a:solidFill>
                  <a:srgbClr val="CC0099"/>
                </a:solidFill>
                <a:latin typeface="Times New Roman" pitchFamily="18" charset="0"/>
                <a:cs typeface="Times New Roman" pitchFamily="18" charset="0"/>
              </a:rPr>
              <a:t>Example (3)</a:t>
            </a:r>
            <a:r>
              <a:rPr lang="en-US" sz="2200" b="1" dirty="0">
                <a:solidFill>
                  <a:srgbClr val="CC0099"/>
                </a:solidFill>
                <a:latin typeface="Times New Roman" pitchFamily="18" charset="0"/>
                <a:cs typeface="Times New Roman" pitchFamily="18" charset="0"/>
              </a:rPr>
              <a:t> : (Calculation of Side Temperature)</a:t>
            </a:r>
            <a:endParaRPr lang="en-US" sz="2200" dirty="0">
              <a:solidFill>
                <a:srgbClr val="CC0099"/>
              </a:solidFill>
              <a:latin typeface="Times New Roman" pitchFamily="18" charset="0"/>
              <a:cs typeface="Times New Roman" pitchFamily="18" charset="0"/>
            </a:endParaRPr>
          </a:p>
          <a:p>
            <a:pPr algn="l" rtl="0"/>
            <a:r>
              <a:rPr lang="en-US" sz="2200" dirty="0">
                <a:latin typeface="Times New Roman" pitchFamily="18" charset="0"/>
                <a:cs typeface="Times New Roman" pitchFamily="18" charset="0"/>
              </a:rPr>
              <a:t>This example is a continuation of examples (1) and (2). </a:t>
            </a:r>
            <a:r>
              <a:rPr lang="en-US" sz="2200" dirty="0" smtClean="0">
                <a:latin typeface="Times New Roman" pitchFamily="18" charset="0"/>
                <a:cs typeface="Times New Roman" pitchFamily="18" charset="0"/>
              </a:rPr>
              <a:t>The </a:t>
            </a:r>
            <a:r>
              <a:rPr lang="en-US" sz="2200" dirty="0">
                <a:latin typeface="Times New Roman" pitchFamily="18" charset="0"/>
                <a:cs typeface="Times New Roman" pitchFamily="18" charset="0"/>
              </a:rPr>
              <a:t>temperature of the kerosene plate will be computed</a:t>
            </a:r>
            <a:r>
              <a:rPr 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actual </a:t>
            </a:r>
            <a:r>
              <a:rPr lang="en-US" sz="2200" dirty="0" smtClean="0">
                <a:latin typeface="Times New Roman" pitchFamily="18" charset="0"/>
                <a:cs typeface="Times New Roman" pitchFamily="18" charset="0"/>
              </a:rPr>
              <a:t>temperature = 420</a:t>
            </a:r>
            <a:r>
              <a:rPr lang="en-US" sz="2200" baseline="30000" dirty="0" smtClean="0">
                <a:latin typeface="Times New Roman" pitchFamily="18" charset="0"/>
                <a:cs typeface="Times New Roman" pitchFamily="18" charset="0"/>
              </a:rPr>
              <a:t>o</a:t>
            </a:r>
            <a:r>
              <a:rPr lang="en-US" sz="2200" dirty="0" smtClean="0">
                <a:latin typeface="Times New Roman" pitchFamily="18" charset="0"/>
                <a:cs typeface="Times New Roman" pitchFamily="18" charset="0"/>
              </a:rPr>
              <a:t>F</a:t>
            </a:r>
            <a:r>
              <a:rPr lang="en-US" sz="2200" dirty="0">
                <a:latin typeface="Times New Roman" pitchFamily="18" charset="0"/>
                <a:cs typeface="Times New Roman" pitchFamily="18" charset="0"/>
              </a:rPr>
              <a:t>)</a:t>
            </a:r>
          </a:p>
        </p:txBody>
      </p:sp>
      <p:pic>
        <p:nvPicPr>
          <p:cNvPr id="15361" name="Picture 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99592" y="1629788"/>
            <a:ext cx="7488832" cy="5228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824270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548680"/>
            <a:ext cx="8712968" cy="5909310"/>
          </a:xfrm>
          <a:prstGeom prst="rect">
            <a:avLst/>
          </a:prstGeom>
        </p:spPr>
        <p:txBody>
          <a:bodyPr wrap="square">
            <a:spAutoFit/>
          </a:bodyPr>
          <a:lstStyle/>
          <a:p>
            <a:pPr algn="l" rtl="0"/>
            <a:r>
              <a:rPr lang="en-US" sz="2500" b="1" u="sng" dirty="0">
                <a:solidFill>
                  <a:srgbClr val="CC0099"/>
                </a:solidFill>
                <a:latin typeface="Times New Roman" pitchFamily="18" charset="0"/>
                <a:cs typeface="Times New Roman" pitchFamily="18" charset="0"/>
              </a:rPr>
              <a:t>Solution </a:t>
            </a:r>
            <a:r>
              <a:rPr lang="en-US" sz="2500" b="1" dirty="0">
                <a:solidFill>
                  <a:srgbClr val="CC0099"/>
                </a:solidFill>
                <a:latin typeface="Times New Roman" pitchFamily="18" charset="0"/>
                <a:cs typeface="Times New Roman" pitchFamily="18" charset="0"/>
              </a:rPr>
              <a:t>:</a:t>
            </a:r>
            <a:endParaRPr lang="en-US" sz="2500" dirty="0">
              <a:solidFill>
                <a:srgbClr val="CC0099"/>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Heat balance on kerosene plate, quantity of reflux and </a:t>
            </a:r>
            <a:r>
              <a:rPr lang="en-US" sz="2500" dirty="0" smtClean="0">
                <a:latin typeface="Times New Roman" pitchFamily="18" charset="0"/>
                <a:cs typeface="Times New Roman" pitchFamily="18" charset="0"/>
              </a:rPr>
              <a:t>reflux      (or </a:t>
            </a:r>
            <a:r>
              <a:rPr lang="en-US" sz="2500" dirty="0">
                <a:latin typeface="Times New Roman" pitchFamily="18" charset="0"/>
                <a:cs typeface="Times New Roman" pitchFamily="18" charset="0"/>
              </a:rPr>
              <a:t>vapor reflux) must be determined. </a:t>
            </a:r>
          </a:p>
          <a:p>
            <a:pPr algn="l" rtl="0"/>
            <a:r>
              <a:rPr lang="en-US" sz="2500" dirty="0">
                <a:latin typeface="Times New Roman" pitchFamily="18" charset="0"/>
                <a:cs typeface="Times New Roman" pitchFamily="18" charset="0"/>
              </a:rPr>
              <a:t>Cool gasoline (vapor) </a:t>
            </a:r>
            <a:r>
              <a:rPr lang="en-US" sz="2500" dirty="0" smtClean="0">
                <a:latin typeface="Times New Roman" pitchFamily="18" charset="0"/>
                <a:cs typeface="Times New Roman" pitchFamily="18" charset="0"/>
              </a:rPr>
              <a:t>= 3415 * ( 576 – 420 ) * 0.58 </a:t>
            </a:r>
            <a:r>
              <a:rPr lang="en-US" sz="2500" dirty="0">
                <a:latin typeface="Times New Roman" pitchFamily="18" charset="0"/>
                <a:cs typeface="Times New Roman" pitchFamily="18" charset="0"/>
              </a:rPr>
              <a:t>= 327000</a:t>
            </a:r>
          </a:p>
          <a:p>
            <a:pPr algn="l" rtl="0"/>
            <a:r>
              <a:rPr lang="en-US" sz="2500" dirty="0">
                <a:latin typeface="Times New Roman" pitchFamily="18" charset="0"/>
                <a:cs typeface="Times New Roman" pitchFamily="18" charset="0"/>
              </a:rPr>
              <a:t>Cool naphtha (vapor) </a:t>
            </a:r>
            <a:r>
              <a:rPr lang="en-US" sz="2500" dirty="0" smtClean="0">
                <a:latin typeface="Times New Roman" pitchFamily="18" charset="0"/>
                <a:cs typeface="Times New Roman" pitchFamily="18" charset="0"/>
              </a:rPr>
              <a:t>= 754 * ( 576 – 420 ) * 0.57 = 71000 </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Cool kerosene(vapor) </a:t>
            </a:r>
            <a:r>
              <a:rPr lang="en-US" sz="2500" dirty="0" smtClean="0">
                <a:latin typeface="Times New Roman" pitchFamily="18" charset="0"/>
                <a:cs typeface="Times New Roman" pitchFamily="18" charset="0"/>
              </a:rPr>
              <a:t>= 2765 * ( 576 – 420 ) * 0.57 = 260000 </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Cool gas oil   (vapor) </a:t>
            </a:r>
            <a:r>
              <a:rPr lang="en-US" sz="2500" dirty="0" smtClean="0">
                <a:latin typeface="Times New Roman" pitchFamily="18" charset="0"/>
                <a:cs typeface="Times New Roman" pitchFamily="18" charset="0"/>
              </a:rPr>
              <a:t>= 1530 * ( 576 – 510 ) * 0.58 = 62000</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Reduced crude (liquid) </a:t>
            </a:r>
            <a:r>
              <a:rPr lang="en-US" sz="2500" dirty="0" smtClean="0">
                <a:latin typeface="Times New Roman" pitchFamily="18" charset="0"/>
                <a:cs typeface="Times New Roman" pitchFamily="18" charset="0"/>
              </a:rPr>
              <a:t>= 5610 * ( 576 – 510 ) * 0.72 = </a:t>
            </a:r>
            <a:r>
              <a:rPr lang="en-US" sz="2500" dirty="0">
                <a:latin typeface="Times New Roman" pitchFamily="18" charset="0"/>
                <a:cs typeface="Times New Roman" pitchFamily="18" charset="0"/>
              </a:rPr>
              <a:t>276000</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a:t>
            </a:r>
            <a:r>
              <a:rPr lang="en-US" sz="2800" dirty="0" smtClean="0"/>
              <a:t>--------------</a:t>
            </a:r>
            <a:endParaRPr lang="en-US" sz="2800" dirty="0"/>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996000</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Cool steam                </a:t>
            </a:r>
            <a:r>
              <a:rPr lang="en-US" sz="2500" dirty="0" smtClean="0">
                <a:latin typeface="Times New Roman" pitchFamily="18" charset="0"/>
                <a:cs typeface="Times New Roman" pitchFamily="18" charset="0"/>
              </a:rPr>
              <a:t>= 567 * ( 535 – 420 ) * 0.5 =        </a:t>
            </a:r>
            <a:r>
              <a:rPr lang="en-US" sz="2500" dirty="0">
                <a:latin typeface="Times New Roman" pitchFamily="18" charset="0"/>
                <a:cs typeface="Times New Roman" pitchFamily="18" charset="0"/>
              </a:rPr>
              <a:t>44000              </a:t>
            </a:r>
          </a:p>
          <a:p>
            <a:pPr algn="l" rtl="0"/>
            <a:r>
              <a:rPr lang="en-US" sz="2500" dirty="0">
                <a:latin typeface="Times New Roman" pitchFamily="18" charset="0"/>
                <a:cs typeface="Times New Roman" pitchFamily="18" charset="0"/>
              </a:rPr>
              <a:t>Condense kerosene   = </a:t>
            </a:r>
            <a:r>
              <a:rPr lang="en-US" sz="2500" dirty="0" smtClean="0">
                <a:latin typeface="Times New Roman" pitchFamily="18" charset="0"/>
                <a:cs typeface="Times New Roman" pitchFamily="18" charset="0"/>
              </a:rPr>
              <a:t>2765 * 100 =                              </a:t>
            </a:r>
            <a:r>
              <a:rPr lang="en-US" sz="2500" dirty="0">
                <a:latin typeface="Times New Roman" pitchFamily="18" charset="0"/>
                <a:cs typeface="Times New Roman" pitchFamily="18" charset="0"/>
              </a:rPr>
              <a:t>276500</a:t>
            </a:r>
          </a:p>
          <a:p>
            <a:pPr algn="l" rtl="0"/>
            <a:r>
              <a:rPr lang="en-US" sz="2500" dirty="0">
                <a:latin typeface="Times New Roman" pitchFamily="18" charset="0"/>
                <a:cs typeface="Times New Roman" pitchFamily="18" charset="0"/>
              </a:rPr>
              <a:t>Condense gas oil    </a:t>
            </a:r>
            <a:r>
              <a:rPr lang="en-US" sz="2500" dirty="0" smtClean="0">
                <a:latin typeface="Times New Roman" pitchFamily="18" charset="0"/>
                <a:cs typeface="Times New Roman" pitchFamily="18" charset="0"/>
              </a:rPr>
              <a:t>  = 1530 * 90   </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138000</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a:t>
            </a:r>
          </a:p>
          <a:p>
            <a:pPr algn="l" rtl="0"/>
            <a:r>
              <a:rPr lang="en-US" sz="2500" dirty="0">
                <a:latin typeface="Times New Roman" pitchFamily="18" charset="0"/>
                <a:cs typeface="Times New Roman" pitchFamily="18" charset="0"/>
              </a:rPr>
              <a:t>Reflux heat at kerosene plate                      </a:t>
            </a:r>
            <a:r>
              <a:rPr lang="en-US" sz="2500" dirty="0" smtClean="0">
                <a:latin typeface="Times New Roman" pitchFamily="18" charset="0"/>
                <a:cs typeface="Times New Roman" pitchFamily="18" charset="0"/>
              </a:rPr>
              <a:t>                   1454000</a:t>
            </a:r>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53800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314585" y="787207"/>
            <a:ext cx="3159839" cy="477054"/>
          </a:xfrm>
          <a:prstGeom prst="rect">
            <a:avLst/>
          </a:prstGeom>
        </p:spPr>
        <p:txBody>
          <a:bodyPr wrap="none">
            <a:spAutoFit/>
          </a:bodyPr>
          <a:lstStyle/>
          <a:p>
            <a:r>
              <a:rPr lang="en-US" sz="2500" dirty="0">
                <a:latin typeface="Times New Roman" pitchFamily="18" charset="0"/>
                <a:cs typeface="Times New Roman" pitchFamily="18" charset="0"/>
              </a:rPr>
              <a:t>Moles internal </a:t>
            </a:r>
            <a:r>
              <a:rPr lang="en-US" sz="2500" dirty="0" smtClean="0">
                <a:latin typeface="Times New Roman" pitchFamily="18" charset="0"/>
                <a:cs typeface="Times New Roman" pitchFamily="18" charset="0"/>
              </a:rPr>
              <a:t>reflux =</a:t>
            </a:r>
            <a:endParaRPr lang="ar-SA" sz="2500" dirty="0">
              <a:latin typeface="Times New Roman" pitchFamily="18" charset="0"/>
              <a:cs typeface="Times New Roman" pitchFamily="18" charset="0"/>
            </a:endParaRP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9" name="Object 8"/>
          <p:cNvGraphicFramePr>
            <a:graphicFrameLocks noChangeAspect="1"/>
          </p:cNvGraphicFramePr>
          <p:nvPr>
            <p:extLst>
              <p:ext uri="{D42A27DB-BD31-4B8C-83A1-F6EECF244321}">
                <p14:modId xmlns:p14="http://schemas.microsoft.com/office/powerpoint/2010/main" xmlns="" val="3182253429"/>
              </p:ext>
            </p:extLst>
          </p:nvPr>
        </p:nvGraphicFramePr>
        <p:xfrm>
          <a:off x="3778819" y="628859"/>
          <a:ext cx="3926985" cy="855925"/>
        </p:xfrm>
        <a:graphic>
          <a:graphicData uri="http://schemas.openxmlformats.org/presentationml/2006/ole">
            <p:oleObj spid="_x0000_s18450" name="Equation" r:id="rId3" imgW="1815312" imgH="444307" progId="Equation.3">
              <p:embed/>
            </p:oleObj>
          </a:graphicData>
        </a:graphic>
      </p:graphicFrame>
      <p:sp>
        <p:nvSpPr>
          <p:cNvPr id="10" name="Rectangle 9"/>
          <p:cNvSpPr/>
          <p:nvPr/>
        </p:nvSpPr>
        <p:spPr>
          <a:xfrm>
            <a:off x="314585" y="1484784"/>
            <a:ext cx="8073839" cy="2400657"/>
          </a:xfrm>
          <a:prstGeom prst="rect">
            <a:avLst/>
          </a:prstGeom>
        </p:spPr>
        <p:txBody>
          <a:bodyPr wrap="square">
            <a:spAutoFit/>
          </a:bodyPr>
          <a:lstStyle/>
          <a:p>
            <a:pPr algn="l" rtl="0"/>
            <a:r>
              <a:rPr lang="en-US" sz="2500" dirty="0">
                <a:latin typeface="Times New Roman" pitchFamily="18" charset="0"/>
                <a:cs typeface="Times New Roman" pitchFamily="18" charset="0"/>
              </a:rPr>
              <a:t> </a:t>
            </a:r>
            <a:r>
              <a:rPr lang="en-US" sz="2500" b="1" dirty="0">
                <a:solidFill>
                  <a:srgbClr val="CC0099"/>
                </a:solidFill>
                <a:latin typeface="Times New Roman" pitchFamily="18" charset="0"/>
                <a:cs typeface="Times New Roman" pitchFamily="18" charset="0"/>
              </a:rPr>
              <a:t>Moles fixed gases</a:t>
            </a:r>
          </a:p>
          <a:p>
            <a:pPr algn="l" rtl="0"/>
            <a:r>
              <a:rPr lang="en-US" sz="2500" dirty="0">
                <a:latin typeface="Times New Roman" pitchFamily="18" charset="0"/>
                <a:cs typeface="Times New Roman" pitchFamily="18" charset="0"/>
              </a:rPr>
              <a:t>  Steam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31.5</a:t>
            </a:r>
          </a:p>
          <a:p>
            <a:pPr algn="l" rtl="0"/>
            <a:r>
              <a:rPr lang="en-US" sz="2500" dirty="0">
                <a:latin typeface="Times New Roman" pitchFamily="18" charset="0"/>
                <a:cs typeface="Times New Roman" pitchFamily="18" charset="0"/>
              </a:rPr>
              <a:t>  Gasoline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a:t>
            </a:r>
          </a:p>
          <a:p>
            <a:pPr algn="l" rtl="0"/>
            <a:r>
              <a:rPr lang="en-US" sz="2500" dirty="0">
                <a:latin typeface="Times New Roman" pitchFamily="18" charset="0"/>
                <a:cs typeface="Times New Roman" pitchFamily="18" charset="0"/>
              </a:rPr>
              <a:t>  Naphtha no effect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62.5</a:t>
            </a:r>
          </a:p>
          <a:p>
            <a:pPr algn="l" rtl="0"/>
            <a:r>
              <a:rPr lang="en-US" sz="2500" dirty="0">
                <a:latin typeface="Times New Roman" pitchFamily="18" charset="0"/>
                <a:cs typeface="Times New Roman" pitchFamily="18" charset="0"/>
              </a:rPr>
              <a:t>Total moles </a:t>
            </a:r>
            <a:r>
              <a:rPr lang="en-US" sz="2500" dirty="0" smtClean="0">
                <a:latin typeface="Times New Roman" pitchFamily="18" charset="0"/>
                <a:cs typeface="Times New Roman" pitchFamily="18" charset="0"/>
              </a:rPr>
              <a:t>vapor = 62.5 + 78.6 = 141.1</a:t>
            </a:r>
            <a:endParaRPr lang="en-US" sz="2500" dirty="0">
              <a:latin typeface="Times New Roman" pitchFamily="18" charset="0"/>
              <a:cs typeface="Times New Roman" pitchFamily="18" charset="0"/>
            </a:endParaRPr>
          </a:p>
        </p:txBody>
      </p:sp>
      <p:sp>
        <p:nvSpPr>
          <p:cNvPr id="11" name="Rectangle 3"/>
          <p:cNvSpPr>
            <a:spLocks noChangeArrowheads="1"/>
          </p:cNvSpPr>
          <p:nvPr/>
        </p:nvSpPr>
        <p:spPr bwMode="auto">
          <a:xfrm>
            <a:off x="314220" y="3861048"/>
            <a:ext cx="8578259"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0" algn="r"/>
              </a:tabLst>
            </a:pPr>
            <a:r>
              <a:rPr kumimoji="0" lang="en-US" sz="2500" b="1" i="0" u="none"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Assume</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tower pressure at kerosene plate = 950 mmHg</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429000" algn="r"/>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i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y</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I</a:t>
            </a:r>
          </a:p>
        </p:txBody>
      </p:sp>
      <p:sp>
        <p:nvSpPr>
          <p:cNvPr id="12" name="Rectangle 11"/>
          <p:cNvSpPr/>
          <p:nvPr/>
        </p:nvSpPr>
        <p:spPr>
          <a:xfrm>
            <a:off x="300030" y="4725144"/>
            <a:ext cx="2255746" cy="477054"/>
          </a:xfrm>
          <a:prstGeom prst="rect">
            <a:avLst/>
          </a:prstGeom>
        </p:spPr>
        <p:txBody>
          <a:bodyPr wrap="none">
            <a:spAutoFit/>
          </a:bodyPr>
          <a:lstStyle/>
          <a:p>
            <a:r>
              <a:rPr lang="en-US" sz="2500" dirty="0">
                <a:latin typeface="Times New Roman" pitchFamily="18" charset="0"/>
                <a:cs typeface="Times New Roman" pitchFamily="18" charset="0"/>
              </a:rPr>
              <a:t>Partial pressure </a:t>
            </a:r>
            <a:endParaRPr lang="ar-SA" sz="2500" dirty="0">
              <a:latin typeface="Times New Roman" pitchFamily="18" charset="0"/>
              <a:cs typeface="Times New Roman" pitchFamily="18" charset="0"/>
            </a:endParaRPr>
          </a:p>
        </p:txBody>
      </p:sp>
      <p:sp>
        <p:nvSpPr>
          <p:cNvPr id="13"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4" name="Object 13"/>
          <p:cNvGraphicFramePr>
            <a:graphicFrameLocks noChangeAspect="1"/>
          </p:cNvGraphicFramePr>
          <p:nvPr>
            <p:extLst>
              <p:ext uri="{D42A27DB-BD31-4B8C-83A1-F6EECF244321}">
                <p14:modId xmlns:p14="http://schemas.microsoft.com/office/powerpoint/2010/main" xmlns="" val="225055155"/>
              </p:ext>
            </p:extLst>
          </p:nvPr>
        </p:nvGraphicFramePr>
        <p:xfrm>
          <a:off x="2521158" y="4653136"/>
          <a:ext cx="2819768" cy="800989"/>
        </p:xfrm>
        <a:graphic>
          <a:graphicData uri="http://schemas.openxmlformats.org/presentationml/2006/ole">
            <p:oleObj spid="_x0000_s18451" name="Equation" r:id="rId4" imgW="1231366" imgH="393529" progId="Equation.3">
              <p:embed/>
            </p:oleObj>
          </a:graphicData>
        </a:graphic>
      </p:graphicFrame>
      <p:sp>
        <p:nvSpPr>
          <p:cNvPr id="15" name="Rectangle 14"/>
          <p:cNvSpPr/>
          <p:nvPr/>
        </p:nvSpPr>
        <p:spPr>
          <a:xfrm>
            <a:off x="5292080" y="4797152"/>
            <a:ext cx="1075936" cy="477054"/>
          </a:xfrm>
          <a:prstGeom prst="rect">
            <a:avLst/>
          </a:prstGeom>
        </p:spPr>
        <p:txBody>
          <a:bodyPr wrap="none">
            <a:spAutoFit/>
          </a:bodyPr>
          <a:lstStyle/>
          <a:p>
            <a:pPr algn="l" rtl="0"/>
            <a:r>
              <a:rPr lang="en-US" sz="2500" dirty="0" smtClean="0">
                <a:latin typeface="Times New Roman" pitchFamily="18" charset="0"/>
                <a:cs typeface="Times New Roman" pitchFamily="18" charset="0"/>
              </a:rPr>
              <a:t>mmHg</a:t>
            </a:r>
            <a:endParaRPr lang="ar-SA" sz="2500" dirty="0">
              <a:latin typeface="Times New Roman" pitchFamily="18" charset="0"/>
              <a:cs typeface="Times New Roman" pitchFamily="18" charset="0"/>
            </a:endParaRPr>
          </a:p>
        </p:txBody>
      </p:sp>
      <p:sp>
        <p:nvSpPr>
          <p:cNvPr id="16"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7" name="Object 16"/>
          <p:cNvGraphicFramePr>
            <a:graphicFrameLocks noChangeAspect="1"/>
          </p:cNvGraphicFramePr>
          <p:nvPr>
            <p:extLst>
              <p:ext uri="{D42A27DB-BD31-4B8C-83A1-F6EECF244321}">
                <p14:modId xmlns:p14="http://schemas.microsoft.com/office/powerpoint/2010/main" xmlns="" val="604837540"/>
              </p:ext>
            </p:extLst>
          </p:nvPr>
        </p:nvGraphicFramePr>
        <p:xfrm>
          <a:off x="527739" y="5589240"/>
          <a:ext cx="3180165" cy="1014507"/>
        </p:xfrm>
        <a:graphic>
          <a:graphicData uri="http://schemas.openxmlformats.org/presentationml/2006/ole">
            <p:oleObj spid="_x0000_s18452" name="Equation" r:id="rId5" imgW="1218671" imgH="431613" progId="Equation.3">
              <p:embed/>
            </p:oleObj>
          </a:graphicData>
        </a:graphic>
      </p:graphicFrame>
      <p:sp>
        <p:nvSpPr>
          <p:cNvPr id="18"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Tree>
    <p:extLst>
      <p:ext uri="{BB962C8B-B14F-4D97-AF65-F5344CB8AC3E}">
        <p14:creationId xmlns:p14="http://schemas.microsoft.com/office/powerpoint/2010/main" xmlns="" val="1579250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xmlns="" val="3113861124"/>
              </p:ext>
            </p:extLst>
          </p:nvPr>
        </p:nvGraphicFramePr>
        <p:xfrm>
          <a:off x="755575" y="620688"/>
          <a:ext cx="6552729" cy="1054738"/>
        </p:xfrm>
        <a:graphic>
          <a:graphicData uri="http://schemas.openxmlformats.org/presentationml/2006/ole">
            <p:oleObj spid="_x0000_s20485" name="Equation" r:id="rId3" imgW="2171700" imgH="393700" progId="Equation.3">
              <p:embed/>
            </p:oleObj>
          </a:graphicData>
        </a:graphic>
      </p:graphicFrame>
      <p:cxnSp>
        <p:nvCxnSpPr>
          <p:cNvPr id="5" name="Straight Connector 4"/>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8" name="Rectangle 7"/>
          <p:cNvSpPr/>
          <p:nvPr/>
        </p:nvSpPr>
        <p:spPr>
          <a:xfrm>
            <a:off x="611560" y="2207186"/>
            <a:ext cx="2646040" cy="861774"/>
          </a:xfrm>
          <a:prstGeom prst="rect">
            <a:avLst/>
          </a:prstGeom>
        </p:spPr>
        <p:txBody>
          <a:bodyPr wrap="square">
            <a:spAutoFit/>
          </a:bodyPr>
          <a:lstStyle/>
          <a:p>
            <a:pPr algn="l" rtl="0"/>
            <a:r>
              <a:rPr lang="en-US" sz="2500" dirty="0">
                <a:latin typeface="Times New Roman" pitchFamily="18" charset="0"/>
                <a:cs typeface="Times New Roman" pitchFamily="18" charset="0"/>
              </a:rPr>
              <a:t>T</a:t>
            </a:r>
            <a:r>
              <a:rPr lang="en-US" sz="2500" dirty="0" smtClean="0">
                <a:latin typeface="Times New Roman" pitchFamily="18" charset="0"/>
                <a:cs typeface="Times New Roman" pitchFamily="18" charset="0"/>
              </a:rPr>
              <a:t>= 414</a:t>
            </a:r>
            <a:r>
              <a:rPr lang="en-US" sz="2500" baseline="30000" dirty="0" smtClean="0">
                <a:latin typeface="Times New Roman" pitchFamily="18" charset="0"/>
                <a:cs typeface="Times New Roman" pitchFamily="18" charset="0"/>
              </a:rPr>
              <a:t>o</a:t>
            </a:r>
            <a:r>
              <a:rPr lang="en-US" sz="2500" dirty="0" smtClean="0">
                <a:latin typeface="Times New Roman" pitchFamily="18" charset="0"/>
                <a:cs typeface="Times New Roman" pitchFamily="18" charset="0"/>
              </a:rPr>
              <a:t>F</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T actual </a:t>
            </a:r>
            <a:r>
              <a:rPr lang="en-US" sz="2500" dirty="0" smtClean="0">
                <a:latin typeface="Times New Roman" pitchFamily="18" charset="0"/>
                <a:cs typeface="Times New Roman" pitchFamily="18" charset="0"/>
              </a:rPr>
              <a:t>= 420</a:t>
            </a:r>
            <a:r>
              <a:rPr lang="en-US" sz="2500" baseline="30000" dirty="0" smtClean="0">
                <a:latin typeface="Times New Roman" pitchFamily="18" charset="0"/>
                <a:cs typeface="Times New Roman" pitchFamily="18" charset="0"/>
              </a:rPr>
              <a:t>o</a:t>
            </a:r>
            <a:r>
              <a:rPr lang="en-US" sz="2500" dirty="0" smtClean="0">
                <a:latin typeface="Times New Roman" pitchFamily="18" charset="0"/>
                <a:cs typeface="Times New Roman" pitchFamily="18" charset="0"/>
              </a:rPr>
              <a:t>F</a:t>
            </a:r>
            <a:endParaRPr lang="en-US" sz="2500" dirty="0">
              <a:latin typeface="Times New Roman" pitchFamily="18" charset="0"/>
              <a:cs typeface="Times New Roman" pitchFamily="18" charset="0"/>
            </a:endParaRPr>
          </a:p>
        </p:txBody>
      </p:sp>
      <p:sp>
        <p:nvSpPr>
          <p:cNvPr id="9" name="Rectangle 8"/>
          <p:cNvSpPr/>
          <p:nvPr/>
        </p:nvSpPr>
        <p:spPr>
          <a:xfrm>
            <a:off x="107504" y="3982705"/>
            <a:ext cx="9036496" cy="1246495"/>
          </a:xfrm>
          <a:prstGeom prst="rect">
            <a:avLst/>
          </a:prstGeom>
        </p:spPr>
        <p:txBody>
          <a:bodyPr wrap="square">
            <a:spAutoFit/>
          </a:bodyPr>
          <a:lstStyle/>
          <a:p>
            <a:pPr algn="l" rtl="0"/>
            <a:r>
              <a:rPr lang="en-US" sz="2500" b="1" u="sng" dirty="0">
                <a:solidFill>
                  <a:srgbClr val="FF0000"/>
                </a:solidFill>
                <a:latin typeface="Times New Roman" pitchFamily="18" charset="0"/>
                <a:cs typeface="Times New Roman" pitchFamily="18" charset="0"/>
              </a:rPr>
              <a:t>H.W:</a:t>
            </a:r>
            <a:endParaRPr lang="en-US" sz="2500" dirty="0">
              <a:solidFill>
                <a:srgbClr val="FF0000"/>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Repeat the example above, recalculate the temperature of the naphtha plate, assume a tower pressure of 810 </a:t>
            </a:r>
            <a:r>
              <a:rPr lang="en-US" sz="2500" dirty="0" smtClean="0">
                <a:latin typeface="Times New Roman" pitchFamily="18" charset="0"/>
                <a:cs typeface="Times New Roman" pitchFamily="18" charset="0"/>
              </a:rPr>
              <a:t>mmHg</a:t>
            </a:r>
            <a:r>
              <a:rPr lang="en-US" sz="2500" dirty="0">
                <a:latin typeface="Times New Roman" pitchFamily="18" charset="0"/>
                <a:cs typeface="Times New Roman" pitchFamily="18" charset="0"/>
              </a:rPr>
              <a:t>?</a:t>
            </a:r>
          </a:p>
        </p:txBody>
      </p:sp>
    </p:spTree>
    <p:extLst>
      <p:ext uri="{BB962C8B-B14F-4D97-AF65-F5344CB8AC3E}">
        <p14:creationId xmlns:p14="http://schemas.microsoft.com/office/powerpoint/2010/main" xmlns="" val="13018138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graphicFrame>
        <p:nvGraphicFramePr>
          <p:cNvPr id="7" name="Table 6"/>
          <p:cNvGraphicFramePr>
            <a:graphicFrameLocks noGrp="1"/>
          </p:cNvGraphicFramePr>
          <p:nvPr>
            <p:extLst>
              <p:ext uri="{D42A27DB-BD31-4B8C-83A1-F6EECF244321}">
                <p14:modId xmlns:p14="http://schemas.microsoft.com/office/powerpoint/2010/main" xmlns="" val="2404051657"/>
              </p:ext>
            </p:extLst>
          </p:nvPr>
        </p:nvGraphicFramePr>
        <p:xfrm>
          <a:off x="1259632" y="3212976"/>
          <a:ext cx="7056784" cy="3024336"/>
        </p:xfrm>
        <a:graphic>
          <a:graphicData uri="http://schemas.openxmlformats.org/drawingml/2006/table">
            <a:tbl>
              <a:tblPr firstRow="1" firstCol="1" lastRow="1" lastCol="1" bandRow="1" bandCol="1">
                <a:tableStyleId>{5A111915-BE36-4E01-A7E5-04B1672EAD32}</a:tableStyleId>
              </a:tblPr>
              <a:tblGrid>
                <a:gridCol w="1584176"/>
                <a:gridCol w="1224136"/>
                <a:gridCol w="936104"/>
                <a:gridCol w="864096"/>
                <a:gridCol w="2448272"/>
              </a:tblGrid>
              <a:tr h="756084">
                <a:tc>
                  <a:txBody>
                    <a:bodyPr/>
                    <a:lstStyle/>
                    <a:p>
                      <a:pPr algn="ctr" rtl="0">
                        <a:spcAft>
                          <a:spcPts val="0"/>
                        </a:spcAft>
                        <a:tabLst>
                          <a:tab pos="2295525" algn="l"/>
                        </a:tabLst>
                      </a:pPr>
                      <a:r>
                        <a:rPr lang="en-US" sz="2200" dirty="0">
                          <a:solidFill>
                            <a:schemeClr val="tx1"/>
                          </a:solidFill>
                          <a:effectLst/>
                          <a:latin typeface="Times New Roman" pitchFamily="18" charset="0"/>
                          <a:cs typeface="Times New Roman" pitchFamily="18" charset="0"/>
                        </a:rPr>
                        <a:t>Fraction</a:t>
                      </a:r>
                      <a:endParaRPr lang="en-US" sz="220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err="1">
                          <a:solidFill>
                            <a:schemeClr val="tx1"/>
                          </a:solidFill>
                          <a:effectLst/>
                          <a:latin typeface="Times New Roman" pitchFamily="18" charset="0"/>
                          <a:cs typeface="Times New Roman" pitchFamily="18" charset="0"/>
                        </a:rPr>
                        <a:t>Lb</a:t>
                      </a:r>
                      <a:r>
                        <a:rPr lang="en-US" sz="2200" dirty="0">
                          <a:solidFill>
                            <a:schemeClr val="tx1"/>
                          </a:solidFill>
                          <a:effectLst/>
                          <a:latin typeface="Times New Roman" pitchFamily="18" charset="0"/>
                          <a:cs typeface="Times New Roman" pitchFamily="18" charset="0"/>
                        </a:rPr>
                        <a:t>\</a:t>
                      </a:r>
                      <a:r>
                        <a:rPr lang="en-US" sz="2200" dirty="0" err="1">
                          <a:solidFill>
                            <a:schemeClr val="tx1"/>
                          </a:solidFill>
                          <a:effectLst/>
                          <a:latin typeface="Times New Roman" pitchFamily="18" charset="0"/>
                          <a:cs typeface="Times New Roman" pitchFamily="18" charset="0"/>
                        </a:rPr>
                        <a:t>hr</a:t>
                      </a:r>
                      <a:endParaRPr lang="en-US" sz="220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err="1" smtClean="0">
                          <a:solidFill>
                            <a:schemeClr val="tx1"/>
                          </a:solidFill>
                          <a:effectLst/>
                          <a:latin typeface="Times New Roman" pitchFamily="18" charset="0"/>
                          <a:cs typeface="Times New Roman" pitchFamily="18" charset="0"/>
                        </a:rPr>
                        <a:t>M.w</a:t>
                      </a:r>
                      <a:r>
                        <a:rPr lang="en-US" sz="2200" dirty="0" smtClean="0">
                          <a:solidFill>
                            <a:schemeClr val="tx1"/>
                          </a:solidFill>
                          <a:effectLst/>
                          <a:latin typeface="Times New Roman" pitchFamily="18" charset="0"/>
                          <a:cs typeface="Times New Roman" pitchFamily="18" charset="0"/>
                        </a:rPr>
                        <a:t>. </a:t>
                      </a:r>
                      <a:endParaRPr lang="en-US" sz="220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solidFill>
                            <a:schemeClr val="tx1"/>
                          </a:solidFill>
                          <a:effectLst/>
                          <a:latin typeface="Times New Roman" pitchFamily="18" charset="0"/>
                          <a:cs typeface="Times New Roman" pitchFamily="18" charset="0"/>
                        </a:rPr>
                        <a:t>λ</a:t>
                      </a:r>
                      <a:endParaRPr lang="en-US" sz="220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solidFill>
                            <a:schemeClr val="tx1"/>
                          </a:solidFill>
                          <a:effectLst/>
                          <a:latin typeface="Times New Roman" pitchFamily="18" charset="0"/>
                          <a:cs typeface="Times New Roman" pitchFamily="18" charset="0"/>
                        </a:rPr>
                        <a:t>Temperature </a:t>
                      </a:r>
                      <a:r>
                        <a:rPr lang="en-US" sz="2200" baseline="30000" dirty="0">
                          <a:solidFill>
                            <a:schemeClr val="tx1"/>
                          </a:solidFill>
                          <a:effectLst/>
                          <a:latin typeface="Times New Roman" pitchFamily="18" charset="0"/>
                          <a:cs typeface="Times New Roman" pitchFamily="18" charset="0"/>
                        </a:rPr>
                        <a:t>o</a:t>
                      </a:r>
                      <a:r>
                        <a:rPr lang="en-US" sz="2200" dirty="0">
                          <a:solidFill>
                            <a:schemeClr val="tx1"/>
                          </a:solidFill>
                          <a:effectLst/>
                          <a:latin typeface="Times New Roman" pitchFamily="18" charset="0"/>
                          <a:cs typeface="Times New Roman" pitchFamily="18" charset="0"/>
                        </a:rPr>
                        <a:t> F</a:t>
                      </a:r>
                      <a:endParaRPr lang="en-US" sz="220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r h="378042">
                <a:tc>
                  <a:txBody>
                    <a:bodyPr/>
                    <a:lstStyle/>
                    <a:p>
                      <a:pPr algn="ctr" rtl="0">
                        <a:spcAft>
                          <a:spcPts val="0"/>
                        </a:spcAft>
                        <a:tabLst>
                          <a:tab pos="2295525" algn="l"/>
                        </a:tabLst>
                      </a:pPr>
                      <a:r>
                        <a:rPr lang="en-US" sz="2200" dirty="0">
                          <a:effectLst/>
                          <a:latin typeface="Times New Roman" pitchFamily="18" charset="0"/>
                          <a:cs typeface="Times New Roman" pitchFamily="18" charset="0"/>
                        </a:rPr>
                        <a:t>Gasoline</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33500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101</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120</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310</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r h="378042">
                <a:tc>
                  <a:txBody>
                    <a:bodyPr/>
                    <a:lstStyle/>
                    <a:p>
                      <a:pPr algn="ctr" rtl="0">
                        <a:spcAft>
                          <a:spcPts val="0"/>
                        </a:spcAft>
                        <a:tabLst>
                          <a:tab pos="2295525" algn="l"/>
                        </a:tabLst>
                      </a:pPr>
                      <a:r>
                        <a:rPr lang="en-US" sz="2200" dirty="0">
                          <a:effectLst/>
                          <a:latin typeface="Times New Roman" pitchFamily="18" charset="0"/>
                          <a:cs typeface="Times New Roman" pitchFamily="18" charset="0"/>
                        </a:rPr>
                        <a:t>Kerosene</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11800</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185</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108</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410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r h="378042">
                <a:tc>
                  <a:txBody>
                    <a:bodyPr/>
                    <a:lstStyle/>
                    <a:p>
                      <a:pPr algn="ctr" rtl="0">
                        <a:spcAft>
                          <a:spcPts val="0"/>
                        </a:spcAft>
                        <a:tabLst>
                          <a:tab pos="2295525" algn="l"/>
                        </a:tabLst>
                      </a:pPr>
                      <a:r>
                        <a:rPr lang="en-US" sz="2200" dirty="0">
                          <a:effectLst/>
                          <a:latin typeface="Times New Roman" pitchFamily="18" charset="0"/>
                          <a:cs typeface="Times New Roman" pitchFamily="18" charset="0"/>
                        </a:rPr>
                        <a:t>Gas oil</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32200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270</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95</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510</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r h="378042">
                <a:tc>
                  <a:txBody>
                    <a:bodyPr/>
                    <a:lstStyle/>
                    <a:p>
                      <a:pPr algn="ctr" rtl="0">
                        <a:spcAft>
                          <a:spcPts val="0"/>
                        </a:spcAft>
                        <a:tabLst>
                          <a:tab pos="2295525" algn="l"/>
                        </a:tabLst>
                      </a:pPr>
                      <a:r>
                        <a:rPr lang="en-US" sz="2200">
                          <a:effectLst/>
                          <a:latin typeface="Times New Roman" pitchFamily="18" charset="0"/>
                          <a:cs typeface="Times New Roman" pitchFamily="18" charset="0"/>
                        </a:rPr>
                        <a:t>R.C</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43500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510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r h="378042">
                <a:tc>
                  <a:txBody>
                    <a:bodyPr/>
                    <a:lstStyle/>
                    <a:p>
                      <a:pPr algn="ctr" rtl="0">
                        <a:spcAft>
                          <a:spcPts val="0"/>
                        </a:spcAft>
                        <a:tabLst>
                          <a:tab pos="2295525" algn="l"/>
                        </a:tabLst>
                      </a:pPr>
                      <a:r>
                        <a:rPr lang="en-US" sz="2200">
                          <a:effectLst/>
                          <a:latin typeface="Times New Roman" pitchFamily="18" charset="0"/>
                          <a:cs typeface="Times New Roman" pitchFamily="18" charset="0"/>
                        </a:rPr>
                        <a:t>Steam</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600</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18</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580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r h="378042">
                <a:tc>
                  <a:txBody>
                    <a:bodyPr/>
                    <a:lstStyle/>
                    <a:p>
                      <a:pPr algn="ctr" rtl="0">
                        <a:spcAft>
                          <a:spcPts val="0"/>
                        </a:spcAft>
                        <a:tabLst>
                          <a:tab pos="2295525" algn="l"/>
                        </a:tabLst>
                      </a:pPr>
                      <a:r>
                        <a:rPr lang="en-US" sz="2200">
                          <a:effectLst/>
                          <a:latin typeface="Times New Roman" pitchFamily="18" charset="0"/>
                          <a:cs typeface="Times New Roman" pitchFamily="18" charset="0"/>
                        </a:rPr>
                        <a:t>C.O.</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121000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576</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bl>
          </a:graphicData>
        </a:graphic>
      </p:graphicFrame>
      <p:sp>
        <p:nvSpPr>
          <p:cNvPr id="8" name="Rectangle 1"/>
          <p:cNvSpPr>
            <a:spLocks noChangeArrowheads="1"/>
          </p:cNvSpPr>
          <p:nvPr/>
        </p:nvSpPr>
        <p:spPr bwMode="auto">
          <a:xfrm>
            <a:off x="254968" y="404664"/>
            <a:ext cx="8637512" cy="27853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en-US" sz="2500" b="1" i="0" u="sng"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H.W </a:t>
            </a:r>
            <a:r>
              <a:rPr kumimoji="0" lang="en-US" sz="2500" b="1" i="0" u="none"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a:t>
            </a:r>
            <a:endParaRPr kumimoji="0" lang="en-US" sz="2500" b="0" i="0" u="none" strike="noStrike" cap="none" normalizeH="0" baseline="0" dirty="0" smtClean="0">
              <a:ln>
                <a:noFill/>
              </a:ln>
              <a:solidFill>
                <a:srgbClr val="CC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Calculate the amount of Hot, Cold and circulating reflux if the  </a:t>
            </a: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storage temperature is 100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and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Cp</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v</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0.6 and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Cp</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l</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0.7</a:t>
            </a:r>
            <a:r>
              <a:rPr lang="en-US" sz="2500" dirty="0" smtClean="0">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r>
              <a:rPr kumimoji="0" lang="en-US" sz="25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Btu/</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 Check the top tower temperature if hot reflux is used. The dew </a:t>
            </a: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point of gasoline is 296 </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and the pressure at the top plate is </a:t>
            </a: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780 mm Hg.</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8"/>
          <p:cNvSpPr/>
          <p:nvPr/>
        </p:nvSpPr>
        <p:spPr>
          <a:xfrm>
            <a:off x="539552" y="6372036"/>
            <a:ext cx="8064896" cy="430887"/>
          </a:xfrm>
          <a:prstGeom prst="rect">
            <a:avLst/>
          </a:prstGeom>
        </p:spPr>
        <p:txBody>
          <a:bodyPr wrap="square">
            <a:spAutoFit/>
          </a:bodyPr>
          <a:lstStyle/>
          <a:p>
            <a:pPr algn="l" rtl="0"/>
            <a:r>
              <a:rPr lang="en-US" sz="2200" b="1" dirty="0">
                <a:latin typeface="Times New Roman" pitchFamily="18" charset="0"/>
                <a:cs typeface="Times New Roman" pitchFamily="18" charset="0"/>
              </a:rPr>
              <a:t>Calculation of The Diameter of Distillation </a:t>
            </a:r>
            <a:r>
              <a:rPr lang="en-US" sz="2200" b="1" dirty="0" smtClean="0">
                <a:latin typeface="Times New Roman" pitchFamily="18" charset="0"/>
                <a:cs typeface="Times New Roman" pitchFamily="18" charset="0"/>
              </a:rPr>
              <a:t>Column.</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2666583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692696"/>
            <a:ext cx="8856984" cy="4708981"/>
          </a:xfrm>
          <a:prstGeom prst="rect">
            <a:avLst/>
          </a:prstGeom>
        </p:spPr>
        <p:txBody>
          <a:bodyPr wrap="square">
            <a:spAutoFit/>
          </a:bodyPr>
          <a:lstStyle/>
          <a:p>
            <a:pPr algn="l" rtl="0"/>
            <a:r>
              <a:rPr lang="en-US" sz="2500" b="1" u="sng" dirty="0">
                <a:solidFill>
                  <a:srgbClr val="C00000"/>
                </a:solidFill>
                <a:latin typeface="Times New Roman" pitchFamily="18" charset="0"/>
                <a:cs typeface="Times New Roman" pitchFamily="18" charset="0"/>
              </a:rPr>
              <a:t>Example (4</a:t>
            </a:r>
            <a:r>
              <a:rPr lang="en-US" sz="2500" b="1" u="sng" dirty="0" smtClean="0">
                <a:solidFill>
                  <a:srgbClr val="C00000"/>
                </a:solidFill>
                <a:latin typeface="Times New Roman" pitchFamily="18" charset="0"/>
                <a:cs typeface="Times New Roman" pitchFamily="18" charset="0"/>
              </a:rPr>
              <a:t>)</a:t>
            </a:r>
            <a:r>
              <a:rPr lang="en-US" sz="2500" u="sng" dirty="0" smtClean="0">
                <a:solidFill>
                  <a:srgbClr val="C00000"/>
                </a:solidFill>
                <a:latin typeface="Times New Roman" pitchFamily="18" charset="0"/>
                <a:cs typeface="Times New Roman" pitchFamily="18" charset="0"/>
              </a:rPr>
              <a:t>:</a:t>
            </a:r>
            <a:r>
              <a:rPr lang="en-US" sz="2500" dirty="0" smtClean="0">
                <a:solidFill>
                  <a:srgbClr val="C00000"/>
                </a:solidFill>
                <a:latin typeface="Times New Roman" pitchFamily="18" charset="0"/>
                <a:cs typeface="Times New Roman" pitchFamily="18" charset="0"/>
              </a:rPr>
              <a:t> </a:t>
            </a:r>
            <a:r>
              <a:rPr lang="en-US" sz="2500" dirty="0" smtClean="0">
                <a:latin typeface="Times New Roman" pitchFamily="18" charset="0"/>
                <a:cs typeface="Times New Roman" pitchFamily="18" charset="0"/>
              </a:rPr>
              <a:t>See </a:t>
            </a:r>
            <a:r>
              <a:rPr lang="en-US" sz="2500" dirty="0">
                <a:latin typeface="Times New Roman" pitchFamily="18" charset="0"/>
                <a:cs typeface="Times New Roman" pitchFamily="18" charset="0"/>
              </a:rPr>
              <a:t>examples 1, 2 and 3 the quantities </a:t>
            </a:r>
            <a:r>
              <a:rPr lang="en-US" sz="2500" dirty="0" smtClean="0">
                <a:latin typeface="Times New Roman" pitchFamily="18" charset="0"/>
                <a:cs typeface="Times New Roman" pitchFamily="18" charset="0"/>
              </a:rPr>
              <a:t>and conditions </a:t>
            </a:r>
            <a:r>
              <a:rPr lang="en-US" sz="2500" dirty="0">
                <a:latin typeface="Times New Roman" pitchFamily="18" charset="0"/>
                <a:cs typeface="Times New Roman" pitchFamily="18" charset="0"/>
              </a:rPr>
              <a:t>will be taken from these examples.</a:t>
            </a:r>
          </a:p>
          <a:p>
            <a:pPr algn="l" rtl="0"/>
            <a:r>
              <a:rPr lang="en-US" sz="2500" b="1" u="sng" dirty="0">
                <a:solidFill>
                  <a:srgbClr val="C00000"/>
                </a:solidFill>
                <a:latin typeface="Times New Roman" pitchFamily="18" charset="0"/>
                <a:cs typeface="Times New Roman" pitchFamily="18" charset="0"/>
              </a:rPr>
              <a:t>Solution:</a:t>
            </a:r>
            <a:endParaRPr lang="en-US" sz="2500" dirty="0">
              <a:solidFill>
                <a:srgbClr val="C00000"/>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Density of vapor at top of column (the reflux in the column is always hot reflux)</a:t>
            </a:r>
          </a:p>
          <a:p>
            <a:pPr algn="l" rtl="0"/>
            <a:r>
              <a:rPr lang="en-US" sz="2500" dirty="0">
                <a:latin typeface="Times New Roman" pitchFamily="18" charset="0"/>
                <a:cs typeface="Times New Roman" pitchFamily="18" charset="0"/>
              </a:rPr>
              <a:t>Mole gasoline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a:t>
            </a:r>
          </a:p>
          <a:p>
            <a:pPr algn="l" rtl="0"/>
            <a:r>
              <a:rPr lang="en-US" sz="2500" dirty="0">
                <a:latin typeface="Times New Roman" pitchFamily="18" charset="0"/>
                <a:cs typeface="Times New Roman" pitchFamily="18" charset="0"/>
              </a:rPr>
              <a:t>Mole hot reflux               </a:t>
            </a:r>
            <a:r>
              <a:rPr lang="en-US" sz="2500" dirty="0" smtClean="0">
                <a:latin typeface="Times New Roman" pitchFamily="18" charset="0"/>
                <a:cs typeface="Times New Roman" pitchFamily="18" charset="0"/>
              </a:rPr>
              <a:t> 141  </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 steam                      31.5</a:t>
            </a:r>
          </a:p>
          <a:p>
            <a:pPr algn="l" rtl="0"/>
            <a:r>
              <a:rPr lang="en-US" sz="2500" dirty="0">
                <a:latin typeface="Times New Roman" pitchFamily="18" charset="0"/>
                <a:cs typeface="Times New Roman" pitchFamily="18" charset="0"/>
              </a:rPr>
              <a:t>                                    ------------</a:t>
            </a:r>
          </a:p>
          <a:p>
            <a:pPr algn="l" rtl="0"/>
            <a:r>
              <a:rPr lang="en-US" sz="2500" dirty="0">
                <a:latin typeface="Times New Roman" pitchFamily="18" charset="0"/>
                <a:cs typeface="Times New Roman" pitchFamily="18" charset="0"/>
              </a:rPr>
              <a:t>Total moles                      203.5</a:t>
            </a:r>
          </a:p>
          <a:p>
            <a:pPr algn="l" rtl="0"/>
            <a:r>
              <a:rPr lang="en-US" sz="2500" dirty="0">
                <a:latin typeface="Times New Roman" pitchFamily="18" charset="0"/>
                <a:cs typeface="Times New Roman" pitchFamily="18" charset="0"/>
              </a:rPr>
              <a:t>P=780 mm Hg</a:t>
            </a:r>
          </a:p>
          <a:p>
            <a:pPr algn="l" rtl="0"/>
            <a:r>
              <a:rPr lang="en-US" sz="2500" dirty="0">
                <a:latin typeface="Times New Roman" pitchFamily="18" charset="0"/>
                <a:cs typeface="Times New Roman" pitchFamily="18" charset="0"/>
              </a:rPr>
              <a:t>T=286 </a:t>
            </a:r>
            <a:r>
              <a:rPr lang="en-US" sz="2500" baseline="30000" dirty="0">
                <a:latin typeface="Times New Roman" pitchFamily="18" charset="0"/>
                <a:cs typeface="Times New Roman" pitchFamily="18" charset="0"/>
              </a:rPr>
              <a:t>o</a:t>
            </a:r>
            <a:r>
              <a:rPr lang="en-US" sz="2500" dirty="0">
                <a:latin typeface="Times New Roman" pitchFamily="18" charset="0"/>
                <a:cs typeface="Times New Roman" pitchFamily="18" charset="0"/>
              </a:rPr>
              <a:t> F</a:t>
            </a:r>
          </a:p>
        </p:txBody>
      </p:sp>
      <p:sp>
        <p:nvSpPr>
          <p:cNvPr id="8" name="Rectangle 7"/>
          <p:cNvSpPr/>
          <p:nvPr/>
        </p:nvSpPr>
        <p:spPr>
          <a:xfrm>
            <a:off x="107504" y="5544234"/>
            <a:ext cx="2722540" cy="477054"/>
          </a:xfrm>
          <a:prstGeom prst="rect">
            <a:avLst/>
          </a:prstGeom>
        </p:spPr>
        <p:txBody>
          <a:bodyPr wrap="none">
            <a:spAutoFit/>
          </a:bodyPr>
          <a:lstStyle/>
          <a:p>
            <a:r>
              <a:rPr lang="en-US" sz="2500" dirty="0">
                <a:latin typeface="Times New Roman" pitchFamily="18" charset="0"/>
                <a:cs typeface="Times New Roman" pitchFamily="18" charset="0"/>
              </a:rPr>
              <a:t>Volume of </a:t>
            </a:r>
            <a:r>
              <a:rPr lang="en-US" sz="2500" dirty="0" smtClean="0">
                <a:latin typeface="Times New Roman" pitchFamily="18" charset="0"/>
                <a:cs typeface="Times New Roman" pitchFamily="18" charset="0"/>
              </a:rPr>
              <a:t>vapors </a:t>
            </a:r>
            <a:r>
              <a:rPr lang="en-US" sz="2500" dirty="0">
                <a:latin typeface="Times New Roman" pitchFamily="18" charset="0"/>
                <a:cs typeface="Times New Roman" pitchFamily="18" charset="0"/>
              </a:rPr>
              <a:t>=</a:t>
            </a:r>
            <a:endParaRPr lang="ar-SA" sz="2500" dirty="0">
              <a:latin typeface="Times New Roman" pitchFamily="18" charset="0"/>
              <a:cs typeface="Times New Roman" pitchFamily="18" charset="0"/>
            </a:endParaRPr>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0" name="Object 9"/>
          <p:cNvGraphicFramePr>
            <a:graphicFrameLocks noChangeAspect="1"/>
          </p:cNvGraphicFramePr>
          <p:nvPr>
            <p:extLst>
              <p:ext uri="{D42A27DB-BD31-4B8C-83A1-F6EECF244321}">
                <p14:modId xmlns:p14="http://schemas.microsoft.com/office/powerpoint/2010/main" xmlns="" val="471022216"/>
              </p:ext>
            </p:extLst>
          </p:nvPr>
        </p:nvGraphicFramePr>
        <p:xfrm>
          <a:off x="2753903" y="5439995"/>
          <a:ext cx="6282593" cy="797317"/>
        </p:xfrm>
        <a:graphic>
          <a:graphicData uri="http://schemas.openxmlformats.org/presentationml/2006/ole">
            <p:oleObj spid="_x0000_s22533" name="Equation" r:id="rId3" imgW="3124200" imgH="393700" progId="Equation.3">
              <p:embed/>
            </p:oleObj>
          </a:graphicData>
        </a:graphic>
      </p:graphicFrame>
    </p:spTree>
    <p:extLst>
      <p:ext uri="{BB962C8B-B14F-4D97-AF65-F5344CB8AC3E}">
        <p14:creationId xmlns:p14="http://schemas.microsoft.com/office/powerpoint/2010/main" xmlns="" val="1472635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620688"/>
            <a:ext cx="8712968" cy="2015936"/>
          </a:xfrm>
          <a:prstGeom prst="rect">
            <a:avLst/>
          </a:prstGeom>
        </p:spPr>
        <p:txBody>
          <a:bodyPr wrap="square">
            <a:spAutoFit/>
          </a:bodyPr>
          <a:lstStyle/>
          <a:p>
            <a:pPr algn="l" rtl="0"/>
            <a:r>
              <a:rPr lang="en-US" sz="2500" dirty="0">
                <a:latin typeface="Times New Roman" pitchFamily="18" charset="0"/>
                <a:cs typeface="Times New Roman" pitchFamily="18" charset="0"/>
              </a:rPr>
              <a:t>Mass of vapor </a:t>
            </a:r>
            <a:r>
              <a:rPr lang="en-US" sz="2500" dirty="0" smtClean="0">
                <a:latin typeface="Times New Roman" pitchFamily="18" charset="0"/>
                <a:cs typeface="Times New Roman" pitchFamily="18" charset="0"/>
              </a:rPr>
              <a:t>= </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mass </a:t>
            </a:r>
            <a:r>
              <a:rPr lang="en-US" sz="2500" dirty="0">
                <a:latin typeface="Times New Roman" pitchFamily="18" charset="0"/>
                <a:cs typeface="Times New Roman" pitchFamily="18" charset="0"/>
              </a:rPr>
              <a:t>of gasoline </a:t>
            </a:r>
            <a:r>
              <a:rPr lang="en-US" sz="2500" dirty="0" smtClean="0">
                <a:latin typeface="Times New Roman" pitchFamily="18" charset="0"/>
                <a:cs typeface="Times New Roman" pitchFamily="18" charset="0"/>
              </a:rPr>
              <a:t>+ mass </a:t>
            </a:r>
            <a:r>
              <a:rPr lang="en-US" sz="2500" dirty="0">
                <a:latin typeface="Times New Roman" pitchFamily="18" charset="0"/>
                <a:cs typeface="Times New Roman" pitchFamily="18" charset="0"/>
              </a:rPr>
              <a:t>of hot </a:t>
            </a:r>
            <a:r>
              <a:rPr lang="en-US" sz="2500" dirty="0" smtClean="0">
                <a:latin typeface="Times New Roman" pitchFamily="18" charset="0"/>
                <a:cs typeface="Times New Roman" pitchFamily="18" charset="0"/>
              </a:rPr>
              <a:t>reflux + </a:t>
            </a:r>
            <a:r>
              <a:rPr lang="en-US" sz="2500" dirty="0">
                <a:latin typeface="Times New Roman" pitchFamily="18" charset="0"/>
                <a:cs typeface="Times New Roman" pitchFamily="18" charset="0"/>
              </a:rPr>
              <a:t>mass of steam</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 3415 + 15500 + 567 = 19482 </a:t>
            </a:r>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a:t>
            </a:r>
            <a:r>
              <a:rPr lang="en-US" sz="2500" dirty="0" err="1">
                <a:latin typeface="Times New Roman" pitchFamily="18" charset="0"/>
                <a:cs typeface="Times New Roman" pitchFamily="18" charset="0"/>
              </a:rPr>
              <a:t>hr</a:t>
            </a:r>
            <a:endParaRPr lang="en-US" sz="2500" dirty="0">
              <a:latin typeface="Times New Roman" pitchFamily="18" charset="0"/>
              <a:cs typeface="Times New Roman" pitchFamily="18" charset="0"/>
            </a:endParaRPr>
          </a:p>
          <a:p>
            <a:pPr algn="l" rtl="0"/>
            <a:r>
              <a:rPr lang="en-US" sz="2500" dirty="0" err="1">
                <a:latin typeface="Times New Roman" pitchFamily="18" charset="0"/>
                <a:cs typeface="Times New Roman" pitchFamily="18" charset="0"/>
              </a:rPr>
              <a:t>ρ</a:t>
            </a:r>
            <a:r>
              <a:rPr lang="en-US" sz="2500" baseline="-25000" dirty="0" err="1">
                <a:latin typeface="Times New Roman" pitchFamily="18" charset="0"/>
                <a:cs typeface="Times New Roman" pitchFamily="18" charset="0"/>
              </a:rPr>
              <a:t>V</a:t>
            </a:r>
            <a:r>
              <a:rPr lang="en-US" sz="2500" baseline="-25000" dirty="0">
                <a:latin typeface="Times New Roman" pitchFamily="18" charset="0"/>
                <a:cs typeface="Times New Roman" pitchFamily="18" charset="0"/>
              </a:rPr>
              <a:t> </a:t>
            </a:r>
            <a:r>
              <a:rPr lang="en-US" sz="2500" dirty="0">
                <a:latin typeface="Times New Roman" pitchFamily="18" charset="0"/>
                <a:cs typeface="Times New Roman" pitchFamily="18" charset="0"/>
              </a:rPr>
              <a:t>=</a:t>
            </a:r>
            <a:r>
              <a:rPr lang="en-US" sz="2500" dirty="0" smtClean="0">
                <a:latin typeface="Times New Roman" pitchFamily="18" charset="0"/>
                <a:cs typeface="Times New Roman" pitchFamily="18" charset="0"/>
              </a:rPr>
              <a:t>19482 / 107600 </a:t>
            </a:r>
            <a:r>
              <a:rPr lang="en-US" sz="2500" dirty="0">
                <a:latin typeface="Times New Roman" pitchFamily="18" charset="0"/>
                <a:cs typeface="Times New Roman" pitchFamily="18" charset="0"/>
              </a:rPr>
              <a:t>= 0.181 </a:t>
            </a:r>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/ft</a:t>
            </a:r>
            <a:r>
              <a:rPr lang="en-US" sz="2500" baseline="30000" dirty="0">
                <a:latin typeface="Times New Roman" pitchFamily="18" charset="0"/>
                <a:cs typeface="Times New Roman" pitchFamily="18" charset="0"/>
              </a:rPr>
              <a:t>3</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Assume density of liquid </a:t>
            </a:r>
            <a:r>
              <a:rPr lang="en-US" sz="2500" dirty="0" err="1" smtClean="0">
                <a:latin typeface="Times New Roman" pitchFamily="18" charset="0"/>
                <a:cs typeface="Times New Roman" pitchFamily="18" charset="0"/>
              </a:rPr>
              <a:t>ρ</a:t>
            </a:r>
            <a:r>
              <a:rPr lang="en-US" sz="2500" baseline="-25000" dirty="0" err="1" smtClean="0">
                <a:latin typeface="Times New Roman" pitchFamily="18" charset="0"/>
                <a:cs typeface="Times New Roman" pitchFamily="18" charset="0"/>
              </a:rPr>
              <a:t>l</a:t>
            </a:r>
            <a:r>
              <a:rPr lang="en-US" sz="2500" baseline="-25000"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42.7 </a:t>
            </a:r>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/ft</a:t>
            </a:r>
            <a:r>
              <a:rPr lang="en-US" sz="2500" baseline="30000" dirty="0">
                <a:latin typeface="Times New Roman" pitchFamily="18" charset="0"/>
                <a:cs typeface="Times New Roman" pitchFamily="18" charset="0"/>
              </a:rPr>
              <a:t>3</a:t>
            </a:r>
            <a:endParaRPr lang="en-US" sz="2500" dirty="0">
              <a:latin typeface="Times New Roman" pitchFamily="18" charset="0"/>
              <a:cs typeface="Times New Roman" pitchFamily="18" charset="0"/>
            </a:endParaRP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9" name="Object 8"/>
          <p:cNvGraphicFramePr>
            <a:graphicFrameLocks noChangeAspect="1"/>
          </p:cNvGraphicFramePr>
          <p:nvPr>
            <p:extLst>
              <p:ext uri="{D42A27DB-BD31-4B8C-83A1-F6EECF244321}">
                <p14:modId xmlns:p14="http://schemas.microsoft.com/office/powerpoint/2010/main" xmlns="" val="3230077492"/>
              </p:ext>
            </p:extLst>
          </p:nvPr>
        </p:nvGraphicFramePr>
        <p:xfrm>
          <a:off x="2711537" y="2708920"/>
          <a:ext cx="3372631" cy="902364"/>
        </p:xfrm>
        <a:graphic>
          <a:graphicData uri="http://schemas.openxmlformats.org/presentationml/2006/ole">
            <p:oleObj spid="_x0000_s23565" name="Equation" r:id="rId3" imgW="1307532" imgH="393529" progId="Equation.3">
              <p:embed/>
            </p:oleObj>
          </a:graphicData>
        </a:graphic>
      </p:graphicFrame>
      <p:sp>
        <p:nvSpPr>
          <p:cNvPr id="10" name="Rectangle 9"/>
          <p:cNvSpPr/>
          <p:nvPr/>
        </p:nvSpPr>
        <p:spPr>
          <a:xfrm>
            <a:off x="0" y="3647346"/>
            <a:ext cx="9144000" cy="461665"/>
          </a:xfrm>
          <a:prstGeom prst="rect">
            <a:avLst/>
          </a:prstGeom>
        </p:spPr>
        <p:txBody>
          <a:bodyPr wrap="square">
            <a:spAutoFit/>
          </a:bodyPr>
          <a:lstStyle/>
          <a:p>
            <a:pPr algn="l" rtl="0"/>
            <a:r>
              <a:rPr lang="en-US" sz="2400" dirty="0">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Assume</a:t>
            </a:r>
            <a:r>
              <a:rPr lang="en-US" sz="2400" dirty="0">
                <a:latin typeface="Times New Roman" pitchFamily="18" charset="0"/>
                <a:cs typeface="Times New Roman" pitchFamily="18" charset="0"/>
              </a:rPr>
              <a:t> K= 735, K is </a:t>
            </a:r>
            <a:r>
              <a:rPr lang="en-US" sz="2400" dirty="0" smtClean="0">
                <a:latin typeface="Times New Roman" pitchFamily="18" charset="0"/>
                <a:cs typeface="Times New Roman" pitchFamily="18" charset="0"/>
              </a:rPr>
              <a:t>constant dependent </a:t>
            </a:r>
            <a:r>
              <a:rPr lang="en-US" sz="2400" dirty="0">
                <a:latin typeface="Times New Roman" pitchFamily="18" charset="0"/>
                <a:cs typeface="Times New Roman" pitchFamily="18" charset="0"/>
              </a:rPr>
              <a:t>primarily on the tray spacing.</a:t>
            </a:r>
          </a:p>
        </p:txBody>
      </p:sp>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2" name="Object 11"/>
          <p:cNvGraphicFramePr>
            <a:graphicFrameLocks noChangeAspect="1"/>
          </p:cNvGraphicFramePr>
          <p:nvPr>
            <p:extLst>
              <p:ext uri="{D42A27DB-BD31-4B8C-83A1-F6EECF244321}">
                <p14:modId xmlns:p14="http://schemas.microsoft.com/office/powerpoint/2010/main" xmlns="" val="2068143336"/>
              </p:ext>
            </p:extLst>
          </p:nvPr>
        </p:nvGraphicFramePr>
        <p:xfrm>
          <a:off x="2843808" y="4149080"/>
          <a:ext cx="3160118" cy="1152128"/>
        </p:xfrm>
        <a:graphic>
          <a:graphicData uri="http://schemas.openxmlformats.org/presentationml/2006/ole">
            <p:oleObj spid="_x0000_s23566" name="Equation" r:id="rId4" imgW="1066800" imgH="431800" progId="Equation.3">
              <p:embed/>
            </p:oleObj>
          </a:graphicData>
        </a:graphic>
      </p:graphicFrame>
      <p:sp>
        <p:nvSpPr>
          <p:cNvPr id="13"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4" name="Object 13"/>
          <p:cNvGraphicFramePr>
            <a:graphicFrameLocks noChangeAspect="1"/>
          </p:cNvGraphicFramePr>
          <p:nvPr>
            <p:extLst>
              <p:ext uri="{D42A27DB-BD31-4B8C-83A1-F6EECF244321}">
                <p14:modId xmlns:p14="http://schemas.microsoft.com/office/powerpoint/2010/main" xmlns="" val="3505231070"/>
              </p:ext>
            </p:extLst>
          </p:nvPr>
        </p:nvGraphicFramePr>
        <p:xfrm>
          <a:off x="1835696" y="5472608"/>
          <a:ext cx="5988694" cy="980728"/>
        </p:xfrm>
        <a:graphic>
          <a:graphicData uri="http://schemas.openxmlformats.org/presentationml/2006/ole">
            <p:oleObj spid="_x0000_s23567" name="Equation" r:id="rId5" imgW="2273300" imgH="419100" progId="Equation.3">
              <p:embed/>
            </p:oleObj>
          </a:graphicData>
        </a:graphic>
      </p:graphicFrame>
    </p:spTree>
    <p:extLst>
      <p:ext uri="{BB962C8B-B14F-4D97-AF65-F5344CB8AC3E}">
        <p14:creationId xmlns:p14="http://schemas.microsoft.com/office/powerpoint/2010/main" xmlns="" val="26290766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8" name="Object 7"/>
          <p:cNvGraphicFramePr>
            <a:graphicFrameLocks noChangeAspect="1"/>
          </p:cNvGraphicFramePr>
          <p:nvPr>
            <p:extLst>
              <p:ext uri="{D42A27DB-BD31-4B8C-83A1-F6EECF244321}">
                <p14:modId xmlns:p14="http://schemas.microsoft.com/office/powerpoint/2010/main" xmlns="" val="543105495"/>
              </p:ext>
            </p:extLst>
          </p:nvPr>
        </p:nvGraphicFramePr>
        <p:xfrm>
          <a:off x="1475656" y="835507"/>
          <a:ext cx="4824536" cy="1009317"/>
        </p:xfrm>
        <a:graphic>
          <a:graphicData uri="http://schemas.openxmlformats.org/presentationml/2006/ole">
            <p:oleObj spid="_x0000_s24587" name="Equation" r:id="rId3" imgW="1892300" imgH="444500" progId="Equation.3">
              <p:embed/>
            </p:oleObj>
          </a:graphicData>
        </a:graphic>
      </p:graphicFrame>
      <p:sp>
        <p:nvSpPr>
          <p:cNvPr id="9" name="Rectangle 8"/>
          <p:cNvSpPr/>
          <p:nvPr/>
        </p:nvSpPr>
        <p:spPr>
          <a:xfrm>
            <a:off x="179512" y="2132856"/>
            <a:ext cx="7272808" cy="477054"/>
          </a:xfrm>
          <a:prstGeom prst="rect">
            <a:avLst/>
          </a:prstGeom>
        </p:spPr>
        <p:txBody>
          <a:bodyPr wrap="square">
            <a:spAutoFit/>
          </a:bodyPr>
          <a:lstStyle/>
          <a:p>
            <a:pPr algn="l" rtl="0"/>
            <a:r>
              <a:rPr lang="en-US" sz="2500" dirty="0">
                <a:latin typeface="Times New Roman" pitchFamily="18" charset="0"/>
                <a:cs typeface="Times New Roman" pitchFamily="18" charset="0"/>
              </a:rPr>
              <a:t>To check the vapor velocity at top (3.5 </a:t>
            </a:r>
            <a:r>
              <a:rPr lang="en-US" sz="2500" dirty="0" err="1">
                <a:latin typeface="Times New Roman" pitchFamily="18" charset="0"/>
                <a:cs typeface="Times New Roman" pitchFamily="18" charset="0"/>
              </a:rPr>
              <a:t>ft</a:t>
            </a:r>
            <a:r>
              <a:rPr lang="en-US" sz="2500" dirty="0">
                <a:latin typeface="Times New Roman" pitchFamily="18" charset="0"/>
                <a:cs typeface="Times New Roman" pitchFamily="18" charset="0"/>
              </a:rPr>
              <a:t>/sec)</a:t>
            </a:r>
          </a:p>
        </p:txBody>
      </p:sp>
      <p:sp>
        <p:nvSpPr>
          <p:cNvPr id="1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1" name="Object 10"/>
          <p:cNvGraphicFramePr>
            <a:graphicFrameLocks noChangeAspect="1"/>
          </p:cNvGraphicFramePr>
          <p:nvPr>
            <p:extLst>
              <p:ext uri="{D42A27DB-BD31-4B8C-83A1-F6EECF244321}">
                <p14:modId xmlns:p14="http://schemas.microsoft.com/office/powerpoint/2010/main" xmlns="" val="547715850"/>
              </p:ext>
            </p:extLst>
          </p:nvPr>
        </p:nvGraphicFramePr>
        <p:xfrm>
          <a:off x="1115616" y="2915793"/>
          <a:ext cx="5688632" cy="945255"/>
        </p:xfrm>
        <a:graphic>
          <a:graphicData uri="http://schemas.openxmlformats.org/presentationml/2006/ole">
            <p:oleObj spid="_x0000_s24588" name="Equation" r:id="rId4" imgW="2108200" imgH="393700" progId="Equation.3">
              <p:embed/>
            </p:oleObj>
          </a:graphicData>
        </a:graphic>
      </p:graphicFrame>
      <p:sp>
        <p:nvSpPr>
          <p:cNvPr id="12" name="Rectangle 11"/>
          <p:cNvSpPr/>
          <p:nvPr/>
        </p:nvSpPr>
        <p:spPr>
          <a:xfrm>
            <a:off x="6773835" y="3131817"/>
            <a:ext cx="1542581" cy="523220"/>
          </a:xfrm>
          <a:prstGeom prst="rect">
            <a:avLst/>
          </a:prstGeom>
        </p:spPr>
        <p:txBody>
          <a:bodyPr wrap="square">
            <a:spAutoFit/>
          </a:bodyPr>
          <a:lstStyle/>
          <a:p>
            <a:pPr algn="l" rtl="0"/>
            <a:r>
              <a:rPr lang="en-US" sz="25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u</a:t>
            </a:r>
            <a:r>
              <a:rPr lang="en-US" sz="2500" dirty="0" smtClean="0">
                <a:latin typeface="Times New Roman" pitchFamily="18" charset="0"/>
                <a:cs typeface="Times New Roman" pitchFamily="18" charset="0"/>
              </a:rPr>
              <a:t>  is </a:t>
            </a:r>
            <a:r>
              <a:rPr lang="en-US" sz="2500" dirty="0">
                <a:latin typeface="Times New Roman" pitchFamily="18" charset="0"/>
                <a:cs typeface="Times New Roman" pitchFamily="18" charset="0"/>
              </a:rPr>
              <a:t>ok </a:t>
            </a:r>
          </a:p>
        </p:txBody>
      </p:sp>
    </p:spTree>
    <p:extLst>
      <p:ext uri="{BB962C8B-B14F-4D97-AF65-F5344CB8AC3E}">
        <p14:creationId xmlns:p14="http://schemas.microsoft.com/office/powerpoint/2010/main" xmlns="" val="564493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79512" y="548680"/>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79512" y="620688"/>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07504" y="117793"/>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10" name="Rectangle 9"/>
          <p:cNvSpPr/>
          <p:nvPr/>
        </p:nvSpPr>
        <p:spPr>
          <a:xfrm>
            <a:off x="179512" y="735662"/>
            <a:ext cx="8856984" cy="5909310"/>
          </a:xfrm>
          <a:prstGeom prst="rect">
            <a:avLst/>
          </a:prstGeom>
        </p:spPr>
        <p:txBody>
          <a:bodyPr wrap="square">
            <a:spAutoFit/>
          </a:bodyPr>
          <a:lstStyle/>
          <a:p>
            <a:pPr algn="just" rtl="0"/>
            <a:r>
              <a:rPr lang="en-US" sz="2600" dirty="0" smtClean="0">
                <a:latin typeface="Times New Roman" pitchFamily="18" charset="0"/>
                <a:cs typeface="Times New Roman" pitchFamily="18" charset="0"/>
              </a:rPr>
              <a:t>   After </a:t>
            </a:r>
            <a:r>
              <a:rPr lang="en-US" sz="2600" dirty="0">
                <a:latin typeface="Times New Roman" pitchFamily="18" charset="0"/>
                <a:cs typeface="Times New Roman" pitchFamily="18" charset="0"/>
              </a:rPr>
              <a:t>desalting, the crude oil is pumped through a series of heat exchanger and its temperature raised to about </a:t>
            </a:r>
            <a:r>
              <a:rPr lang="en-US" sz="2600" dirty="0" smtClean="0">
                <a:latin typeface="Times New Roman" pitchFamily="18" charset="0"/>
                <a:cs typeface="Times New Roman" pitchFamily="18" charset="0"/>
              </a:rPr>
              <a:t>550</a:t>
            </a:r>
            <a:r>
              <a:rPr lang="en-US" sz="2600" baseline="30000" dirty="0" smtClean="0">
                <a:latin typeface="Times New Roman" pitchFamily="18" charset="0"/>
                <a:cs typeface="Times New Roman" pitchFamily="18" charset="0"/>
              </a:rPr>
              <a:t>o </a:t>
            </a:r>
            <a:r>
              <a:rPr lang="en-US" sz="2600" dirty="0">
                <a:latin typeface="Times New Roman" pitchFamily="18" charset="0"/>
                <a:cs typeface="Times New Roman" pitchFamily="18" charset="0"/>
              </a:rPr>
              <a:t>F (</a:t>
            </a:r>
            <a:r>
              <a:rPr lang="en-US" sz="2600" dirty="0" smtClean="0">
                <a:latin typeface="Times New Roman" pitchFamily="18" charset="0"/>
                <a:cs typeface="Times New Roman" pitchFamily="18" charset="0"/>
              </a:rPr>
              <a:t>288</a:t>
            </a:r>
            <a:r>
              <a:rPr lang="en-US" sz="2600" baseline="30000" dirty="0" smtClean="0">
                <a:latin typeface="Times New Roman" pitchFamily="18" charset="0"/>
                <a:cs typeface="Times New Roman" pitchFamily="18" charset="0"/>
              </a:rPr>
              <a:t>o </a:t>
            </a:r>
            <a:r>
              <a:rPr lang="en-US" sz="2600" dirty="0">
                <a:latin typeface="Times New Roman" pitchFamily="18" charset="0"/>
                <a:cs typeface="Times New Roman" pitchFamily="18" charset="0"/>
              </a:rPr>
              <a:t>C ) by heat exchange with product and reflux streams. </a:t>
            </a:r>
            <a:endParaRPr lang="en-US" sz="2600" dirty="0" smtClean="0">
              <a:latin typeface="Times New Roman" pitchFamily="18" charset="0"/>
              <a:cs typeface="Times New Roman" pitchFamily="18" charset="0"/>
            </a:endParaRPr>
          </a:p>
          <a:p>
            <a:pPr algn="just" rtl="0"/>
            <a:endParaRPr lang="en-US" sz="1400" dirty="0" smtClean="0">
              <a:latin typeface="Times New Roman" pitchFamily="18" charset="0"/>
              <a:cs typeface="Times New Roman" pitchFamily="18" charset="0"/>
            </a:endParaRPr>
          </a:p>
          <a:p>
            <a:pPr algn="just" rtl="0"/>
            <a:r>
              <a:rPr lang="en-US" sz="2600" dirty="0" smtClean="0">
                <a:latin typeface="Times New Roman" pitchFamily="18" charset="0"/>
                <a:cs typeface="Times New Roman" pitchFamily="18" charset="0"/>
              </a:rPr>
              <a:t>   It </a:t>
            </a:r>
            <a:r>
              <a:rPr lang="en-US" sz="2600" dirty="0">
                <a:latin typeface="Times New Roman" pitchFamily="18" charset="0"/>
                <a:cs typeface="Times New Roman" pitchFamily="18" charset="0"/>
              </a:rPr>
              <a:t>is then further heated to about </a:t>
            </a:r>
            <a:r>
              <a:rPr lang="en-US" sz="2600" dirty="0" smtClean="0">
                <a:latin typeface="Times New Roman" pitchFamily="18" charset="0"/>
                <a:cs typeface="Times New Roman" pitchFamily="18" charset="0"/>
              </a:rPr>
              <a:t>750</a:t>
            </a:r>
            <a:r>
              <a:rPr lang="en-US" sz="2600" baseline="30000" dirty="0" smtClean="0">
                <a:latin typeface="Times New Roman" pitchFamily="18" charset="0"/>
                <a:cs typeface="Times New Roman" pitchFamily="18" charset="0"/>
              </a:rPr>
              <a:t>o </a:t>
            </a:r>
            <a:r>
              <a:rPr lang="en-US" sz="2600" dirty="0">
                <a:latin typeface="Times New Roman" pitchFamily="18" charset="0"/>
                <a:cs typeface="Times New Roman" pitchFamily="18" charset="0"/>
              </a:rPr>
              <a:t>F (</a:t>
            </a:r>
            <a:r>
              <a:rPr lang="en-US" sz="2600" dirty="0" smtClean="0">
                <a:latin typeface="Times New Roman" pitchFamily="18" charset="0"/>
                <a:cs typeface="Times New Roman" pitchFamily="18" charset="0"/>
              </a:rPr>
              <a:t>399</a:t>
            </a:r>
            <a:r>
              <a:rPr lang="en-US" sz="2600" baseline="30000" dirty="0" smtClean="0">
                <a:latin typeface="Times New Roman" pitchFamily="18" charset="0"/>
                <a:cs typeface="Times New Roman" pitchFamily="18" charset="0"/>
              </a:rPr>
              <a:t>o </a:t>
            </a:r>
            <a:r>
              <a:rPr lang="en-US" sz="2600" dirty="0">
                <a:latin typeface="Times New Roman" pitchFamily="18" charset="0"/>
                <a:cs typeface="Times New Roman" pitchFamily="18" charset="0"/>
              </a:rPr>
              <a:t>C ) in a furnace (i.e. direct fired heater or "pipe still" ) and charged to flash zone of atmospheric </a:t>
            </a:r>
            <a:r>
              <a:rPr lang="en-US" sz="2600" dirty="0" smtClean="0">
                <a:latin typeface="Times New Roman" pitchFamily="18" charset="0"/>
                <a:cs typeface="Times New Roman" pitchFamily="18" charset="0"/>
              </a:rPr>
              <a:t>fractionators.</a:t>
            </a:r>
          </a:p>
          <a:p>
            <a:pPr algn="just" rtl="0"/>
            <a:r>
              <a:rPr lang="en-US" sz="2600" dirty="0" smtClean="0">
                <a:latin typeface="Times New Roman" pitchFamily="18" charset="0"/>
                <a:cs typeface="Times New Roman" pitchFamily="18" charset="0"/>
              </a:rPr>
              <a:t> </a:t>
            </a:r>
          </a:p>
          <a:p>
            <a:pPr algn="just" rtl="0"/>
            <a:r>
              <a:rPr lang="en-US" sz="2600" dirty="0" smtClean="0">
                <a:latin typeface="Times New Roman" pitchFamily="18" charset="0"/>
                <a:cs typeface="Times New Roman" pitchFamily="18" charset="0"/>
              </a:rPr>
              <a:t>   The </a:t>
            </a:r>
            <a:r>
              <a:rPr lang="en-US" sz="2600" dirty="0">
                <a:latin typeface="Times New Roman" pitchFamily="18" charset="0"/>
                <a:cs typeface="Times New Roman" pitchFamily="18" charset="0"/>
              </a:rPr>
              <a:t>furnace discharge temperature is sufficiently high to cause vaporization of all products with drawn above the flash zone </a:t>
            </a:r>
            <a:r>
              <a:rPr lang="en-US" sz="2600" dirty="0" smtClean="0">
                <a:latin typeface="Times New Roman" pitchFamily="18" charset="0"/>
                <a:cs typeface="Times New Roman" pitchFamily="18" charset="0"/>
              </a:rPr>
              <a:t>     + </a:t>
            </a:r>
            <a:r>
              <a:rPr lang="en-US" sz="2600" dirty="0">
                <a:latin typeface="Times New Roman" pitchFamily="18" charset="0"/>
                <a:cs typeface="Times New Roman" pitchFamily="18" charset="0"/>
              </a:rPr>
              <a:t>about 20% of the bottom product</a:t>
            </a:r>
            <a:r>
              <a:rPr lang="en-US" sz="2600" dirty="0" smtClean="0">
                <a:latin typeface="Times New Roman" pitchFamily="18" charset="0"/>
                <a:cs typeface="Times New Roman" pitchFamily="18" charset="0"/>
              </a:rPr>
              <a:t>.</a:t>
            </a:r>
          </a:p>
          <a:p>
            <a:pPr algn="just" rtl="0"/>
            <a:endParaRPr lang="en-US" sz="2400" dirty="0" smtClean="0">
              <a:latin typeface="Times New Roman" pitchFamily="18" charset="0"/>
              <a:cs typeface="Times New Roman" pitchFamily="18" charset="0"/>
            </a:endParaRPr>
          </a:p>
          <a:p>
            <a:pPr algn="just" rtl="0"/>
            <a:r>
              <a:rPr lang="en-US" sz="2600" dirty="0" smtClean="0">
                <a:latin typeface="Times New Roman" pitchFamily="18" charset="0"/>
                <a:cs typeface="Times New Roman" pitchFamily="18" charset="0"/>
              </a:rPr>
              <a:t>   The 20% </a:t>
            </a:r>
            <a:r>
              <a:rPr lang="en-US" sz="2600" dirty="0">
                <a:latin typeface="Times New Roman" pitchFamily="18" charset="0"/>
                <a:cs typeface="Times New Roman" pitchFamily="18" charset="0"/>
              </a:rPr>
              <a:t>"over flash" allows some fractionation to occur on the trays just above the flashing zone by providing internal reflux in excess of side stream withdrawals.</a:t>
            </a:r>
          </a:p>
        </p:txBody>
      </p:sp>
    </p:spTree>
    <p:extLst>
      <p:ext uri="{BB962C8B-B14F-4D97-AF65-F5344CB8AC3E}">
        <p14:creationId xmlns:p14="http://schemas.microsoft.com/office/powerpoint/2010/main" xmlns="" val="17321092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10" name="Rectangle 1"/>
          <p:cNvSpPr>
            <a:spLocks noChangeArrowheads="1"/>
          </p:cNvSpPr>
          <p:nvPr/>
        </p:nvSpPr>
        <p:spPr bwMode="auto">
          <a:xfrm>
            <a:off x="190804" y="606388"/>
            <a:ext cx="8845692" cy="51398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500" b="1" i="0" u="sng"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H.W:</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CC0099"/>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120000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hr</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34</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API crude oil at 650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is fed to an atmospheric distillation unit. Steam at a rate of 600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hr</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850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is used.</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fraction obtained were 34000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hr</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gasoline (MW=110,    λ=120 ) at 310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12000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hr</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kerosene ( MW=185,</a:t>
            </a:r>
            <a:r>
              <a:rPr kumimoji="0" lang="en-US" sz="25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λ=108 ) at 420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o</a:t>
            </a:r>
            <a:r>
              <a:rPr lang="en-US" sz="2500" dirty="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30000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hr</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gas oil ( MW=270, λ=95 ) at 510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residue is withdrawn at 510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a:t>
            </a:r>
            <a:r>
              <a:rPr kumimoji="0" lang="en-US" sz="25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Assume</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PL</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0.7 ,C</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PV</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0.6 Btu/</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lang="en-US" sz="2500" dirty="0" err="1">
                <a:latin typeface="Times New Roman" pitchFamily="18" charset="0"/>
                <a:ea typeface="Times New Roman" pitchFamily="18" charset="0"/>
                <a:cs typeface="Times New Roman" pitchFamily="18" charset="0"/>
              </a:rPr>
              <a:t>.</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R="0" lvl="0" algn="just" defTabSz="914400" rtl="0" eaLnBrk="0" fontAlgn="base" latinLnBrk="0" hangingPunct="0">
              <a:lnSpc>
                <a:spcPct val="100000"/>
              </a:lnSpc>
              <a:spcBef>
                <a:spcPct val="0"/>
              </a:spcBef>
              <a:spcAft>
                <a:spcPct val="0"/>
              </a:spcAft>
              <a:buClrTx/>
              <a:buSzTx/>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Check the top tower temperature if the dew point of gasoline is  </a:t>
            </a:r>
          </a:p>
          <a:p>
            <a:pPr marR="0" lvl="0" algn="just" defTabSz="914400" rtl="0" eaLnBrk="0" fontAlgn="base" latinLnBrk="0" hangingPunct="0">
              <a:lnSpc>
                <a:spcPct val="100000"/>
              </a:lnSpc>
              <a:spcBef>
                <a:spcPct val="0"/>
              </a:spcBef>
              <a:spcAft>
                <a:spcPct val="0"/>
              </a:spcAft>
              <a:buClrTx/>
              <a:buSzTx/>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296 </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 and the pressure at the top plate is 780 mm Hg.</a:t>
            </a:r>
          </a:p>
          <a:p>
            <a:pPr marR="0" lvl="0" algn="just" defTabSz="914400" rtl="0" eaLnBrk="0" fontAlgn="base" latinLnBrk="0" hangingPunct="0">
              <a:lnSpc>
                <a:spcPct val="100000"/>
              </a:lnSpc>
              <a:spcBef>
                <a:spcPct val="0"/>
              </a:spcBef>
              <a:spcAft>
                <a:spcPct val="0"/>
              </a:spcAft>
              <a:buClrTx/>
              <a:buSzTx/>
              <a:tabLst/>
            </a:pP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 Calculate the diameter of the tower if K=735 and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ρ</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l</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42.7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/ft</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3</a:t>
            </a:r>
            <a:r>
              <a:rPr lang="en-US" sz="2500" dirty="0">
                <a:latin typeface="Times New Roman" pitchFamily="18" charset="0"/>
                <a:ea typeface="Times New Roman" pitchFamily="18" charset="0"/>
                <a:cs typeface="Times New Roman" pitchFamily="18" charset="0"/>
              </a:rPr>
              <a:t>.</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2949382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548680"/>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620688"/>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117793"/>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692696"/>
            <a:ext cx="8712968" cy="6078587"/>
          </a:xfrm>
          <a:prstGeom prst="rect">
            <a:avLst/>
          </a:prstGeom>
        </p:spPr>
        <p:txBody>
          <a:bodyPr wrap="square">
            <a:spAutoFit/>
          </a:bodyPr>
          <a:lstStyle/>
          <a:p>
            <a:pPr algn="just" rtl="0"/>
            <a:r>
              <a:rPr lang="en-US" sz="2600" dirty="0" smtClean="0">
                <a:latin typeface="Times New Roman" pitchFamily="18" charset="0"/>
                <a:cs typeface="Times New Roman" pitchFamily="18" charset="0"/>
              </a:rPr>
              <a:t>  In </a:t>
            </a:r>
            <a:r>
              <a:rPr lang="en-US" sz="2600" dirty="0">
                <a:latin typeface="Times New Roman" pitchFamily="18" charset="0"/>
                <a:cs typeface="Times New Roman" pitchFamily="18" charset="0"/>
              </a:rPr>
              <a:t>many petroleum distillations, steam is admitted to the space in which vaporization occurs, the steam reduce the partial pressure in the vapor by Dalton's law, the boiling point of a material may be reduced in only two ways</a:t>
            </a:r>
            <a:r>
              <a:rPr lang="en-US" sz="2600" dirty="0" smtClean="0">
                <a:latin typeface="Times New Roman" pitchFamily="18" charset="0"/>
                <a:cs typeface="Times New Roman" pitchFamily="18" charset="0"/>
              </a:rPr>
              <a:t>:</a:t>
            </a:r>
          </a:p>
          <a:p>
            <a:pPr algn="just" rtl="0"/>
            <a:endParaRPr lang="en-US" sz="1100" dirty="0" smtClean="0">
              <a:latin typeface="Times New Roman" pitchFamily="18" charset="0"/>
              <a:cs typeface="Times New Roman" pitchFamily="18" charset="0"/>
            </a:endParaRPr>
          </a:p>
          <a:p>
            <a:pPr marL="514350" indent="-514350" algn="just" rtl="0">
              <a:buAutoNum type="arabicParenR"/>
            </a:pPr>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pressure may be </a:t>
            </a:r>
            <a:r>
              <a:rPr lang="en-US" sz="2600" dirty="0" smtClean="0">
                <a:latin typeface="Times New Roman" pitchFamily="18" charset="0"/>
                <a:cs typeface="Times New Roman" pitchFamily="18" charset="0"/>
              </a:rPr>
              <a:t>reduced.</a:t>
            </a:r>
          </a:p>
          <a:p>
            <a:pPr algn="just" rtl="0"/>
            <a:r>
              <a:rPr lang="en-US" sz="2600" dirty="0" smtClean="0">
                <a:latin typeface="Times New Roman" pitchFamily="18" charset="0"/>
                <a:cs typeface="Times New Roman" pitchFamily="18" charset="0"/>
              </a:rPr>
              <a:t>2</a:t>
            </a:r>
            <a:r>
              <a:rPr lang="en-US" sz="2600" dirty="0">
                <a:latin typeface="Times New Roman" pitchFamily="18" charset="0"/>
                <a:cs typeface="Times New Roman" pitchFamily="18" charset="0"/>
              </a:rPr>
              <a:t>) or some inert gas such as steam may be introduced</a:t>
            </a:r>
            <a:r>
              <a:rPr lang="en-US" sz="2600" dirty="0" smtClean="0">
                <a:latin typeface="Times New Roman" pitchFamily="18" charset="0"/>
                <a:cs typeface="Times New Roman" pitchFamily="18" charset="0"/>
              </a:rPr>
              <a:t>.</a:t>
            </a:r>
          </a:p>
          <a:p>
            <a:pPr algn="just" rtl="0"/>
            <a:endParaRPr lang="en-US" sz="1400" dirty="0">
              <a:latin typeface="Times New Roman" pitchFamily="18" charset="0"/>
              <a:cs typeface="Times New Roman" pitchFamily="18" charset="0"/>
            </a:endParaRPr>
          </a:p>
          <a:p>
            <a:pPr algn="just" rtl="0"/>
            <a:r>
              <a:rPr lang="en-US" sz="2600" dirty="0" smtClean="0">
                <a:latin typeface="Times New Roman" pitchFamily="18" charset="0"/>
                <a:cs typeface="Times New Roman" pitchFamily="18" charset="0"/>
              </a:rPr>
              <a:t>  The </a:t>
            </a:r>
            <a:r>
              <a:rPr lang="en-US" sz="2600" dirty="0">
                <a:latin typeface="Times New Roman" pitchFamily="18" charset="0"/>
                <a:cs typeface="Times New Roman" pitchFamily="18" charset="0"/>
              </a:rPr>
              <a:t>distillation causes the fractions to separate in increasing order of boiling point. The top product being highly volatile has to be condensed in a reflux condenser. Some portion of the condensed fraction goes back as reflux</a:t>
            </a:r>
            <a:r>
              <a:rPr lang="en-US" sz="2600" dirty="0" smtClean="0">
                <a:latin typeface="Times New Roman" pitchFamily="18" charset="0"/>
                <a:cs typeface="Times New Roman" pitchFamily="18" charset="0"/>
              </a:rPr>
              <a:t>.</a:t>
            </a:r>
          </a:p>
          <a:p>
            <a:pPr algn="just" rtl="0"/>
            <a:endParaRPr lang="en-US" sz="1400" dirty="0" smtClean="0">
              <a:latin typeface="Times New Roman" pitchFamily="18" charset="0"/>
              <a:cs typeface="Times New Roman" pitchFamily="18" charset="0"/>
            </a:endParaRPr>
          </a:p>
          <a:p>
            <a:pPr algn="just" rtl="0"/>
            <a:r>
              <a:rPr lang="en-US" sz="2600" dirty="0" smtClean="0">
                <a:latin typeface="Times New Roman" pitchFamily="18" charset="0"/>
                <a:cs typeface="Times New Roman" pitchFamily="18" charset="0"/>
              </a:rPr>
              <a:t>   All </a:t>
            </a:r>
            <a:r>
              <a:rPr lang="en-US" sz="2600" dirty="0">
                <a:latin typeface="Times New Roman" pitchFamily="18" charset="0"/>
                <a:cs typeface="Times New Roman" pitchFamily="18" charset="0"/>
              </a:rPr>
              <a:t>other fractions form the side draw products of distillation column. There fractions are usually classified as heavy naphtha, kerosene, gas oil. </a:t>
            </a:r>
          </a:p>
        </p:txBody>
      </p:sp>
    </p:spTree>
    <p:extLst>
      <p:ext uri="{BB962C8B-B14F-4D97-AF65-F5344CB8AC3E}">
        <p14:creationId xmlns:p14="http://schemas.microsoft.com/office/powerpoint/2010/main" xmlns="" val="1992731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548680"/>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620688"/>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117793"/>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208476" y="692696"/>
            <a:ext cx="8684004" cy="3093154"/>
          </a:xfrm>
          <a:prstGeom prst="rect">
            <a:avLst/>
          </a:prstGeom>
        </p:spPr>
        <p:txBody>
          <a:bodyPr wrap="square">
            <a:spAutoFit/>
          </a:bodyPr>
          <a:lstStyle/>
          <a:p>
            <a:pPr algn="just" rtl="0">
              <a:lnSpc>
                <a:spcPct val="150000"/>
              </a:lnSpc>
            </a:pPr>
            <a:r>
              <a:rPr lang="en-US" sz="2600" dirty="0">
                <a:latin typeface="Times New Roman" pitchFamily="18" charset="0"/>
                <a:cs typeface="Times New Roman" pitchFamily="18" charset="0"/>
              </a:rPr>
              <a:t>Bottom product of atmospheric column is now again routed through a furnace to reach a temperature of 350 to </a:t>
            </a:r>
            <a:r>
              <a:rPr lang="en-US" sz="2600" dirty="0" smtClean="0">
                <a:latin typeface="Times New Roman" pitchFamily="18" charset="0"/>
                <a:cs typeface="Times New Roman" pitchFamily="18" charset="0"/>
              </a:rPr>
              <a:t>400</a:t>
            </a:r>
            <a:r>
              <a:rPr lang="en-US" sz="2600" baseline="30000" dirty="0" smtClean="0">
                <a:latin typeface="Times New Roman" pitchFamily="18" charset="0"/>
                <a:cs typeface="Times New Roman" pitchFamily="18" charset="0"/>
              </a:rPr>
              <a:t>o</a:t>
            </a:r>
            <a:r>
              <a:rPr lang="en-US" sz="2600" dirty="0" smtClean="0">
                <a:latin typeface="Times New Roman" pitchFamily="18" charset="0"/>
                <a:cs typeface="Times New Roman" pitchFamily="18" charset="0"/>
              </a:rPr>
              <a:t>C </a:t>
            </a:r>
            <a:r>
              <a:rPr lang="en-US" sz="2600" dirty="0">
                <a:latin typeface="Times New Roman" pitchFamily="18" charset="0"/>
                <a:cs typeface="Times New Roman" pitchFamily="18" charset="0"/>
              </a:rPr>
              <a:t>and is allowed to flash in a vacuum column, vacuum gas oil, heavy diesel, lubrications oil cuts / pressure distillates shall be the side cuts.   </a:t>
            </a:r>
          </a:p>
        </p:txBody>
      </p:sp>
    </p:spTree>
    <p:extLst>
      <p:ext uri="{BB962C8B-B14F-4D97-AF65-F5344CB8AC3E}">
        <p14:creationId xmlns:p14="http://schemas.microsoft.com/office/powerpoint/2010/main" xmlns="" val="1607353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87624" y="404664"/>
            <a:ext cx="7056785" cy="64666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764885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548680"/>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620688"/>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117793"/>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620688"/>
            <a:ext cx="8712968" cy="5986254"/>
          </a:xfrm>
          <a:prstGeom prst="rect">
            <a:avLst/>
          </a:prstGeom>
        </p:spPr>
        <p:txBody>
          <a:bodyPr wrap="square">
            <a:spAutoFit/>
          </a:bodyPr>
          <a:lstStyle/>
          <a:p>
            <a:pPr algn="just" rtl="0"/>
            <a:r>
              <a:rPr lang="en-US" sz="2600" b="1" u="sng" dirty="0">
                <a:solidFill>
                  <a:srgbClr val="0070C0"/>
                </a:solidFill>
                <a:latin typeface="Times New Roman" pitchFamily="18" charset="0"/>
                <a:cs typeface="Times New Roman" pitchFamily="18" charset="0"/>
              </a:rPr>
              <a:t>Heat and Material Balances</a:t>
            </a:r>
            <a:endParaRPr lang="en-US" sz="2600" dirty="0">
              <a:solidFill>
                <a:srgbClr val="0070C0"/>
              </a:solidFill>
              <a:latin typeface="Times New Roman" pitchFamily="18" charset="0"/>
              <a:cs typeface="Times New Roman" pitchFamily="18" charset="0"/>
            </a:endParaRPr>
          </a:p>
          <a:p>
            <a:pPr algn="just" rtl="0"/>
            <a:r>
              <a:rPr lang="en-US" sz="2600" b="1" dirty="0">
                <a:solidFill>
                  <a:srgbClr val="FF0000"/>
                </a:solidFill>
                <a:latin typeface="Times New Roman" pitchFamily="18" charset="0"/>
                <a:cs typeface="Times New Roman" pitchFamily="18" charset="0"/>
              </a:rPr>
              <a:t>1) </a:t>
            </a:r>
            <a:r>
              <a:rPr lang="en-US" sz="2600" dirty="0">
                <a:latin typeface="Times New Roman" pitchFamily="18" charset="0"/>
                <a:cs typeface="Times New Roman" pitchFamily="18" charset="0"/>
              </a:rPr>
              <a:t>The vapor liquid feed enters the tower at a high temperature, and the product are withdrawn at lower temperature , hence heat must be removed, and it is referred as</a:t>
            </a:r>
          </a:p>
          <a:p>
            <a:pPr algn="just" rtl="0"/>
            <a:r>
              <a:rPr lang="en-US" sz="2600" b="1" dirty="0">
                <a:solidFill>
                  <a:schemeClr val="accent6">
                    <a:lumMod val="50000"/>
                  </a:schemeClr>
                </a:solidFill>
                <a:latin typeface="Times New Roman" pitchFamily="18" charset="0"/>
                <a:cs typeface="Times New Roman" pitchFamily="18" charset="0"/>
              </a:rPr>
              <a:t>" reflux heat ".</a:t>
            </a:r>
            <a:endParaRPr lang="en-US" sz="2600" dirty="0">
              <a:solidFill>
                <a:schemeClr val="accent6">
                  <a:lumMod val="50000"/>
                </a:schemeClr>
              </a:solidFill>
              <a:latin typeface="Times New Roman" pitchFamily="18" charset="0"/>
              <a:cs typeface="Times New Roman" pitchFamily="18" charset="0"/>
            </a:endParaRPr>
          </a:p>
          <a:p>
            <a:pPr algn="just" rtl="0"/>
            <a:r>
              <a:rPr lang="en-US" sz="2600" b="1" dirty="0">
                <a:solidFill>
                  <a:srgbClr val="FF0000"/>
                </a:solidFill>
                <a:latin typeface="Times New Roman" pitchFamily="18" charset="0"/>
                <a:cs typeface="Times New Roman" pitchFamily="18" charset="0"/>
              </a:rPr>
              <a:t>2) </a:t>
            </a:r>
            <a:r>
              <a:rPr lang="en-US" sz="2600" dirty="0">
                <a:latin typeface="Times New Roman" pitchFamily="18" charset="0"/>
                <a:cs typeface="Times New Roman" pitchFamily="18" charset="0"/>
              </a:rPr>
              <a:t>The most satisfactory temperature datum is the </a:t>
            </a:r>
            <a:r>
              <a:rPr lang="en-US" sz="2600" b="1" dirty="0">
                <a:solidFill>
                  <a:schemeClr val="accent6">
                    <a:lumMod val="50000"/>
                  </a:schemeClr>
                </a:solidFill>
                <a:latin typeface="Times New Roman" pitchFamily="18" charset="0"/>
                <a:cs typeface="Times New Roman" pitchFamily="18" charset="0"/>
              </a:rPr>
              <a:t>vaporizer temperature</a:t>
            </a:r>
            <a:r>
              <a:rPr lang="en-US" sz="2600" dirty="0">
                <a:latin typeface="Times New Roman" pitchFamily="18" charset="0"/>
                <a:cs typeface="Times New Roman" pitchFamily="18" charset="0"/>
              </a:rPr>
              <a:t> because this temperature can be accurately estimated and is the temperature about which the entire design of tower, and pipe still hinges.</a:t>
            </a:r>
          </a:p>
          <a:p>
            <a:pPr algn="just" rtl="0"/>
            <a:r>
              <a:rPr lang="en-US" sz="2600" b="1" dirty="0">
                <a:solidFill>
                  <a:srgbClr val="FF0000"/>
                </a:solidFill>
                <a:latin typeface="Times New Roman" pitchFamily="18" charset="0"/>
                <a:cs typeface="Times New Roman" pitchFamily="18" charset="0"/>
              </a:rPr>
              <a:t>3) </a:t>
            </a:r>
            <a:r>
              <a:rPr lang="en-US" sz="2600" dirty="0">
                <a:latin typeface="Times New Roman" pitchFamily="18" charset="0"/>
                <a:cs typeface="Times New Roman" pitchFamily="18" charset="0"/>
              </a:rPr>
              <a:t>By using this datum plane , the heat balance consists simply of the </a:t>
            </a:r>
            <a:r>
              <a:rPr lang="en-US" sz="2600" b="1" dirty="0">
                <a:solidFill>
                  <a:schemeClr val="accent6">
                    <a:lumMod val="50000"/>
                  </a:schemeClr>
                </a:solidFill>
                <a:latin typeface="Times New Roman" pitchFamily="18" charset="0"/>
                <a:cs typeface="Times New Roman" pitchFamily="18" charset="0"/>
              </a:rPr>
              <a:t>sensible heat</a:t>
            </a:r>
            <a:r>
              <a:rPr lang="en-US" sz="2600" b="1" dirty="0">
                <a:latin typeface="Times New Roman" pitchFamily="18" charset="0"/>
                <a:cs typeface="Times New Roman" pitchFamily="18" charset="0"/>
              </a:rPr>
              <a:t> </a:t>
            </a:r>
            <a:r>
              <a:rPr lang="en-US" sz="2600" dirty="0">
                <a:latin typeface="Times New Roman" pitchFamily="18" charset="0"/>
                <a:cs typeface="Times New Roman" pitchFamily="18" charset="0"/>
              </a:rPr>
              <a:t>required to</a:t>
            </a:r>
            <a:r>
              <a:rPr lang="en-US" sz="2600" dirty="0" smtClean="0">
                <a:latin typeface="Times New Roman" pitchFamily="18" charset="0"/>
                <a:cs typeface="Times New Roman" pitchFamily="18" charset="0"/>
              </a:rPr>
              <a:t>:</a:t>
            </a:r>
          </a:p>
          <a:p>
            <a:pPr algn="just" rtl="0"/>
            <a:endParaRPr lang="en-US" sz="900" dirty="0">
              <a:latin typeface="Times New Roman" pitchFamily="18" charset="0"/>
              <a:cs typeface="Times New Roman" pitchFamily="18" charset="0"/>
            </a:endParaRPr>
          </a:p>
          <a:p>
            <a:pPr algn="just" rtl="0"/>
            <a:r>
              <a:rPr lang="en-US" sz="2600" b="1" dirty="0">
                <a:solidFill>
                  <a:srgbClr val="00B050"/>
                </a:solidFill>
                <a:latin typeface="Times New Roman" pitchFamily="18" charset="0"/>
                <a:cs typeface="Times New Roman" pitchFamily="18" charset="0"/>
              </a:rPr>
              <a:t>a</a:t>
            </a:r>
            <a:r>
              <a:rPr lang="en-US" sz="2600" b="1" dirty="0" smtClean="0">
                <a:solidFill>
                  <a:srgbClr val="00B050"/>
                </a:solidFill>
                <a:latin typeface="Times New Roman" pitchFamily="18" charset="0"/>
                <a:cs typeface="Times New Roman" pitchFamily="18" charset="0"/>
              </a:rPr>
              <a:t>) </a:t>
            </a:r>
            <a:r>
              <a:rPr lang="en-US" sz="2600" dirty="0" smtClean="0">
                <a:latin typeface="Times New Roman" pitchFamily="18" charset="0"/>
                <a:cs typeface="Times New Roman" pitchFamily="18" charset="0"/>
              </a:rPr>
              <a:t>Cool </a:t>
            </a:r>
            <a:r>
              <a:rPr lang="en-US" sz="2600" dirty="0">
                <a:latin typeface="Times New Roman" pitchFamily="18" charset="0"/>
                <a:cs typeface="Times New Roman" pitchFamily="18" charset="0"/>
              </a:rPr>
              <a:t>each product from vaporizer temperature to its withdrawal temperature</a:t>
            </a:r>
            <a:r>
              <a:rPr lang="en-US" sz="2600" dirty="0" smtClean="0">
                <a:latin typeface="Times New Roman" pitchFamily="18" charset="0"/>
                <a:cs typeface="Times New Roman" pitchFamily="18" charset="0"/>
              </a:rPr>
              <a:t>.</a:t>
            </a:r>
          </a:p>
          <a:p>
            <a:pPr algn="just" rtl="0"/>
            <a:endParaRPr lang="en-US" sz="900" dirty="0">
              <a:latin typeface="Times New Roman" pitchFamily="18" charset="0"/>
              <a:cs typeface="Times New Roman" pitchFamily="18" charset="0"/>
            </a:endParaRPr>
          </a:p>
          <a:p>
            <a:pPr algn="just" rtl="0"/>
            <a:r>
              <a:rPr lang="en-US" sz="2600" b="1" dirty="0">
                <a:solidFill>
                  <a:srgbClr val="00B050"/>
                </a:solidFill>
                <a:latin typeface="Times New Roman" pitchFamily="18" charset="0"/>
                <a:cs typeface="Times New Roman" pitchFamily="18" charset="0"/>
              </a:rPr>
              <a:t>b</a:t>
            </a:r>
            <a:r>
              <a:rPr lang="en-US" sz="2600" b="1" dirty="0" smtClean="0">
                <a:solidFill>
                  <a:srgbClr val="00B050"/>
                </a:solidFill>
                <a:latin typeface="Times New Roman" pitchFamily="18" charset="0"/>
                <a:cs typeface="Times New Roman" pitchFamily="18" charset="0"/>
              </a:rPr>
              <a:t>) </a:t>
            </a:r>
            <a:r>
              <a:rPr lang="en-US" sz="2600" dirty="0" smtClean="0">
                <a:latin typeface="Times New Roman" pitchFamily="18" charset="0"/>
                <a:cs typeface="Times New Roman" pitchFamily="18" charset="0"/>
              </a:rPr>
              <a:t>Condense </a:t>
            </a:r>
            <a:r>
              <a:rPr lang="en-US" sz="2600" dirty="0">
                <a:latin typeface="Times New Roman" pitchFamily="18" charset="0"/>
                <a:cs typeface="Times New Roman" pitchFamily="18" charset="0"/>
              </a:rPr>
              <a:t>the products that are withdrawal as liquid.</a:t>
            </a:r>
          </a:p>
        </p:txBody>
      </p:sp>
    </p:spTree>
    <p:extLst>
      <p:ext uri="{BB962C8B-B14F-4D97-AF65-F5344CB8AC3E}">
        <p14:creationId xmlns:p14="http://schemas.microsoft.com/office/powerpoint/2010/main" xmlns="" val="2745341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9" name="Rectangle 1"/>
          <p:cNvSpPr>
            <a:spLocks noChangeArrowheads="1"/>
          </p:cNvSpPr>
          <p:nvPr/>
        </p:nvSpPr>
        <p:spPr bwMode="auto">
          <a:xfrm>
            <a:off x="107504" y="619881"/>
            <a:ext cx="8892480" cy="57785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500" b="1" i="0" u="sng"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Example (1)</a:t>
            </a:r>
            <a:r>
              <a:rPr kumimoji="0" lang="en-US" sz="2500" b="1" i="0" u="none"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500" b="1" i="0" u="none"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Heat Balance of a Fractionating Tower</a:t>
            </a:r>
            <a:endParaRPr kumimoji="0" lang="en-US" sz="2500" b="0" i="0" u="none" strike="noStrike" cap="none" normalizeH="0" baseline="0" dirty="0" smtClean="0">
              <a:ln>
                <a:noFill/>
              </a:ln>
              <a:solidFill>
                <a:srgbClr val="CC0099"/>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heat balance of the simple tower system shown in Fig. below will be computed to determine the amount of heat that must be removed to keep the tower in thermal balance. </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capacity is 1200bbl per day (2100 gal per hour of a 12.1 to 12.2 Characterization Factor crude oil.</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576 </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the gasoline, naphtha, kerosene, and gas oil are vapor and the reduced crude oil is a liquid. </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sufficient quantity of heat must removed from the vapors to cool them as vapors to the temperature at which they are withdrawn from the tower and to condense the naphtha, kerosene, and gas oil at their withdrawal temperature.</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1807671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672471690"/>
              </p:ext>
            </p:extLst>
          </p:nvPr>
        </p:nvGraphicFramePr>
        <p:xfrm>
          <a:off x="251520" y="1416929"/>
          <a:ext cx="8722225" cy="3668255"/>
        </p:xfrm>
        <a:graphic>
          <a:graphicData uri="http://schemas.openxmlformats.org/drawingml/2006/table">
            <a:tbl>
              <a:tblPr firstRow="1" firstCol="1" lastRow="1" lastCol="1" bandRow="1" bandCol="1">
                <a:tableStyleId>{5A111915-BE36-4E01-A7E5-04B1672EAD32}</a:tableStyleId>
              </a:tblPr>
              <a:tblGrid>
                <a:gridCol w="1233394"/>
                <a:gridCol w="1224136"/>
                <a:gridCol w="720080"/>
                <a:gridCol w="936104"/>
                <a:gridCol w="936104"/>
                <a:gridCol w="792088"/>
                <a:gridCol w="936104"/>
                <a:gridCol w="864096"/>
                <a:gridCol w="1080119"/>
              </a:tblGrid>
              <a:tr h="864095">
                <a:tc>
                  <a:txBody>
                    <a:bodyPr/>
                    <a:lstStyle/>
                    <a:p>
                      <a:pPr algn="l" rtl="0">
                        <a:spcAft>
                          <a:spcPts val="0"/>
                        </a:spcAft>
                      </a:pPr>
                      <a:r>
                        <a:rPr lang="en-US" sz="2300" b="0" dirty="0">
                          <a:effectLst/>
                          <a:latin typeface="Times New Roman" pitchFamily="18" charset="0"/>
                          <a:cs typeface="Times New Roman" pitchFamily="18" charset="0"/>
                        </a:rPr>
                        <a:t> </a:t>
                      </a:r>
                      <a:endParaRPr lang="en-US" sz="2300" b="0" dirty="0">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pPr>
                      <a:r>
                        <a:rPr lang="en-US" sz="2300" b="0" dirty="0" smtClean="0">
                          <a:solidFill>
                            <a:schemeClr val="tx1"/>
                          </a:solidFill>
                          <a:effectLst/>
                          <a:latin typeface="Times New Roman" pitchFamily="18" charset="0"/>
                          <a:cs typeface="Times New Roman" pitchFamily="18" charset="0"/>
                        </a:rPr>
                        <a:t>Volume%</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a:solidFill>
                            <a:schemeClr val="tx1"/>
                          </a:solidFill>
                          <a:effectLst/>
                          <a:latin typeface="Times New Roman" pitchFamily="18" charset="0"/>
                          <a:cs typeface="Times New Roman" pitchFamily="18" charset="0"/>
                        </a:rPr>
                        <a:t>API</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err="1" smtClean="0">
                          <a:solidFill>
                            <a:schemeClr val="tx1"/>
                          </a:solidFill>
                          <a:effectLst/>
                          <a:latin typeface="Times New Roman" pitchFamily="18" charset="0"/>
                          <a:cs typeface="Times New Roman" pitchFamily="18" charset="0"/>
                        </a:rPr>
                        <a:t>Lb</a:t>
                      </a:r>
                      <a:r>
                        <a:rPr lang="en-US" sz="2300" b="0" dirty="0" smtClean="0">
                          <a:solidFill>
                            <a:schemeClr val="tx1"/>
                          </a:solidFill>
                          <a:effectLst/>
                          <a:latin typeface="Times New Roman" pitchFamily="18" charset="0"/>
                          <a:cs typeface="Times New Roman" pitchFamily="18" charset="0"/>
                        </a:rPr>
                        <a:t>/gal</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smtClean="0">
                          <a:solidFill>
                            <a:schemeClr val="tx1"/>
                          </a:solidFill>
                          <a:effectLst/>
                          <a:latin typeface="Times New Roman" pitchFamily="18" charset="0"/>
                          <a:cs typeface="Times New Roman" pitchFamily="18" charset="0"/>
                        </a:rPr>
                        <a:t>Gal/</a:t>
                      </a:r>
                      <a:r>
                        <a:rPr lang="en-US" sz="2300" b="0" dirty="0" err="1" smtClean="0">
                          <a:solidFill>
                            <a:schemeClr val="tx1"/>
                          </a:solidFill>
                          <a:effectLst/>
                          <a:latin typeface="Times New Roman" pitchFamily="18" charset="0"/>
                          <a:cs typeface="Times New Roman" pitchFamily="18" charset="0"/>
                        </a:rPr>
                        <a:t>hr</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err="1" smtClean="0">
                          <a:solidFill>
                            <a:schemeClr val="tx1"/>
                          </a:solidFill>
                          <a:effectLst/>
                          <a:latin typeface="Times New Roman" pitchFamily="18" charset="0"/>
                          <a:cs typeface="Times New Roman" pitchFamily="18" charset="0"/>
                        </a:rPr>
                        <a:t>Lb</a:t>
                      </a:r>
                      <a:r>
                        <a:rPr lang="en-US" sz="2300" b="0" dirty="0" smtClean="0">
                          <a:solidFill>
                            <a:schemeClr val="tx1"/>
                          </a:solidFill>
                          <a:effectLst/>
                          <a:latin typeface="Times New Roman" pitchFamily="18" charset="0"/>
                          <a:cs typeface="Times New Roman" pitchFamily="18" charset="0"/>
                        </a:rPr>
                        <a:t>/</a:t>
                      </a:r>
                      <a:r>
                        <a:rPr lang="en-US" sz="2300" b="0" dirty="0" err="1" smtClean="0">
                          <a:solidFill>
                            <a:schemeClr val="tx1"/>
                          </a:solidFill>
                          <a:effectLst/>
                          <a:latin typeface="Times New Roman" pitchFamily="18" charset="0"/>
                          <a:cs typeface="Times New Roman" pitchFamily="18" charset="0"/>
                        </a:rPr>
                        <a:t>hr</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a:solidFill>
                            <a:schemeClr val="tx1"/>
                          </a:solidFill>
                          <a:effectLst/>
                          <a:latin typeface="Times New Roman" pitchFamily="18" charset="0"/>
                          <a:cs typeface="Times New Roman" pitchFamily="18" charset="0"/>
                        </a:rPr>
                        <a:t>50 </a:t>
                      </a:r>
                      <a:r>
                        <a:rPr lang="en-US" sz="2300" b="0" dirty="0" smtClean="0">
                          <a:solidFill>
                            <a:schemeClr val="tx1"/>
                          </a:solidFill>
                          <a:effectLst/>
                          <a:latin typeface="Times New Roman" pitchFamily="18" charset="0"/>
                          <a:cs typeface="Times New Roman" pitchFamily="18" charset="0"/>
                        </a:rPr>
                        <a:t>%</a:t>
                      </a:r>
                      <a:r>
                        <a:rPr lang="en-US" sz="2300" b="0" baseline="0" dirty="0" smtClean="0">
                          <a:solidFill>
                            <a:schemeClr val="tx1"/>
                          </a:solidFill>
                          <a:effectLst/>
                          <a:latin typeface="Times New Roman" pitchFamily="18" charset="0"/>
                          <a:cs typeface="Times New Roman" pitchFamily="18" charset="0"/>
                        </a:rPr>
                        <a:t> </a:t>
                      </a:r>
                      <a:r>
                        <a:rPr lang="en-US" sz="2300" b="0" dirty="0" err="1" smtClean="0">
                          <a:solidFill>
                            <a:schemeClr val="tx1"/>
                          </a:solidFill>
                          <a:effectLst/>
                          <a:latin typeface="Times New Roman" pitchFamily="18" charset="0"/>
                          <a:cs typeface="Times New Roman" pitchFamily="18" charset="0"/>
                        </a:rPr>
                        <a:t>bp</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a:solidFill>
                            <a:schemeClr val="tx1"/>
                          </a:solidFill>
                          <a:effectLst/>
                          <a:latin typeface="Times New Roman" pitchFamily="18" charset="0"/>
                          <a:cs typeface="Times New Roman" pitchFamily="18" charset="0"/>
                        </a:rPr>
                        <a:t>Mol. </a:t>
                      </a:r>
                      <a:r>
                        <a:rPr lang="en-US" sz="2300" b="0" dirty="0" err="1">
                          <a:solidFill>
                            <a:schemeClr val="tx1"/>
                          </a:solidFill>
                          <a:effectLst/>
                          <a:latin typeface="Times New Roman" pitchFamily="18" charset="0"/>
                          <a:cs typeface="Times New Roman" pitchFamily="18" charset="0"/>
                        </a:rPr>
                        <a:t>wt</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a:solidFill>
                            <a:schemeClr val="tx1"/>
                          </a:solidFill>
                          <a:effectLst/>
                          <a:latin typeface="Times New Roman" pitchFamily="18" charset="0"/>
                          <a:cs typeface="Times New Roman" pitchFamily="18" charset="0"/>
                        </a:rPr>
                        <a:t>Latent heat</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ctr" rtl="0">
                        <a:spcAft>
                          <a:spcPts val="0"/>
                        </a:spcAft>
                      </a:pPr>
                      <a:r>
                        <a:rPr lang="en-US" sz="2300" b="0" dirty="0">
                          <a:effectLst/>
                          <a:latin typeface="Times New Roman" pitchFamily="18" charset="0"/>
                          <a:cs typeface="Times New Roman" pitchFamily="18" charset="0"/>
                        </a:rPr>
                        <a:t>Gasoline</a:t>
                      </a:r>
                      <a:endParaRPr lang="en-US" sz="23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26.8</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62.8</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6.06</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563</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3415</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260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110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120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ctr" rtl="0">
                        <a:spcAft>
                          <a:spcPts val="0"/>
                        </a:spcAft>
                      </a:pPr>
                      <a:r>
                        <a:rPr lang="en-US" sz="2300" b="0" dirty="0">
                          <a:effectLst/>
                          <a:latin typeface="Times New Roman" pitchFamily="18" charset="0"/>
                          <a:cs typeface="Times New Roman" pitchFamily="18" charset="0"/>
                        </a:rPr>
                        <a:t>Naphtha</a:t>
                      </a:r>
                      <a:endParaRPr lang="en-US" sz="23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5.63</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52.8</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6.39</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118</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754</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370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155</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113</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ctr" rtl="0">
                        <a:spcAft>
                          <a:spcPts val="0"/>
                        </a:spcAft>
                      </a:pPr>
                      <a:r>
                        <a:rPr lang="en-US" sz="2200" b="0" dirty="0">
                          <a:effectLst/>
                          <a:latin typeface="Times New Roman" pitchFamily="18" charset="0"/>
                          <a:cs typeface="Times New Roman" pitchFamily="18" charset="0"/>
                        </a:rPr>
                        <a:t>Kerosene</a:t>
                      </a:r>
                      <a:endParaRPr lang="en-US" sz="22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19.8</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45.6</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6.65</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416</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2765</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460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185</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100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ctr" rtl="0">
                        <a:spcAft>
                          <a:spcPts val="0"/>
                        </a:spcAft>
                      </a:pPr>
                      <a:r>
                        <a:rPr lang="en-US" sz="2300" b="0" dirty="0">
                          <a:effectLst/>
                          <a:latin typeface="Times New Roman" pitchFamily="18" charset="0"/>
                          <a:cs typeface="Times New Roman" pitchFamily="18" charset="0"/>
                        </a:rPr>
                        <a:t>Gas oil</a:t>
                      </a:r>
                      <a:endParaRPr lang="en-US" sz="23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10.6</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39.4</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6.89</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222</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1530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585</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240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90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6063">
                <a:tc>
                  <a:txBody>
                    <a:bodyPr/>
                    <a:lstStyle/>
                    <a:p>
                      <a:pPr algn="ctr" rtl="0">
                        <a:spcAft>
                          <a:spcPts val="0"/>
                        </a:spcAft>
                      </a:pPr>
                      <a:r>
                        <a:rPr lang="en-US" sz="2300" b="0" dirty="0">
                          <a:effectLst/>
                          <a:latin typeface="Times New Roman" pitchFamily="18" charset="0"/>
                          <a:cs typeface="Times New Roman" pitchFamily="18" charset="0"/>
                        </a:rPr>
                        <a:t>Reduced crude</a:t>
                      </a:r>
                      <a:endParaRPr lang="en-US" sz="23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36.97</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31.2</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7.24</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776</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5610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 </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 </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 </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ctr" rtl="0">
                        <a:spcAft>
                          <a:spcPts val="0"/>
                        </a:spcAft>
                      </a:pPr>
                      <a:r>
                        <a:rPr lang="en-US" sz="2300" b="0" dirty="0">
                          <a:effectLst/>
                          <a:latin typeface="Times New Roman" pitchFamily="18" charset="0"/>
                          <a:cs typeface="Times New Roman" pitchFamily="18" charset="0"/>
                        </a:rPr>
                        <a:t>Loss</a:t>
                      </a:r>
                      <a:endParaRPr lang="en-US" sz="23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0.2</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96</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ctr" rtl="0">
                        <a:spcAft>
                          <a:spcPts val="0"/>
                        </a:spcAft>
                      </a:pPr>
                      <a:r>
                        <a:rPr lang="en-US" sz="2300" b="0" dirty="0">
                          <a:effectLst/>
                          <a:latin typeface="Times New Roman" pitchFamily="18" charset="0"/>
                          <a:cs typeface="Times New Roman" pitchFamily="18" charset="0"/>
                        </a:rPr>
                        <a:t>Crude</a:t>
                      </a:r>
                      <a:endParaRPr lang="en-US" sz="23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100.00</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43.0</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6.75</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2100</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latin typeface="Times New Roman" pitchFamily="18" charset="0"/>
                          <a:cs typeface="Times New Roman" pitchFamily="18" charset="0"/>
                        </a:rPr>
                        <a:t>14170</a:t>
                      </a:r>
                      <a:endParaRPr lang="en-US" sz="20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spcAft>
                          <a:spcPts val="0"/>
                        </a:spcAft>
                      </a:pPr>
                      <a:r>
                        <a:rPr lang="en-US" sz="2300">
                          <a:effectLst/>
                          <a:latin typeface="Times New Roman" pitchFamily="18" charset="0"/>
                          <a:cs typeface="Times New Roman" pitchFamily="18" charset="0"/>
                        </a:rPr>
                        <a:t> </a:t>
                      </a:r>
                      <a:endParaRPr lang="en-US" sz="2300">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spcAft>
                          <a:spcPts val="0"/>
                        </a:spcAft>
                      </a:pPr>
                      <a:r>
                        <a:rPr lang="en-US" sz="2300">
                          <a:effectLst/>
                          <a:latin typeface="Times New Roman" pitchFamily="18" charset="0"/>
                          <a:cs typeface="Times New Roman" pitchFamily="18" charset="0"/>
                        </a:rPr>
                        <a:t> </a:t>
                      </a:r>
                      <a:endParaRPr lang="en-US" sz="2300">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5" name="Straight Connector 4"/>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Tree>
    <p:extLst>
      <p:ext uri="{BB962C8B-B14F-4D97-AF65-F5344CB8AC3E}">
        <p14:creationId xmlns:p14="http://schemas.microsoft.com/office/powerpoint/2010/main" xmlns="" val="2838904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334</TotalTime>
  <Words>2354</Words>
  <Application>Microsoft Office PowerPoint</Application>
  <PresentationFormat>On-screen Show (4:3)</PresentationFormat>
  <Paragraphs>345</Paragraphs>
  <Slides>30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Slipstream</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Enjoy My Fine Releases.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user</cp:lastModifiedBy>
  <cp:revision>28</cp:revision>
  <dcterms:created xsi:type="dcterms:W3CDTF">2014-06-14T09:17:37Z</dcterms:created>
  <dcterms:modified xsi:type="dcterms:W3CDTF">2015-04-04T13:31:51Z</dcterms:modified>
</cp:coreProperties>
</file>