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4291"/>
            <a:ext cx="7772400" cy="642942"/>
          </a:xfrm>
        </p:spPr>
        <p:txBody>
          <a:bodyPr>
            <a:normAutofit fontScale="90000"/>
          </a:bodyPr>
          <a:lstStyle/>
          <a:p>
            <a:r>
              <a:rPr lang="ar-IQ" dirty="0" smtClean="0"/>
              <a:t>المحاضرة الخامسة</a:t>
            </a:r>
            <a:endParaRPr lang="ar-IQ" dirty="0"/>
          </a:p>
        </p:txBody>
      </p:sp>
      <p:sp>
        <p:nvSpPr>
          <p:cNvPr id="3" name="عنوان فرعي 2"/>
          <p:cNvSpPr>
            <a:spLocks noGrp="1"/>
          </p:cNvSpPr>
          <p:nvPr>
            <p:ph type="subTitle" idx="1"/>
          </p:nvPr>
        </p:nvSpPr>
        <p:spPr>
          <a:xfrm>
            <a:off x="214282" y="785794"/>
            <a:ext cx="8715436" cy="5857916"/>
          </a:xfrm>
        </p:spPr>
        <p:txBody>
          <a:bodyPr>
            <a:noAutofit/>
          </a:bodyPr>
          <a:lstStyle/>
          <a:p>
            <a:pPr algn="r"/>
            <a:r>
              <a:rPr lang="ar-IQ" sz="2000" b="1" dirty="0" smtClean="0">
                <a:solidFill>
                  <a:schemeClr val="tx1"/>
                </a:solidFill>
              </a:rPr>
              <a:t>جدلية التفاعل بين الديمقراطية والتنمية</a:t>
            </a:r>
            <a:endParaRPr lang="en-US" sz="2000" dirty="0" smtClean="0">
              <a:solidFill>
                <a:schemeClr val="tx1"/>
              </a:solidFill>
            </a:endParaRPr>
          </a:p>
          <a:p>
            <a:pPr algn="r"/>
            <a:r>
              <a:rPr lang="ar-IQ" sz="2000" b="1" dirty="0" smtClean="0">
                <a:solidFill>
                  <a:schemeClr val="tx1"/>
                </a:solidFill>
              </a:rPr>
              <a:t>في سؤال يطرح نفسه من الذي يقود </a:t>
            </a:r>
            <a:r>
              <a:rPr lang="ar-IQ" sz="2000" b="1" dirty="0" err="1" smtClean="0">
                <a:solidFill>
                  <a:schemeClr val="tx1"/>
                </a:solidFill>
              </a:rPr>
              <a:t>الى</a:t>
            </a:r>
            <a:r>
              <a:rPr lang="ar-IQ" sz="2000" b="1" dirty="0" smtClean="0">
                <a:solidFill>
                  <a:schemeClr val="tx1"/>
                </a:solidFill>
              </a:rPr>
              <a:t> الاستقرار الديمقراطية </a:t>
            </a:r>
            <a:r>
              <a:rPr lang="ar-IQ" sz="2000" b="1" dirty="0" err="1" smtClean="0">
                <a:solidFill>
                  <a:schemeClr val="tx1"/>
                </a:solidFill>
              </a:rPr>
              <a:t>ام</a:t>
            </a:r>
            <a:r>
              <a:rPr lang="ar-IQ" sz="2000" b="1" dirty="0" smtClean="0">
                <a:solidFill>
                  <a:schemeClr val="tx1"/>
                </a:solidFill>
              </a:rPr>
              <a:t> التنمية؟هل تحقيق الديمقراطية يساعد على التنمية </a:t>
            </a:r>
            <a:r>
              <a:rPr lang="ar-IQ" sz="2000" b="1" dirty="0" err="1" smtClean="0">
                <a:solidFill>
                  <a:schemeClr val="tx1"/>
                </a:solidFill>
              </a:rPr>
              <a:t>ام</a:t>
            </a:r>
            <a:r>
              <a:rPr lang="ar-IQ" sz="2000" b="1" dirty="0" smtClean="0">
                <a:solidFill>
                  <a:schemeClr val="tx1"/>
                </a:solidFill>
              </a:rPr>
              <a:t> التنمية هي التي تساعد على تحقيق الديمقراطية؟</a:t>
            </a:r>
            <a:endParaRPr lang="en-US" sz="2000" dirty="0" smtClean="0">
              <a:solidFill>
                <a:schemeClr val="tx1"/>
              </a:solidFill>
            </a:endParaRPr>
          </a:p>
          <a:p>
            <a:pPr algn="r"/>
            <a:r>
              <a:rPr lang="ar-IQ" sz="2000" b="1" dirty="0" smtClean="0">
                <a:solidFill>
                  <a:schemeClr val="tx1"/>
                </a:solidFill>
              </a:rPr>
              <a:t>قبل </a:t>
            </a:r>
            <a:r>
              <a:rPr lang="ar-IQ" sz="2000" b="1" dirty="0" err="1" smtClean="0">
                <a:solidFill>
                  <a:schemeClr val="tx1"/>
                </a:solidFill>
              </a:rPr>
              <a:t>الاجابة</a:t>
            </a:r>
            <a:r>
              <a:rPr lang="ar-IQ" sz="2000" b="1" dirty="0" smtClean="0">
                <a:solidFill>
                  <a:schemeClr val="tx1"/>
                </a:solidFill>
              </a:rPr>
              <a:t> عن هذا وذاك لا بد من تحديد مفهوم التنمية لعد ما عرفنا ما الديمقراطية </a:t>
            </a:r>
            <a:r>
              <a:rPr lang="ar-IQ" sz="2000" b="1" dirty="0" err="1" smtClean="0">
                <a:solidFill>
                  <a:schemeClr val="tx1"/>
                </a:solidFill>
              </a:rPr>
              <a:t>واهدافها</a:t>
            </a:r>
            <a:r>
              <a:rPr lang="ar-IQ" sz="2000" b="1" dirty="0" smtClean="0">
                <a:solidFill>
                  <a:schemeClr val="tx1"/>
                </a:solidFill>
              </a:rPr>
              <a:t> وخصائصها .</a:t>
            </a:r>
            <a:endParaRPr lang="en-US" sz="2000" dirty="0" smtClean="0">
              <a:solidFill>
                <a:schemeClr val="tx1"/>
              </a:solidFill>
            </a:endParaRPr>
          </a:p>
          <a:p>
            <a:pPr algn="r"/>
            <a:r>
              <a:rPr lang="ar-IQ" sz="2000" b="1" dirty="0" smtClean="0">
                <a:solidFill>
                  <a:schemeClr val="tx1"/>
                </a:solidFill>
              </a:rPr>
              <a:t>لقد اختلف المفكرين في تحديد مفهوم التنمية فبعضهم وصفها بالتصنيع وزيادة الدخل القومي </a:t>
            </a:r>
            <a:r>
              <a:rPr lang="ar-IQ" sz="2000" b="1" dirty="0" err="1" smtClean="0">
                <a:solidFill>
                  <a:schemeClr val="tx1"/>
                </a:solidFill>
              </a:rPr>
              <a:t>واخر</a:t>
            </a:r>
            <a:r>
              <a:rPr lang="ar-IQ" sz="2000" b="1" dirty="0" smtClean="0">
                <a:solidFill>
                  <a:schemeClr val="tx1"/>
                </a:solidFill>
              </a:rPr>
              <a:t> يرى بان التنمية هي بناء اقتصاد يؤدي حتما </a:t>
            </a:r>
            <a:r>
              <a:rPr lang="ar-IQ" sz="2000" b="1" dirty="0" err="1" smtClean="0">
                <a:solidFill>
                  <a:schemeClr val="tx1"/>
                </a:solidFill>
              </a:rPr>
              <a:t>الى</a:t>
            </a:r>
            <a:r>
              <a:rPr lang="ar-IQ" sz="2000" b="1" dirty="0" smtClean="0">
                <a:solidFill>
                  <a:schemeClr val="tx1"/>
                </a:solidFill>
              </a:rPr>
              <a:t> </a:t>
            </a:r>
            <a:r>
              <a:rPr lang="ar-IQ" sz="2000" b="1" dirty="0" err="1" smtClean="0">
                <a:solidFill>
                  <a:schemeClr val="tx1"/>
                </a:solidFill>
              </a:rPr>
              <a:t>ارنفاع</a:t>
            </a:r>
            <a:r>
              <a:rPr lang="ar-IQ" sz="2000" b="1" dirty="0" smtClean="0">
                <a:solidFill>
                  <a:schemeClr val="tx1"/>
                </a:solidFill>
              </a:rPr>
              <a:t> مستواه الثقافي </a:t>
            </a:r>
            <a:r>
              <a:rPr lang="ar-IQ" sz="2000" b="1" dirty="0" err="1" smtClean="0">
                <a:solidFill>
                  <a:schemeClr val="tx1"/>
                </a:solidFill>
              </a:rPr>
              <a:t>والمعاشي</a:t>
            </a:r>
            <a:r>
              <a:rPr lang="ar-IQ" sz="2000" b="1" dirty="0" smtClean="0">
                <a:solidFill>
                  <a:schemeClr val="tx1"/>
                </a:solidFill>
              </a:rPr>
              <a:t>.</a:t>
            </a:r>
            <a:r>
              <a:rPr lang="ar-IQ" sz="2000" b="1" dirty="0" err="1" smtClean="0">
                <a:solidFill>
                  <a:schemeClr val="tx1"/>
                </a:solidFill>
              </a:rPr>
              <a:t>واي</a:t>
            </a:r>
            <a:r>
              <a:rPr lang="ar-IQ" sz="2000" b="1" dirty="0" smtClean="0">
                <a:solidFill>
                  <a:schemeClr val="tx1"/>
                </a:solidFill>
              </a:rPr>
              <a:t> كانت </a:t>
            </a:r>
            <a:r>
              <a:rPr lang="ar-IQ" sz="2000" b="1" dirty="0" err="1" smtClean="0">
                <a:solidFill>
                  <a:schemeClr val="tx1"/>
                </a:solidFill>
              </a:rPr>
              <a:t>التعاريف</a:t>
            </a:r>
            <a:r>
              <a:rPr lang="ar-IQ" sz="2000" b="1" dirty="0" smtClean="0">
                <a:solidFill>
                  <a:schemeClr val="tx1"/>
                </a:solidFill>
              </a:rPr>
              <a:t> فهي حق من حقوق </a:t>
            </a:r>
            <a:r>
              <a:rPr lang="ar-IQ" sz="2000" b="1" dirty="0" err="1" smtClean="0">
                <a:solidFill>
                  <a:schemeClr val="tx1"/>
                </a:solidFill>
              </a:rPr>
              <a:t>الانسان</a:t>
            </a:r>
            <a:r>
              <a:rPr lang="ar-IQ" sz="2000" b="1" dirty="0" smtClean="0">
                <a:solidFill>
                  <a:schemeClr val="tx1"/>
                </a:solidFill>
              </a:rPr>
              <a:t>.</a:t>
            </a:r>
            <a:endParaRPr lang="en-US" sz="2000" dirty="0" smtClean="0">
              <a:solidFill>
                <a:schemeClr val="tx1"/>
              </a:solidFill>
            </a:endParaRPr>
          </a:p>
          <a:p>
            <a:pPr algn="r"/>
            <a:r>
              <a:rPr lang="ar-IQ" sz="2000" b="1" dirty="0" err="1" smtClean="0">
                <a:solidFill>
                  <a:schemeClr val="tx1"/>
                </a:solidFill>
              </a:rPr>
              <a:t>والان</a:t>
            </a:r>
            <a:r>
              <a:rPr lang="ar-IQ" sz="2000" b="1" dirty="0" smtClean="0">
                <a:solidFill>
                  <a:schemeClr val="tx1"/>
                </a:solidFill>
              </a:rPr>
              <a:t> نعود </a:t>
            </a:r>
            <a:r>
              <a:rPr lang="ar-IQ" sz="2000" b="1" dirty="0" err="1" smtClean="0">
                <a:solidFill>
                  <a:schemeClr val="tx1"/>
                </a:solidFill>
              </a:rPr>
              <a:t>الى</a:t>
            </a:r>
            <a:r>
              <a:rPr lang="ar-IQ" sz="2000" b="1" dirty="0" smtClean="0">
                <a:solidFill>
                  <a:schemeClr val="tx1"/>
                </a:solidFill>
              </a:rPr>
              <a:t> </a:t>
            </a:r>
            <a:r>
              <a:rPr lang="ar-IQ" sz="2000" b="1" dirty="0" err="1" smtClean="0">
                <a:solidFill>
                  <a:schemeClr val="tx1"/>
                </a:solidFill>
              </a:rPr>
              <a:t>الاجابة</a:t>
            </a:r>
            <a:r>
              <a:rPr lang="ar-IQ" sz="2000" b="1" dirty="0" smtClean="0">
                <a:solidFill>
                  <a:schemeClr val="tx1"/>
                </a:solidFill>
              </a:rPr>
              <a:t> عن </a:t>
            </a:r>
            <a:r>
              <a:rPr lang="ar-IQ" sz="2000" b="1" dirty="0" err="1" smtClean="0">
                <a:solidFill>
                  <a:schemeClr val="tx1"/>
                </a:solidFill>
              </a:rPr>
              <a:t>الاسئلة</a:t>
            </a:r>
            <a:r>
              <a:rPr lang="ar-IQ" sz="2000" b="1" dirty="0" smtClean="0">
                <a:solidFill>
                  <a:schemeClr val="tx1"/>
                </a:solidFill>
              </a:rPr>
              <a:t> التي ذكرت آنفا  نقول </a:t>
            </a:r>
            <a:r>
              <a:rPr lang="ar-IQ" sz="2000" b="1" dirty="0" err="1" smtClean="0">
                <a:solidFill>
                  <a:schemeClr val="tx1"/>
                </a:solidFill>
              </a:rPr>
              <a:t>ان</a:t>
            </a:r>
            <a:r>
              <a:rPr lang="ar-IQ" sz="2000" b="1" dirty="0" smtClean="0">
                <a:solidFill>
                  <a:schemeClr val="tx1"/>
                </a:solidFill>
              </a:rPr>
              <a:t> هناك معايير معينة لتحديد  لمن </a:t>
            </a:r>
            <a:r>
              <a:rPr lang="ar-IQ" sz="2000" b="1" dirty="0" err="1" smtClean="0">
                <a:solidFill>
                  <a:schemeClr val="tx1"/>
                </a:solidFill>
              </a:rPr>
              <a:t>الاولوية</a:t>
            </a:r>
            <a:r>
              <a:rPr lang="ar-IQ" sz="2000" b="1" dirty="0" smtClean="0">
                <a:solidFill>
                  <a:schemeClr val="tx1"/>
                </a:solidFill>
              </a:rPr>
              <a:t> في بناء المجتمع فمثلا الدول </a:t>
            </a:r>
            <a:r>
              <a:rPr lang="ar-IQ" sz="2000" b="1" dirty="0" err="1" smtClean="0">
                <a:solidFill>
                  <a:schemeClr val="tx1"/>
                </a:solidFill>
              </a:rPr>
              <a:t>الاوربية</a:t>
            </a:r>
            <a:r>
              <a:rPr lang="ar-IQ" sz="2000" b="1" dirty="0" smtClean="0">
                <a:solidFill>
                  <a:schemeClr val="tx1"/>
                </a:solidFill>
              </a:rPr>
              <a:t> </a:t>
            </a:r>
            <a:r>
              <a:rPr lang="ar-IQ" sz="2000" b="1" dirty="0" err="1" smtClean="0">
                <a:solidFill>
                  <a:schemeClr val="tx1"/>
                </a:solidFill>
              </a:rPr>
              <a:t>اعطت</a:t>
            </a:r>
            <a:r>
              <a:rPr lang="ar-IQ" sz="2000" b="1" dirty="0" smtClean="0">
                <a:solidFill>
                  <a:schemeClr val="tx1"/>
                </a:solidFill>
              </a:rPr>
              <a:t> </a:t>
            </a:r>
            <a:r>
              <a:rPr lang="ar-IQ" sz="2000" b="1" dirty="0" err="1" smtClean="0">
                <a:solidFill>
                  <a:schemeClr val="tx1"/>
                </a:solidFill>
              </a:rPr>
              <a:t>افراد</a:t>
            </a:r>
            <a:r>
              <a:rPr lang="ar-IQ" sz="2000" b="1" dirty="0" smtClean="0">
                <a:solidFill>
                  <a:schemeClr val="tx1"/>
                </a:solidFill>
              </a:rPr>
              <a:t> المجتمع كامل الحرية السياسية فكانت الديمقراطية في المقدمة ومع ذلك فهي من الدول المتقدمة صناعيا وتنمويا.في حين نرى </a:t>
            </a:r>
            <a:r>
              <a:rPr lang="ar-IQ" sz="2000" b="1" dirty="0" err="1" smtClean="0">
                <a:solidFill>
                  <a:schemeClr val="tx1"/>
                </a:solidFill>
              </a:rPr>
              <a:t>ان</a:t>
            </a:r>
            <a:r>
              <a:rPr lang="ar-IQ" sz="2000" b="1" dirty="0" smtClean="0">
                <a:solidFill>
                  <a:schemeClr val="tx1"/>
                </a:solidFill>
              </a:rPr>
              <a:t> دولة مثل الهند تعد من اكبر الدول التي حققت الديمقراطية منذ الاستقلال عن بريطانيا عام 1949 لكن هذه الديمقراطية لم تستطيع تحقيق العدالة الاجتماعية ورفع المستوى الثقافي والاجتماعي وحتى في السنوات </a:t>
            </a:r>
            <a:r>
              <a:rPr lang="ar-IQ" sz="2000" b="1" dirty="0" err="1" smtClean="0">
                <a:solidFill>
                  <a:schemeClr val="tx1"/>
                </a:solidFill>
              </a:rPr>
              <a:t>الاخيرة</a:t>
            </a:r>
            <a:r>
              <a:rPr lang="ar-IQ" sz="2000" b="1" dirty="0" smtClean="0">
                <a:solidFill>
                  <a:schemeClr val="tx1"/>
                </a:solidFill>
              </a:rPr>
              <a:t> التي استطاعت </a:t>
            </a:r>
            <a:r>
              <a:rPr lang="ar-IQ" sz="2000" b="1" dirty="0" err="1" smtClean="0">
                <a:solidFill>
                  <a:schemeClr val="tx1"/>
                </a:solidFill>
              </a:rPr>
              <a:t>ان</a:t>
            </a:r>
            <a:r>
              <a:rPr lang="ar-IQ" sz="2000" b="1" dirty="0" smtClean="0">
                <a:solidFill>
                  <a:schemeClr val="tx1"/>
                </a:solidFill>
              </a:rPr>
              <a:t> تحقق تنمية متقدمه لكنها ما زالت تعاني من مشاكل تنموية وانتشار الفقر والمرض.والتجربة في الهند تدحض نظرية </a:t>
            </a:r>
            <a:r>
              <a:rPr lang="ar-IQ" sz="2000" b="1" dirty="0" err="1" smtClean="0">
                <a:solidFill>
                  <a:schemeClr val="tx1"/>
                </a:solidFill>
              </a:rPr>
              <a:t>امارتيا</a:t>
            </a:r>
            <a:r>
              <a:rPr lang="ar-IQ" sz="2000" b="1" dirty="0" smtClean="0">
                <a:solidFill>
                  <a:schemeClr val="tx1"/>
                </a:solidFill>
              </a:rPr>
              <a:t> </a:t>
            </a:r>
            <a:r>
              <a:rPr lang="en-US" sz="2000" b="1" dirty="0" err="1" smtClean="0">
                <a:solidFill>
                  <a:schemeClr val="tx1"/>
                </a:solidFill>
              </a:rPr>
              <a:t>Amaratya</a:t>
            </a:r>
            <a:r>
              <a:rPr lang="en-US" sz="2000" b="1" dirty="0" smtClean="0">
                <a:solidFill>
                  <a:schemeClr val="tx1"/>
                </a:solidFill>
              </a:rPr>
              <a:t> </a:t>
            </a:r>
            <a:r>
              <a:rPr lang="en-US" sz="2000" b="1" dirty="0" err="1" smtClean="0">
                <a:solidFill>
                  <a:schemeClr val="tx1"/>
                </a:solidFill>
              </a:rPr>
              <a:t>cen</a:t>
            </a:r>
            <a:r>
              <a:rPr lang="en-US" sz="2000" b="1" dirty="0" smtClean="0">
                <a:solidFill>
                  <a:schemeClr val="tx1"/>
                </a:solidFill>
              </a:rPr>
              <a:t>  </a:t>
            </a:r>
            <a:r>
              <a:rPr lang="ar-IQ" sz="2000" b="1" dirty="0" smtClean="0">
                <a:solidFill>
                  <a:schemeClr val="tx1"/>
                </a:solidFill>
              </a:rPr>
              <a:t>* الاقتصادي المعروف الذي </a:t>
            </a:r>
            <a:r>
              <a:rPr lang="ar-IQ" sz="2000" b="1" dirty="0" err="1" smtClean="0">
                <a:solidFill>
                  <a:schemeClr val="tx1"/>
                </a:solidFill>
              </a:rPr>
              <a:t>اكد</a:t>
            </a:r>
            <a:r>
              <a:rPr lang="ar-IQ" sz="2000" b="1" dirty="0" smtClean="0">
                <a:solidFill>
                  <a:schemeClr val="tx1"/>
                </a:solidFill>
              </a:rPr>
              <a:t> </a:t>
            </a:r>
            <a:r>
              <a:rPr lang="ar-IQ" sz="2000" b="1" dirty="0" err="1" smtClean="0">
                <a:solidFill>
                  <a:schemeClr val="tx1"/>
                </a:solidFill>
              </a:rPr>
              <a:t>ان</a:t>
            </a:r>
            <a:r>
              <a:rPr lang="ar-IQ" sz="2000" b="1" dirty="0" smtClean="0">
                <a:solidFill>
                  <a:schemeClr val="tx1"/>
                </a:solidFill>
              </a:rPr>
              <a:t> الديمقراطية هي </a:t>
            </a:r>
            <a:r>
              <a:rPr lang="ar-IQ" sz="2000" b="1" dirty="0" err="1" smtClean="0">
                <a:solidFill>
                  <a:schemeClr val="tx1"/>
                </a:solidFill>
              </a:rPr>
              <a:t>اساس</a:t>
            </a:r>
            <a:r>
              <a:rPr lang="ar-IQ" sz="2000" b="1" dirty="0" smtClean="0">
                <a:solidFill>
                  <a:schemeClr val="tx1"/>
                </a:solidFill>
              </a:rPr>
              <a:t> التنمية ولا تنمية بلا  ديمقراطية .</a:t>
            </a:r>
            <a:endParaRPr lang="ar-IQ" sz="20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401080" cy="6297634"/>
          </a:xfrm>
        </p:spPr>
        <p:txBody>
          <a:bodyPr>
            <a:noAutofit/>
          </a:bodyPr>
          <a:lstStyle/>
          <a:p>
            <a:pPr algn="r"/>
            <a:r>
              <a:rPr lang="ar-IQ" sz="2400" b="1" dirty="0" err="1" smtClean="0"/>
              <a:t>اما</a:t>
            </a:r>
            <a:r>
              <a:rPr lang="ar-IQ" sz="2400" b="1" dirty="0" smtClean="0"/>
              <a:t> (لي كوان)</a:t>
            </a:r>
            <a:r>
              <a:rPr lang="en-US" sz="2400" b="1" dirty="0" smtClean="0"/>
              <a:t>lee </a:t>
            </a:r>
            <a:r>
              <a:rPr lang="en-US" sz="2400" b="1" dirty="0" err="1" smtClean="0"/>
              <a:t>kuon</a:t>
            </a:r>
            <a:r>
              <a:rPr lang="en-US" sz="2400" b="1" dirty="0" smtClean="0"/>
              <a:t> </a:t>
            </a:r>
            <a:r>
              <a:rPr lang="ar-IQ" sz="2400" b="1" dirty="0" smtClean="0"/>
              <a:t>* فقد </a:t>
            </a:r>
            <a:r>
              <a:rPr lang="ar-IQ" sz="2400" b="1" dirty="0" err="1" smtClean="0"/>
              <a:t>اكد</a:t>
            </a:r>
            <a:r>
              <a:rPr lang="ar-IQ" sz="2400" b="1" dirty="0" smtClean="0"/>
              <a:t> في كتابه </a:t>
            </a:r>
            <a:r>
              <a:rPr lang="en-US" sz="2400" b="1" dirty="0" smtClean="0"/>
              <a:t>from </a:t>
            </a:r>
            <a:r>
              <a:rPr lang="en-US" sz="2400" b="1" dirty="0" err="1" smtClean="0"/>
              <a:t>thirld</a:t>
            </a:r>
            <a:r>
              <a:rPr lang="en-US" sz="2400" b="1" dirty="0" smtClean="0"/>
              <a:t> to first</a:t>
            </a:r>
            <a:r>
              <a:rPr lang="ar-IQ" sz="2400" b="1" dirty="0" smtClean="0"/>
              <a:t> (من العالم الثالث </a:t>
            </a:r>
            <a:r>
              <a:rPr lang="ar-IQ" sz="2400" b="1" dirty="0" err="1" smtClean="0"/>
              <a:t>الى</a:t>
            </a:r>
            <a:r>
              <a:rPr lang="ar-IQ" sz="2400" b="1" dirty="0" smtClean="0"/>
              <a:t> </a:t>
            </a:r>
            <a:r>
              <a:rPr lang="ar-IQ" sz="2400" b="1" dirty="0" err="1" smtClean="0"/>
              <a:t>الاول</a:t>
            </a:r>
            <a:r>
              <a:rPr lang="ar-IQ" sz="2400" b="1" dirty="0" smtClean="0"/>
              <a:t>) </a:t>
            </a:r>
            <a:r>
              <a:rPr lang="ar-IQ" sz="2400" b="1" dirty="0" err="1" smtClean="0"/>
              <a:t>ان</a:t>
            </a:r>
            <a:r>
              <a:rPr lang="ar-IQ" sz="2400" b="1" dirty="0" smtClean="0"/>
              <a:t> التنمية يجب </a:t>
            </a:r>
            <a:r>
              <a:rPr lang="ar-IQ" sz="2400" b="1" dirty="0" err="1" smtClean="0"/>
              <a:t>ان</a:t>
            </a:r>
            <a:r>
              <a:rPr lang="ar-IQ" sz="2400" b="1" dirty="0" smtClean="0"/>
              <a:t> </a:t>
            </a:r>
            <a:r>
              <a:rPr lang="ar-IQ" sz="2400" b="1" dirty="0" err="1" smtClean="0"/>
              <a:t>تسيق</a:t>
            </a:r>
            <a:r>
              <a:rPr lang="ar-IQ" sz="2400" b="1" dirty="0" smtClean="0"/>
              <a:t> الديمقراطية وان الديمقراطية يجب </a:t>
            </a:r>
            <a:r>
              <a:rPr lang="ar-IQ" sz="2400" b="1" dirty="0" err="1" smtClean="0"/>
              <a:t>ان</a:t>
            </a:r>
            <a:r>
              <a:rPr lang="ar-IQ" sz="2400" b="1" dirty="0" smtClean="0"/>
              <a:t> تطبق في الدول التي يسودها النظام والاستقرار وليست في المجتمعات التي تعاني من الفوضى, فلا بد </a:t>
            </a:r>
            <a:r>
              <a:rPr lang="ar-IQ" sz="2400" b="1" dirty="0" err="1" smtClean="0"/>
              <a:t>ان</a:t>
            </a:r>
            <a:r>
              <a:rPr lang="ar-IQ" sz="2400" b="1" dirty="0" smtClean="0"/>
              <a:t> تكون الشعوب قد وصلت </a:t>
            </a:r>
            <a:r>
              <a:rPr lang="ar-IQ" sz="2400" b="1" dirty="0" err="1" smtClean="0"/>
              <a:t>الى</a:t>
            </a:r>
            <a:r>
              <a:rPr lang="ar-IQ" sz="2400" b="1" dirty="0" smtClean="0"/>
              <a:t> حالة من الانضباط والقدرة على تحمل المسؤولية دون رقيب . </a:t>
            </a:r>
            <a:r>
              <a:rPr lang="en-US" sz="2400" dirty="0" smtClean="0"/>
              <a:t/>
            </a:r>
            <a:br>
              <a:rPr lang="en-US" sz="2400" dirty="0" smtClean="0"/>
            </a:br>
            <a:r>
              <a:rPr lang="ar-IQ" sz="2400" b="1" dirty="0" smtClean="0"/>
              <a:t>ويستطرد كوان في حديثه </a:t>
            </a:r>
            <a:r>
              <a:rPr lang="ar-IQ" sz="2400" b="1" dirty="0" err="1" smtClean="0"/>
              <a:t>ان</a:t>
            </a:r>
            <a:r>
              <a:rPr lang="ar-IQ" sz="2400" b="1" dirty="0" smtClean="0"/>
              <a:t> </a:t>
            </a:r>
            <a:r>
              <a:rPr lang="ar-IQ" sz="2400" b="1" dirty="0" err="1" smtClean="0"/>
              <a:t>اي</a:t>
            </a:r>
            <a:r>
              <a:rPr lang="ar-IQ" sz="2400" b="1" dirty="0" smtClean="0"/>
              <a:t> بلد يحتاج </a:t>
            </a:r>
            <a:r>
              <a:rPr lang="ar-IQ" sz="2400" b="1" dirty="0" err="1" smtClean="0"/>
              <a:t>الى</a:t>
            </a:r>
            <a:r>
              <a:rPr lang="ar-IQ" sz="2400" b="1" dirty="0" smtClean="0"/>
              <a:t> نظام وعدم فوضى </a:t>
            </a:r>
            <a:r>
              <a:rPr lang="ar-IQ" sz="2400" b="1" dirty="0" err="1" smtClean="0"/>
              <a:t>اكثر</a:t>
            </a:r>
            <a:r>
              <a:rPr lang="ar-IQ" sz="2400" b="1" dirty="0" smtClean="0"/>
              <a:t> من حاجته </a:t>
            </a:r>
            <a:r>
              <a:rPr lang="ar-IQ" sz="2400" b="1" dirty="0" err="1" smtClean="0"/>
              <a:t>الى</a:t>
            </a:r>
            <a:r>
              <a:rPr lang="ar-IQ" sz="2400" b="1" dirty="0" smtClean="0"/>
              <a:t> الديمقراطية .وهذا الكلام فيه وجهة نظر صحيحة خاصة </a:t>
            </a:r>
            <a:r>
              <a:rPr lang="ar-IQ" sz="2400" b="1" dirty="0" err="1" smtClean="0"/>
              <a:t>اذا</a:t>
            </a:r>
            <a:r>
              <a:rPr lang="ar-IQ" sz="2400" b="1" dirty="0" smtClean="0"/>
              <a:t> ما نظرنا </a:t>
            </a:r>
            <a:r>
              <a:rPr lang="ar-IQ" sz="2400" b="1" dirty="0" err="1" smtClean="0"/>
              <a:t>الى</a:t>
            </a:r>
            <a:r>
              <a:rPr lang="ar-IQ" sz="2400" b="1" dirty="0" smtClean="0"/>
              <a:t> دبي وتايوان </a:t>
            </a:r>
            <a:r>
              <a:rPr lang="ar-IQ" sz="2400" b="1" dirty="0" err="1" smtClean="0"/>
              <a:t>وسنغافوره</a:t>
            </a:r>
            <a:r>
              <a:rPr lang="ar-IQ" sz="2400" b="1" dirty="0" smtClean="0"/>
              <a:t> وكوبا وغيرها من نظم غير ديمقراطية ولكنها تقدمت تنمويا ,أذن طريق الديمقراطية لا يؤدي </a:t>
            </a:r>
            <a:r>
              <a:rPr lang="ar-IQ" sz="2400" b="1" dirty="0" err="1" smtClean="0"/>
              <a:t>الى</a:t>
            </a:r>
            <a:r>
              <a:rPr lang="ar-IQ" sz="2400" b="1" dirty="0" smtClean="0"/>
              <a:t> التنمية في </a:t>
            </a:r>
            <a:r>
              <a:rPr lang="ar-IQ" sz="2400" b="1" dirty="0" err="1" smtClean="0"/>
              <a:t>راي</a:t>
            </a:r>
            <a:r>
              <a:rPr lang="ar-IQ" sz="2400" b="1" dirty="0" smtClean="0"/>
              <a:t> كوان .</a:t>
            </a:r>
            <a:r>
              <a:rPr lang="en-US" sz="2400" dirty="0" smtClean="0"/>
              <a:t/>
            </a:r>
            <a:br>
              <a:rPr lang="en-US" sz="2400" dirty="0" smtClean="0"/>
            </a:br>
            <a:r>
              <a:rPr lang="ar-IQ" sz="2400" b="1" dirty="0" err="1" smtClean="0"/>
              <a:t>اما</a:t>
            </a:r>
            <a:r>
              <a:rPr lang="ar-IQ" sz="2400" b="1" dirty="0" smtClean="0"/>
              <a:t> في المجتمع العربي </a:t>
            </a:r>
            <a:r>
              <a:rPr lang="ar-IQ" sz="2400" b="1" dirty="0" err="1" smtClean="0"/>
              <a:t>فالامر</a:t>
            </a:r>
            <a:r>
              <a:rPr lang="ar-IQ" sz="2400" b="1" dirty="0" smtClean="0"/>
              <a:t> مختلف </a:t>
            </a:r>
            <a:r>
              <a:rPr lang="ar-IQ" sz="2400" b="1" dirty="0" err="1" smtClean="0"/>
              <a:t>لانه</a:t>
            </a:r>
            <a:r>
              <a:rPr lang="ar-IQ" sz="2400" b="1" dirty="0" smtClean="0"/>
              <a:t> ليس خيار </a:t>
            </a:r>
            <a:r>
              <a:rPr lang="ar-IQ" sz="2400" b="1" dirty="0" err="1" smtClean="0"/>
              <a:t>ستراتيجي</a:t>
            </a:r>
            <a:r>
              <a:rPr lang="ar-IQ" sz="2400" b="1" dirty="0" smtClean="0"/>
              <a:t> </a:t>
            </a:r>
            <a:r>
              <a:rPr lang="ar-IQ" sz="2400" b="1" dirty="0" err="1" smtClean="0"/>
              <a:t>انما</a:t>
            </a:r>
            <a:r>
              <a:rPr lang="ar-IQ" sz="2400" b="1" dirty="0" smtClean="0"/>
              <a:t> هو خيار سياسي بحت ,فالنظم الاستبدادية التي لا تريد التغيير وليس من صالحها غيبت الديمقراطية بحجة </a:t>
            </a:r>
            <a:r>
              <a:rPr lang="ar-IQ" sz="2400" b="1" dirty="0" err="1" smtClean="0"/>
              <a:t>ان</a:t>
            </a:r>
            <a:r>
              <a:rPr lang="ar-IQ" sz="2400" b="1" dirty="0" smtClean="0"/>
              <a:t> الناس بحاجة </a:t>
            </a:r>
            <a:r>
              <a:rPr lang="ar-IQ" sz="2400" b="1" dirty="0" err="1" smtClean="0"/>
              <a:t>الى</a:t>
            </a:r>
            <a:r>
              <a:rPr lang="ar-IQ" sz="2400" b="1" dirty="0" smtClean="0"/>
              <a:t> </a:t>
            </a:r>
            <a:r>
              <a:rPr lang="ar-IQ" sz="2400" b="1" dirty="0" err="1" smtClean="0"/>
              <a:t>رغيق</a:t>
            </a:r>
            <a:r>
              <a:rPr lang="ar-IQ" sz="2400" b="1" dirty="0" smtClean="0"/>
              <a:t> الخبز </a:t>
            </a:r>
            <a:r>
              <a:rPr lang="ar-IQ" sz="2400" b="1" dirty="0" err="1" smtClean="0"/>
              <a:t>اكثر</a:t>
            </a:r>
            <a:r>
              <a:rPr lang="ar-IQ" sz="2400" b="1" dirty="0" smtClean="0"/>
              <a:t> من حاجتها </a:t>
            </a:r>
            <a:r>
              <a:rPr lang="ar-IQ" sz="2400" b="1" dirty="0" err="1" smtClean="0"/>
              <a:t>الى</a:t>
            </a:r>
            <a:r>
              <a:rPr lang="ar-IQ" sz="2400" b="1" dirty="0" smtClean="0"/>
              <a:t> الحرية السياسية لذالك فهي اختارت </a:t>
            </a:r>
            <a:r>
              <a:rPr lang="ar-IQ" sz="2400" b="1" dirty="0" err="1" smtClean="0"/>
              <a:t>الاولوية</a:t>
            </a:r>
            <a:r>
              <a:rPr lang="ar-IQ" sz="2400" b="1" dirty="0" smtClean="0"/>
              <a:t> للتنمية .</a:t>
            </a:r>
            <a:r>
              <a:rPr lang="en-US" sz="2400" dirty="0" smtClean="0"/>
              <a:t/>
            </a:r>
            <a:br>
              <a:rPr lang="en-US" sz="2400" dirty="0" smtClean="0"/>
            </a:br>
            <a:r>
              <a:rPr lang="ar-IQ" sz="2400" b="1" dirty="0" smtClean="0"/>
              <a:t>وهناك بعض الدول ادعت الديمقراطية كواجهة </a:t>
            </a:r>
            <a:r>
              <a:rPr lang="ar-IQ" sz="2400" b="1" dirty="0" err="1" smtClean="0"/>
              <a:t>اعلامية</a:t>
            </a:r>
            <a:r>
              <a:rPr lang="ar-IQ" sz="2400" b="1" dirty="0" smtClean="0"/>
              <a:t> فقط بالوقت الذي بقي القرار بيد الحكومة ,</a:t>
            </a:r>
            <a:r>
              <a:rPr lang="ar-IQ" sz="2400" b="1" dirty="0" err="1" smtClean="0"/>
              <a:t>اي</a:t>
            </a:r>
            <a:r>
              <a:rPr lang="ar-IQ" sz="2400" b="1" dirty="0" smtClean="0"/>
              <a:t> ديمقراطية معوقة لا تستند </a:t>
            </a:r>
            <a:r>
              <a:rPr lang="ar-IQ" sz="2400" b="1" dirty="0" err="1" smtClean="0"/>
              <a:t>الى</a:t>
            </a:r>
            <a:r>
              <a:rPr lang="ar-IQ" sz="2400" b="1" dirty="0" smtClean="0"/>
              <a:t> </a:t>
            </a:r>
            <a:r>
              <a:rPr lang="ar-IQ" sz="2400" b="1" dirty="0" err="1" smtClean="0"/>
              <a:t>ارضية</a:t>
            </a:r>
            <a:r>
              <a:rPr lang="ar-IQ" sz="2400" b="1" dirty="0" smtClean="0"/>
              <a:t> قوية.</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Autofit/>
          </a:bodyPr>
          <a:lstStyle/>
          <a:p>
            <a:pPr algn="r"/>
            <a:r>
              <a:rPr lang="ar-IQ" sz="2400" b="1" dirty="0" smtClean="0"/>
              <a:t>وهنا سؤال يطرح نفسه بقوة هل حققت الحكومات العربية التنمية بعد </a:t>
            </a:r>
            <a:r>
              <a:rPr lang="ar-IQ" sz="2400" b="1" dirty="0" err="1" smtClean="0"/>
              <a:t>ان</a:t>
            </a:r>
            <a:r>
              <a:rPr lang="ar-IQ" sz="2400" b="1" dirty="0" smtClean="0"/>
              <a:t> عطلت الديمقراطية واستبدت برأيها ؟ </a:t>
            </a:r>
            <a:r>
              <a:rPr lang="en-US" sz="2400" dirty="0" smtClean="0"/>
              <a:t/>
            </a:r>
            <a:br>
              <a:rPr lang="en-US" sz="2400" dirty="0" smtClean="0"/>
            </a:br>
            <a:r>
              <a:rPr lang="ar-IQ" sz="2400" b="1" dirty="0" smtClean="0"/>
              <a:t>نعم تحققت تنمية ولكنها تنمية مبتورة لم نجد انعكاساتها على ارض الواقع ولم نلمس نتاجها على </a:t>
            </a:r>
            <a:r>
              <a:rPr lang="ar-IQ" sz="2400" b="1" dirty="0" err="1" smtClean="0"/>
              <a:t>الانسان</a:t>
            </a:r>
            <a:r>
              <a:rPr lang="ar-IQ" sz="2400" b="1" dirty="0" smtClean="0"/>
              <a:t> العربي حيث بقيت الفجوة واسعة بين الفقراء </a:t>
            </a:r>
            <a:r>
              <a:rPr lang="ar-IQ" sz="2400" b="1" dirty="0" err="1" smtClean="0"/>
              <a:t>والاغنياء</a:t>
            </a:r>
            <a:r>
              <a:rPr lang="ar-IQ" sz="2400" b="1" dirty="0" smtClean="0"/>
              <a:t> ومازالت </a:t>
            </a:r>
            <a:r>
              <a:rPr lang="ar-IQ" sz="2400" b="1" dirty="0" err="1" smtClean="0"/>
              <a:t>الامية</a:t>
            </a:r>
            <a:r>
              <a:rPr lang="ar-IQ" sz="2400" b="1" dirty="0" smtClean="0"/>
              <a:t> والبطالة متفشية في أوساط الشباب, وهذا يعني </a:t>
            </a:r>
            <a:r>
              <a:rPr lang="ar-IQ" sz="2400" b="1" dirty="0" err="1" smtClean="0"/>
              <a:t>ان</a:t>
            </a:r>
            <a:r>
              <a:rPr lang="ar-IQ" sz="2400" b="1" dirty="0" smtClean="0"/>
              <a:t> المجتمعات العربية ضحت بالديمقراطية دون </a:t>
            </a:r>
            <a:r>
              <a:rPr lang="ar-IQ" sz="2400" b="1" dirty="0" err="1" smtClean="0"/>
              <a:t>ان</a:t>
            </a:r>
            <a:r>
              <a:rPr lang="ar-IQ" sz="2400" b="1" dirty="0" smtClean="0"/>
              <a:t> تحقق التنمية.</a:t>
            </a:r>
            <a:r>
              <a:rPr lang="en-US" sz="2400" dirty="0" smtClean="0"/>
              <a:t/>
            </a:r>
            <a:br>
              <a:rPr lang="en-US" sz="2400" dirty="0" smtClean="0"/>
            </a:br>
            <a:r>
              <a:rPr lang="ar-IQ" sz="2400" b="1" dirty="0" smtClean="0"/>
              <a:t>من هذا نستنتج </a:t>
            </a:r>
            <a:r>
              <a:rPr lang="ar-IQ" sz="2400" b="1" dirty="0" err="1" smtClean="0"/>
              <a:t>ان</a:t>
            </a:r>
            <a:r>
              <a:rPr lang="ar-IQ" sz="2400" b="1" dirty="0" smtClean="0"/>
              <a:t> الديمقراطية والتنمية احدهما يدعم </a:t>
            </a:r>
            <a:r>
              <a:rPr lang="ar-IQ" sz="2400" b="1" dirty="0" err="1" smtClean="0"/>
              <a:t>الاخر</a:t>
            </a:r>
            <a:r>
              <a:rPr lang="ar-IQ" sz="2400" b="1" dirty="0" smtClean="0"/>
              <a:t> فالديمقراطية توفر الاستقرار السياسي والاقتصادي وتسهم في تحقيق العدالة الاجتماعية وترشيد السياسات الاقتصادية وتنمية الموارد البشرية عن طريق تحسين </a:t>
            </a:r>
            <a:r>
              <a:rPr lang="ar-IQ" sz="2400" b="1" dirty="0" err="1" smtClean="0"/>
              <a:t>اداء</a:t>
            </a:r>
            <a:r>
              <a:rPr lang="ar-IQ" sz="2400" b="1" dirty="0" smtClean="0"/>
              <a:t> </a:t>
            </a:r>
            <a:r>
              <a:rPr lang="ar-IQ" sz="2400" b="1" dirty="0" err="1" smtClean="0"/>
              <a:t>الاجهزة</a:t>
            </a:r>
            <a:r>
              <a:rPr lang="ar-IQ" sz="2400" b="1" dirty="0" smtClean="0"/>
              <a:t> الحكومية والكشف عن الفساد </a:t>
            </a:r>
            <a:r>
              <a:rPr lang="ar-IQ" sz="2400" b="1" dirty="0" err="1" smtClean="0"/>
              <a:t>الاداري</a:t>
            </a:r>
            <a:r>
              <a:rPr lang="ar-IQ" sz="2400" b="1" dirty="0" smtClean="0"/>
              <a:t> والمالي وبتالي تسريع عملية التنمية ودفعها في المسار الصحيح ,بالوقت الذي تؤدي فيه التنمية </a:t>
            </a:r>
            <a:r>
              <a:rPr lang="ar-IQ" sz="2400" b="1" dirty="0" err="1" smtClean="0"/>
              <a:t>الى</a:t>
            </a:r>
            <a:r>
              <a:rPr lang="ar-IQ" sz="2400" b="1" dirty="0" smtClean="0"/>
              <a:t> توطيد وترسيخ التجربة الديمقراطية .</a:t>
            </a:r>
            <a:r>
              <a:rPr lang="en-US" sz="2400" dirty="0" smtClean="0"/>
              <a:t/>
            </a:r>
            <a:br>
              <a:rPr lang="en-US" sz="2400" dirty="0" smtClean="0"/>
            </a:br>
            <a:r>
              <a:rPr lang="ar-IQ" sz="2400" b="1" dirty="0" err="1" smtClean="0"/>
              <a:t>واخيرا</a:t>
            </a:r>
            <a:r>
              <a:rPr lang="ar-IQ" sz="2400" b="1" dirty="0" smtClean="0"/>
              <a:t> يمكننا </a:t>
            </a:r>
            <a:r>
              <a:rPr lang="ar-IQ" sz="2400" b="1" dirty="0" err="1" smtClean="0"/>
              <a:t>ان</a:t>
            </a:r>
            <a:r>
              <a:rPr lang="ar-IQ" sz="2400" b="1" dirty="0" smtClean="0"/>
              <a:t> نقول انه تأثير متبادل بين البناء الفوقي المتمثل </a:t>
            </a:r>
            <a:r>
              <a:rPr lang="ar-IQ" sz="2400" b="1" dirty="0" err="1" smtClean="0"/>
              <a:t>بالدينقراطية</a:t>
            </a:r>
            <a:r>
              <a:rPr lang="ar-IQ" sz="2400" b="1" dirty="0" smtClean="0"/>
              <a:t> وبين البناء التحتي المتمثل بالتنمية.</a:t>
            </a:r>
            <a:endParaRPr lang="ar-IQ" sz="24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283</Words>
  <PresentationFormat>عرض على الشاشة (3:4)‏</PresentationFormat>
  <Paragraphs>8</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سمة Office</vt:lpstr>
      <vt:lpstr>المحاضرة الخامسة</vt:lpstr>
      <vt:lpstr>اما (لي كوان)lee kuon * فقد اكد في كتابه from thirld to first (من العالم الثالث الى الاول) ان التنمية يجب ان تسيق الديمقراطية وان الديمقراطية يجب ان تطبق في الدول التي يسودها النظام والاستقرار وليست في المجتمعات التي تعاني من الفوضى, فلا بد ان تكون الشعوب قد وصلت الى حالة من الانضباط والقدرة على تحمل المسؤولية دون رقيب .  ويستطرد كوان في حديثه ان اي بلد يحتاج الى نظام وعدم فوضى اكثر من حاجته الى الديمقراطية .وهذا الكلام فيه وجهة نظر صحيحة خاصة اذا ما نظرنا الى دبي وتايوان وسنغافوره وكوبا وغيرها من نظم غير ديمقراطية ولكنها تقدمت تنمويا ,أذن طريق الديمقراطية لا يؤدي الى التنمية في راي كوان . اما في المجتمع العربي فالامر مختلف لانه ليس خيار ستراتيجي انما هو خيار سياسي بحت ,فالنظم الاستبدادية التي لا تريد التغيير وليس من صالحها غيبت الديمقراطية بحجة ان الناس بحاجة الى رغيق الخبز اكثر من حاجتها الى الحرية السياسية لذالك فهي اختارت الاولوية للتنمية . وهناك بعض الدول ادعت الديمقراطية كواجهة اعلامية فقط بالوقت الذي بقي القرار بيد الحكومة ,اي ديمقراطية معوقة لا تستند الى ارضية قوية.</vt:lpstr>
      <vt:lpstr>وهنا سؤال يطرح نفسه بقوة هل حققت الحكومات العربية التنمية بعد ان عطلت الديمقراطية واستبدت برأيها ؟  نعم تحققت تنمية ولكنها تنمية مبتورة لم نجد انعكاساتها على ارض الواقع ولم نلمس نتاجها على الانسان العربي حيث بقيت الفجوة واسعة بين الفقراء والاغنياء ومازالت الامية والبطالة متفشية في أوساط الشباب, وهذا يعني ان المجتمعات العربية ضحت بالديمقراطية دون ان تحقق التنمية. من هذا نستنتج ان الديمقراطية والتنمية احدهما يدعم الاخر فالديمقراطية توفر الاستقرار السياسي والاقتصادي وتسهم في تحقيق العدالة الاجتماعية وترشيد السياسات الاقتصادية وتنمية الموارد البشرية عن طريق تحسين اداء الاجهزة الحكومية والكشف عن الفساد الاداري والمالي وبتالي تسريع عملية التنمية ودفعها في المسار الصحيح ,بالوقت الذي تؤدي فيه التنمية الى توطيد وترسيخ التجربة الديمقراطية . واخيرا يمكننا ان نقول انه تأثير متبادل بين البناء الفوقي المتمثل بالدينقراطية وبين البناء التحتي المتمثل بالتنمية.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dc:title>
  <dc:creator>HP PAVILION</dc:creator>
  <cp:lastModifiedBy>HP PAVILION</cp:lastModifiedBy>
  <cp:revision>2</cp:revision>
  <dcterms:created xsi:type="dcterms:W3CDTF">2017-12-13T13:58:24Z</dcterms:created>
  <dcterms:modified xsi:type="dcterms:W3CDTF">2017-12-13T14:12:25Z</dcterms:modified>
</cp:coreProperties>
</file>