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214291"/>
            <a:ext cx="7672414" cy="571503"/>
          </a:xfrm>
        </p:spPr>
        <p:txBody>
          <a:bodyPr>
            <a:normAutofit fontScale="90000"/>
          </a:bodyPr>
          <a:lstStyle/>
          <a:p>
            <a:r>
              <a:rPr lang="ar-IQ" dirty="0" smtClean="0"/>
              <a:t>المحاضرة الثانية</a:t>
            </a:r>
            <a:endParaRPr lang="ar-IQ" dirty="0"/>
          </a:p>
        </p:txBody>
      </p:sp>
      <p:sp>
        <p:nvSpPr>
          <p:cNvPr id="3" name="عنوان فرعي 2"/>
          <p:cNvSpPr>
            <a:spLocks noGrp="1"/>
          </p:cNvSpPr>
          <p:nvPr>
            <p:ph type="subTitle" idx="1"/>
          </p:nvPr>
        </p:nvSpPr>
        <p:spPr>
          <a:xfrm>
            <a:off x="142844" y="785794"/>
            <a:ext cx="8858312" cy="5857916"/>
          </a:xfrm>
          <a:noFill/>
        </p:spPr>
        <p:txBody>
          <a:bodyPr>
            <a:noAutofit/>
          </a:bodyPr>
          <a:lstStyle/>
          <a:p>
            <a:pPr algn="r"/>
            <a:r>
              <a:rPr lang="ar-IQ" sz="1600" b="1" dirty="0" smtClean="0">
                <a:solidFill>
                  <a:schemeClr val="tx1"/>
                </a:solidFill>
                <a:latin typeface="Simplified Arabic" pitchFamily="18" charset="-78"/>
                <a:cs typeface="Simplified Arabic" pitchFamily="18" charset="-78"/>
              </a:rPr>
              <a:t>السمات </a:t>
            </a:r>
            <a:r>
              <a:rPr lang="ar-IQ" sz="1600" b="1" dirty="0" err="1" smtClean="0">
                <a:solidFill>
                  <a:schemeClr val="tx1"/>
                </a:solidFill>
                <a:latin typeface="Simplified Arabic" pitchFamily="18" charset="-78"/>
                <a:cs typeface="Simplified Arabic" pitchFamily="18" charset="-78"/>
              </a:rPr>
              <a:t>الاولية</a:t>
            </a:r>
            <a:r>
              <a:rPr lang="ar-IQ" sz="1600" b="1" dirty="0" smtClean="0">
                <a:solidFill>
                  <a:schemeClr val="tx1"/>
                </a:solidFill>
                <a:latin typeface="Simplified Arabic" pitchFamily="18" charset="-78"/>
                <a:cs typeface="Simplified Arabic" pitchFamily="18" charset="-78"/>
              </a:rPr>
              <a:t> عن الديمقراطية</a:t>
            </a:r>
            <a:endParaRPr lang="en-US" sz="1600" b="1" dirty="0" smtClean="0">
              <a:solidFill>
                <a:schemeClr val="tx1"/>
              </a:solidFill>
              <a:latin typeface="Simplified Arabic" pitchFamily="18" charset="-78"/>
              <a:cs typeface="Simplified Arabic" pitchFamily="18" charset="-78"/>
            </a:endParaRPr>
          </a:p>
          <a:p>
            <a:pPr algn="r"/>
            <a:r>
              <a:rPr lang="ar-IQ" sz="1600" b="1" dirty="0" smtClean="0">
                <a:solidFill>
                  <a:schemeClr val="tx1"/>
                </a:solidFill>
                <a:latin typeface="Simplified Arabic" pitchFamily="18" charset="-78"/>
                <a:cs typeface="Simplified Arabic" pitchFamily="18" charset="-78"/>
              </a:rPr>
              <a:t>لا ريب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الديمقراطية نظاما سياسيا يعتمد على سيادة الشعب ويحقق العدالة والمساواة والحرية,لذا تغنت </a:t>
            </a:r>
            <a:r>
              <a:rPr lang="ar-IQ" sz="1600" b="1" dirty="0" err="1" smtClean="0">
                <a:solidFill>
                  <a:schemeClr val="tx1"/>
                </a:solidFill>
                <a:latin typeface="Simplified Arabic" pitchFamily="18" charset="-78"/>
                <a:cs typeface="Simplified Arabic" pitchFamily="18" charset="-78"/>
              </a:rPr>
              <a:t>بها</a:t>
            </a:r>
            <a:r>
              <a:rPr lang="ar-IQ" sz="1600" b="1" dirty="0" smtClean="0">
                <a:solidFill>
                  <a:schemeClr val="tx1"/>
                </a:solidFill>
                <a:latin typeface="Simplified Arabic" pitchFamily="18" charset="-78"/>
                <a:cs typeface="Simplified Arabic" pitchFamily="18" charset="-78"/>
              </a:rPr>
              <a:t> الشعوب وتطلعت </a:t>
            </a:r>
            <a:r>
              <a:rPr lang="ar-IQ" sz="1600" b="1" dirty="0" err="1" smtClean="0">
                <a:solidFill>
                  <a:schemeClr val="tx1"/>
                </a:solidFill>
                <a:latin typeface="Simplified Arabic" pitchFamily="18" charset="-78"/>
                <a:cs typeface="Simplified Arabic" pitchFamily="18" charset="-78"/>
              </a:rPr>
              <a:t>اليها</a:t>
            </a:r>
            <a:r>
              <a:rPr lang="ar-IQ" sz="1600" b="1" dirty="0" smtClean="0">
                <a:solidFill>
                  <a:schemeClr val="tx1"/>
                </a:solidFill>
                <a:latin typeface="Simplified Arabic" pitchFamily="18" charset="-78"/>
                <a:cs typeface="Simplified Arabic" pitchFamily="18" charset="-78"/>
              </a:rPr>
              <a:t> باعتبارها النظام </a:t>
            </a:r>
            <a:r>
              <a:rPr lang="ar-IQ" sz="1600" b="1" dirty="0" err="1" smtClean="0">
                <a:solidFill>
                  <a:schemeClr val="tx1"/>
                </a:solidFill>
                <a:latin typeface="Simplified Arabic" pitchFamily="18" charset="-78"/>
                <a:cs typeface="Simplified Arabic" pitchFamily="18" charset="-78"/>
              </a:rPr>
              <a:t>الاسلم</a:t>
            </a:r>
            <a:r>
              <a:rPr lang="ar-IQ" sz="1600" b="1" dirty="0" smtClean="0">
                <a:solidFill>
                  <a:schemeClr val="tx1"/>
                </a:solidFill>
                <a:latin typeface="Simplified Arabic" pitchFamily="18" charset="-78"/>
                <a:cs typeface="Simplified Arabic" pitchFamily="18" charset="-78"/>
              </a:rPr>
              <a:t> والأمثل.</a:t>
            </a:r>
            <a:endParaRPr lang="en-US" sz="1600" b="1" dirty="0" smtClean="0">
              <a:solidFill>
                <a:schemeClr val="tx1"/>
              </a:solidFill>
              <a:latin typeface="Simplified Arabic" pitchFamily="18" charset="-78"/>
              <a:cs typeface="Simplified Arabic" pitchFamily="18" charset="-78"/>
            </a:endParaRPr>
          </a:p>
          <a:p>
            <a:pPr algn="r"/>
            <a:r>
              <a:rPr lang="ar-IQ" sz="1600" b="1" dirty="0" smtClean="0">
                <a:solidFill>
                  <a:schemeClr val="tx1"/>
                </a:solidFill>
                <a:latin typeface="Simplified Arabic" pitchFamily="18" charset="-78"/>
                <a:cs typeface="Simplified Arabic" pitchFamily="18" charset="-78"/>
              </a:rPr>
              <a:t>ونحن نقول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الديمقراطية نوع من </a:t>
            </a:r>
            <a:r>
              <a:rPr lang="ar-IQ" sz="1600" b="1" dirty="0" err="1" smtClean="0">
                <a:solidFill>
                  <a:schemeClr val="tx1"/>
                </a:solidFill>
                <a:latin typeface="Simplified Arabic" pitchFamily="18" charset="-78"/>
                <a:cs typeface="Simplified Arabic" pitchFamily="18" charset="-78"/>
              </a:rPr>
              <a:t>انواع</a:t>
            </a:r>
            <a:r>
              <a:rPr lang="ar-IQ" sz="1600" b="1" dirty="0" smtClean="0">
                <a:solidFill>
                  <a:schemeClr val="tx1"/>
                </a:solidFill>
                <a:latin typeface="Simplified Arabic" pitchFamily="18" charset="-78"/>
                <a:cs typeface="Simplified Arabic" pitchFamily="18" charset="-78"/>
              </a:rPr>
              <a:t> الحكم الذي له محاسن مثلما له مساوئ فهو ليس العصا السحرية التي يمكن الاستعانة </a:t>
            </a:r>
            <a:r>
              <a:rPr lang="ar-IQ" sz="1600" b="1" dirty="0" err="1" smtClean="0">
                <a:solidFill>
                  <a:schemeClr val="tx1"/>
                </a:solidFill>
                <a:latin typeface="Simplified Arabic" pitchFamily="18" charset="-78"/>
                <a:cs typeface="Simplified Arabic" pitchFamily="18" charset="-78"/>
              </a:rPr>
              <a:t>بها</a:t>
            </a:r>
            <a:r>
              <a:rPr lang="ar-IQ" sz="1600" b="1" dirty="0" smtClean="0">
                <a:solidFill>
                  <a:schemeClr val="tx1"/>
                </a:solidFill>
                <a:latin typeface="Simplified Arabic" pitchFamily="18" charset="-78"/>
                <a:cs typeface="Simplified Arabic" pitchFamily="18" charset="-78"/>
              </a:rPr>
              <a:t> لحل الأزمات ولا هي الغيث المنهمر الذي يروي ظمأ الشعوب.بل على العكس ربما تصبح الديمقراطية </a:t>
            </a:r>
            <a:r>
              <a:rPr lang="ar-IQ" sz="1600" b="1" dirty="0" err="1" smtClean="0">
                <a:solidFill>
                  <a:schemeClr val="tx1"/>
                </a:solidFill>
                <a:latin typeface="Simplified Arabic" pitchFamily="18" charset="-78"/>
                <a:cs typeface="Simplified Arabic" pitchFamily="18" charset="-78"/>
              </a:rPr>
              <a:t>اداة</a:t>
            </a:r>
            <a:r>
              <a:rPr lang="ar-IQ" sz="1600" b="1" dirty="0" smtClean="0">
                <a:solidFill>
                  <a:schemeClr val="tx1"/>
                </a:solidFill>
                <a:latin typeface="Simplified Arabic" pitchFamily="18" charset="-78"/>
                <a:cs typeface="Simplified Arabic" pitchFamily="18" charset="-78"/>
              </a:rPr>
              <a:t> هدم ووسيلة تخلف </a:t>
            </a:r>
            <a:r>
              <a:rPr lang="ar-IQ" sz="1600" b="1" dirty="0" err="1" smtClean="0">
                <a:solidFill>
                  <a:schemeClr val="tx1"/>
                </a:solidFill>
                <a:latin typeface="Simplified Arabic" pitchFamily="18" charset="-78"/>
                <a:cs typeface="Simplified Arabic" pitchFamily="18" charset="-78"/>
              </a:rPr>
              <a:t>اذا</a:t>
            </a:r>
            <a:r>
              <a:rPr lang="ar-IQ" sz="1600" b="1" dirty="0" smtClean="0">
                <a:solidFill>
                  <a:schemeClr val="tx1"/>
                </a:solidFill>
                <a:latin typeface="Simplified Arabic" pitchFamily="18" charset="-78"/>
                <a:cs typeface="Simplified Arabic" pitchFamily="18" charset="-78"/>
              </a:rPr>
              <a:t> ما استخدمت بشكل عشوائي تعسفي.</a:t>
            </a:r>
            <a:endParaRPr lang="en-US" sz="1600" b="1" dirty="0" smtClean="0">
              <a:solidFill>
                <a:schemeClr val="tx1"/>
              </a:solidFill>
              <a:latin typeface="Simplified Arabic" pitchFamily="18" charset="-78"/>
              <a:cs typeface="Simplified Arabic" pitchFamily="18" charset="-78"/>
            </a:endParaRPr>
          </a:p>
          <a:p>
            <a:pPr algn="r"/>
            <a:r>
              <a:rPr lang="ar-IQ" sz="1600" b="1" dirty="0" smtClean="0">
                <a:solidFill>
                  <a:schemeClr val="tx1"/>
                </a:solidFill>
                <a:latin typeface="Simplified Arabic" pitchFamily="18" charset="-78"/>
                <a:cs typeface="Simplified Arabic" pitchFamily="18" charset="-78"/>
              </a:rPr>
              <a:t>وهناء يؤكد </a:t>
            </a:r>
            <a:r>
              <a:rPr lang="ar-IQ" sz="1600" b="1" dirty="0" err="1" smtClean="0">
                <a:solidFill>
                  <a:schemeClr val="tx1"/>
                </a:solidFill>
                <a:latin typeface="Simplified Arabic" pitchFamily="18" charset="-78"/>
                <a:cs typeface="Simplified Arabic" pitchFamily="18" charset="-78"/>
              </a:rPr>
              <a:t>هيجل</a:t>
            </a:r>
            <a:r>
              <a:rPr lang="ar-IQ" sz="1600" b="1" dirty="0" smtClean="0">
                <a:solidFill>
                  <a:schemeClr val="tx1"/>
                </a:solidFill>
                <a:latin typeface="Simplified Arabic" pitchFamily="18" charset="-78"/>
                <a:cs typeface="Simplified Arabic" pitchFamily="18" charset="-78"/>
              </a:rPr>
              <a:t>* ما ذهبنا </a:t>
            </a:r>
            <a:r>
              <a:rPr lang="ar-IQ" sz="1600" b="1" dirty="0" err="1" smtClean="0">
                <a:solidFill>
                  <a:schemeClr val="tx1"/>
                </a:solidFill>
                <a:latin typeface="Simplified Arabic" pitchFamily="18" charset="-78"/>
                <a:cs typeface="Simplified Arabic" pitchFamily="18" charset="-78"/>
              </a:rPr>
              <a:t>اليه</a:t>
            </a:r>
            <a:r>
              <a:rPr lang="ar-IQ" sz="1600" b="1" dirty="0" smtClean="0">
                <a:solidFill>
                  <a:schemeClr val="tx1"/>
                </a:solidFill>
                <a:latin typeface="Simplified Arabic" pitchFamily="18" charset="-78"/>
                <a:cs typeface="Simplified Arabic" pitchFamily="18" charset="-78"/>
              </a:rPr>
              <a:t> حيث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كل فكرة تحمل في طياتها </a:t>
            </a:r>
            <a:r>
              <a:rPr lang="ar-IQ" sz="1600" b="1" dirty="0" err="1" smtClean="0">
                <a:solidFill>
                  <a:schemeClr val="tx1"/>
                </a:solidFill>
                <a:latin typeface="Simplified Arabic" pitchFamily="18" charset="-78"/>
                <a:cs typeface="Simplified Arabic" pitchFamily="18" charset="-78"/>
              </a:rPr>
              <a:t>اسباب</a:t>
            </a:r>
            <a:r>
              <a:rPr lang="ar-IQ" sz="1600" b="1" dirty="0" smtClean="0">
                <a:solidFill>
                  <a:schemeClr val="tx1"/>
                </a:solidFill>
                <a:latin typeface="Simplified Arabic" pitchFamily="18" charset="-78"/>
                <a:cs typeface="Simplified Arabic" pitchFamily="18" charset="-78"/>
              </a:rPr>
              <a:t> فنائها ,والديمقراطية كفكرة لها سلبياتها  </a:t>
            </a:r>
            <a:r>
              <a:rPr lang="ar-IQ" sz="1600" b="1" dirty="0" err="1" smtClean="0">
                <a:solidFill>
                  <a:schemeClr val="tx1"/>
                </a:solidFill>
                <a:latin typeface="Simplified Arabic" pitchFamily="18" charset="-78"/>
                <a:cs typeface="Simplified Arabic" pitchFamily="18" charset="-78"/>
              </a:rPr>
              <a:t>الى</a:t>
            </a:r>
            <a:r>
              <a:rPr lang="ar-IQ" sz="1600" b="1" dirty="0" smtClean="0">
                <a:solidFill>
                  <a:schemeClr val="tx1"/>
                </a:solidFill>
                <a:latin typeface="Simplified Arabic" pitchFamily="18" charset="-78"/>
                <a:cs typeface="Simplified Arabic" pitchFamily="18" charset="-78"/>
              </a:rPr>
              <a:t> جانب ايجابيتها وهذا يعني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سلبياتها </a:t>
            </a:r>
            <a:r>
              <a:rPr lang="ar-IQ" sz="1600" b="1" dirty="0" err="1" smtClean="0">
                <a:solidFill>
                  <a:schemeClr val="tx1"/>
                </a:solidFill>
                <a:latin typeface="Simplified Arabic" pitchFamily="18" charset="-78"/>
                <a:cs typeface="Simplified Arabic" pitchFamily="18" charset="-78"/>
              </a:rPr>
              <a:t>اذا</a:t>
            </a:r>
            <a:r>
              <a:rPr lang="ar-IQ" sz="1600" b="1" dirty="0" smtClean="0">
                <a:solidFill>
                  <a:schemeClr val="tx1"/>
                </a:solidFill>
                <a:latin typeface="Simplified Arabic" pitchFamily="18" charset="-78"/>
                <a:cs typeface="Simplified Arabic" pitchFamily="18" charset="-78"/>
              </a:rPr>
              <a:t> ما استمرت سوف تحمل فنائها فيما بعد. </a:t>
            </a:r>
            <a:endParaRPr lang="en-US" sz="1600" b="1" dirty="0" smtClean="0">
              <a:solidFill>
                <a:schemeClr val="tx1"/>
              </a:solidFill>
              <a:latin typeface="Simplified Arabic" pitchFamily="18" charset="-78"/>
              <a:cs typeface="Simplified Arabic" pitchFamily="18" charset="-78"/>
            </a:endParaRPr>
          </a:p>
          <a:p>
            <a:pPr algn="r"/>
            <a:r>
              <a:rPr lang="ar-IQ" sz="1600" b="1" dirty="0" smtClean="0">
                <a:solidFill>
                  <a:schemeClr val="tx1"/>
                </a:solidFill>
                <a:latin typeface="Simplified Arabic" pitchFamily="18" charset="-78"/>
                <a:cs typeface="Simplified Arabic" pitchFamily="18" charset="-78"/>
              </a:rPr>
              <a:t>ويعود </a:t>
            </a:r>
            <a:r>
              <a:rPr lang="ar-IQ" sz="1600" b="1" dirty="0" err="1" smtClean="0">
                <a:solidFill>
                  <a:schemeClr val="tx1"/>
                </a:solidFill>
                <a:latin typeface="Simplified Arabic" pitchFamily="18" charset="-78"/>
                <a:cs typeface="Simplified Arabic" pitchFamily="18" charset="-78"/>
              </a:rPr>
              <a:t>هيجل</a:t>
            </a:r>
            <a:r>
              <a:rPr lang="ar-IQ" sz="1600" b="1" dirty="0" smtClean="0">
                <a:solidFill>
                  <a:schemeClr val="tx1"/>
                </a:solidFill>
                <a:latin typeface="Simplified Arabic" pitchFamily="18" charset="-78"/>
                <a:cs typeface="Simplified Arabic" pitchFamily="18" charset="-78"/>
              </a:rPr>
              <a:t> ليؤكد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عامل الوعي شرط </a:t>
            </a:r>
            <a:r>
              <a:rPr lang="ar-IQ" sz="1600" b="1" dirty="0" err="1" smtClean="0">
                <a:solidFill>
                  <a:schemeClr val="tx1"/>
                </a:solidFill>
                <a:latin typeface="Simplified Arabic" pitchFamily="18" charset="-78"/>
                <a:cs typeface="Simplified Arabic" pitchFamily="18" charset="-78"/>
              </a:rPr>
              <a:t>اساسي</a:t>
            </a:r>
            <a:r>
              <a:rPr lang="ar-IQ" sz="1600" b="1" dirty="0" smtClean="0">
                <a:solidFill>
                  <a:schemeClr val="tx1"/>
                </a:solidFill>
                <a:latin typeface="Simplified Arabic" pitchFamily="18" charset="-78"/>
                <a:cs typeface="Simplified Arabic" pitchFamily="18" charset="-78"/>
              </a:rPr>
              <a:t> للنظام الديمقراطي لان الديمقراطية ليست شعار بل ثقافة قبل كل شيء لذا هي بحاجه </a:t>
            </a:r>
            <a:r>
              <a:rPr lang="ar-IQ" sz="1600" b="1" dirty="0" err="1" smtClean="0">
                <a:solidFill>
                  <a:schemeClr val="tx1"/>
                </a:solidFill>
                <a:latin typeface="Simplified Arabic" pitchFamily="18" charset="-78"/>
                <a:cs typeface="Simplified Arabic" pitchFamily="18" charset="-78"/>
              </a:rPr>
              <a:t>الى</a:t>
            </a:r>
            <a:r>
              <a:rPr lang="ar-IQ" sz="1600" b="1" dirty="0" smtClean="0">
                <a:solidFill>
                  <a:schemeClr val="tx1"/>
                </a:solidFill>
                <a:latin typeface="Simplified Arabic" pitchFamily="18" charset="-78"/>
                <a:cs typeface="Simplified Arabic" pitchFamily="18" charset="-78"/>
              </a:rPr>
              <a:t> خبرة وتربية ووعي لإنجاح هذا النظام.</a:t>
            </a:r>
            <a:endParaRPr lang="en-US" sz="1600" b="1" dirty="0" smtClean="0">
              <a:solidFill>
                <a:schemeClr val="tx1"/>
              </a:solidFill>
              <a:latin typeface="Simplified Arabic" pitchFamily="18" charset="-78"/>
              <a:cs typeface="Simplified Arabic" pitchFamily="18" charset="-78"/>
            </a:endParaRPr>
          </a:p>
          <a:p>
            <a:pPr algn="r"/>
            <a:r>
              <a:rPr lang="ar-IQ" sz="1600" b="1" dirty="0" err="1" smtClean="0">
                <a:solidFill>
                  <a:schemeClr val="tx1"/>
                </a:solidFill>
                <a:latin typeface="Simplified Arabic" pitchFamily="18" charset="-78"/>
                <a:cs typeface="Simplified Arabic" pitchFamily="18" charset="-78"/>
              </a:rPr>
              <a:t>اما</a:t>
            </a:r>
            <a:r>
              <a:rPr lang="ar-IQ" sz="1600" b="1" dirty="0" smtClean="0">
                <a:solidFill>
                  <a:schemeClr val="tx1"/>
                </a:solidFill>
                <a:latin typeface="Simplified Arabic" pitchFamily="18" charset="-78"/>
                <a:cs typeface="Simplified Arabic" pitchFamily="18" charset="-78"/>
              </a:rPr>
              <a:t> روسو* فقد </a:t>
            </a:r>
            <a:r>
              <a:rPr lang="ar-IQ" sz="1600" b="1" dirty="0" err="1" smtClean="0">
                <a:solidFill>
                  <a:schemeClr val="tx1"/>
                </a:solidFill>
                <a:latin typeface="Simplified Arabic" pitchFamily="18" charset="-78"/>
                <a:cs typeface="Simplified Arabic" pitchFamily="18" charset="-78"/>
              </a:rPr>
              <a:t>اكد</a:t>
            </a:r>
            <a:r>
              <a:rPr lang="ar-IQ" sz="1600" b="1" dirty="0" smtClean="0">
                <a:solidFill>
                  <a:schemeClr val="tx1"/>
                </a:solidFill>
                <a:latin typeface="Simplified Arabic" pitchFamily="18" charset="-78"/>
                <a:cs typeface="Simplified Arabic" pitchFamily="18" charset="-78"/>
              </a:rPr>
              <a:t>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a:t>
            </a:r>
            <a:r>
              <a:rPr lang="ar-IQ" sz="1600" b="1" dirty="0" err="1" smtClean="0">
                <a:solidFill>
                  <a:schemeClr val="tx1"/>
                </a:solidFill>
                <a:latin typeface="Simplified Arabic" pitchFamily="18" charset="-78"/>
                <a:cs typeface="Simplified Arabic" pitchFamily="18" charset="-78"/>
              </a:rPr>
              <a:t>افضل</a:t>
            </a:r>
            <a:r>
              <a:rPr lang="ar-IQ" sz="1600" b="1" dirty="0" smtClean="0">
                <a:solidFill>
                  <a:schemeClr val="tx1"/>
                </a:solidFill>
                <a:latin typeface="Simplified Arabic" pitchFamily="18" charset="-78"/>
                <a:cs typeface="Simplified Arabic" pitchFamily="18" charset="-78"/>
              </a:rPr>
              <a:t> نظام هو النظام الديمقراطي الذي يعبر عن </a:t>
            </a:r>
            <a:r>
              <a:rPr lang="ar-IQ" sz="1600" b="1" dirty="0" err="1" smtClean="0">
                <a:solidFill>
                  <a:schemeClr val="tx1"/>
                </a:solidFill>
                <a:latin typeface="Simplified Arabic" pitchFamily="18" charset="-78"/>
                <a:cs typeface="Simplified Arabic" pitchFamily="18" charset="-78"/>
              </a:rPr>
              <a:t>ارادة</a:t>
            </a:r>
            <a:r>
              <a:rPr lang="ar-IQ" sz="1600" b="1" dirty="0" smtClean="0">
                <a:solidFill>
                  <a:schemeClr val="tx1"/>
                </a:solidFill>
                <a:latin typeface="Simplified Arabic" pitchFamily="18" charset="-78"/>
                <a:cs typeface="Simplified Arabic" pitchFamily="18" charset="-78"/>
              </a:rPr>
              <a:t> الشعب والشعب لا يمكن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يؤذي نفسه,ويستطرد روسو قائلا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محاسن الديمقراطية المتعددة تجعل منه </a:t>
            </a:r>
            <a:r>
              <a:rPr lang="ar-IQ" sz="1600" b="1" dirty="0" err="1" smtClean="0">
                <a:solidFill>
                  <a:schemeClr val="tx1"/>
                </a:solidFill>
                <a:latin typeface="Simplified Arabic" pitchFamily="18" charset="-78"/>
                <a:cs typeface="Simplified Arabic" pitchFamily="18" charset="-78"/>
              </a:rPr>
              <a:t>افضل</a:t>
            </a:r>
            <a:r>
              <a:rPr lang="ar-IQ" sz="1600" b="1" dirty="0" smtClean="0">
                <a:solidFill>
                  <a:schemeClr val="tx1"/>
                </a:solidFill>
                <a:latin typeface="Simplified Arabic" pitchFamily="18" charset="-78"/>
                <a:cs typeface="Simplified Arabic" pitchFamily="18" charset="-78"/>
              </a:rPr>
              <a:t> نظام </a:t>
            </a:r>
            <a:r>
              <a:rPr lang="ar-IQ" sz="1600" b="1" dirty="0" err="1" smtClean="0">
                <a:solidFill>
                  <a:schemeClr val="tx1"/>
                </a:solidFill>
                <a:latin typeface="Simplified Arabic" pitchFamily="18" charset="-78"/>
                <a:cs typeface="Simplified Arabic" pitchFamily="18" charset="-78"/>
              </a:rPr>
              <a:t>انتجه</a:t>
            </a:r>
            <a:r>
              <a:rPr lang="ar-IQ" sz="1600" b="1" dirty="0" smtClean="0">
                <a:solidFill>
                  <a:schemeClr val="tx1"/>
                </a:solidFill>
                <a:latin typeface="Simplified Arabic" pitchFamily="18" charset="-78"/>
                <a:cs typeface="Simplified Arabic" pitchFamily="18" charset="-78"/>
              </a:rPr>
              <a:t> عقل </a:t>
            </a:r>
            <a:r>
              <a:rPr lang="ar-IQ" sz="1600" b="1" dirty="0" err="1" smtClean="0">
                <a:solidFill>
                  <a:schemeClr val="tx1"/>
                </a:solidFill>
                <a:latin typeface="Simplified Arabic" pitchFamily="18" charset="-78"/>
                <a:cs typeface="Simplified Arabic" pitchFamily="18" charset="-78"/>
              </a:rPr>
              <a:t>الانسان</a:t>
            </a:r>
            <a:r>
              <a:rPr lang="ar-IQ" sz="1600" b="1" dirty="0" smtClean="0">
                <a:solidFill>
                  <a:schemeClr val="tx1"/>
                </a:solidFill>
                <a:latin typeface="Simplified Arabic" pitchFamily="18" charset="-78"/>
                <a:cs typeface="Simplified Arabic" pitchFamily="18" charset="-78"/>
              </a:rPr>
              <a:t> منذ الثورة الفرنسية </a:t>
            </a:r>
            <a:r>
              <a:rPr lang="en-US" sz="1600" b="1" dirty="0" smtClean="0">
                <a:solidFill>
                  <a:schemeClr val="tx1"/>
                </a:solidFill>
                <a:latin typeface="Simplified Arabic" pitchFamily="18" charset="-78"/>
                <a:cs typeface="Simplified Arabic" pitchFamily="18" charset="-78"/>
              </a:rPr>
              <a:t>1789</a:t>
            </a:r>
            <a:r>
              <a:rPr lang="ar-IQ" sz="1600" b="1" dirty="0" smtClean="0">
                <a:solidFill>
                  <a:schemeClr val="tx1"/>
                </a:solidFill>
                <a:latin typeface="Simplified Arabic" pitchFamily="18" charset="-78"/>
                <a:cs typeface="Simplified Arabic" pitchFamily="18" charset="-78"/>
              </a:rPr>
              <a:t> غير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تطبيق الديمقراطية على ارض الواقع خيبت آمال الكثير حيث </a:t>
            </a:r>
            <a:r>
              <a:rPr lang="ar-IQ" sz="1600" b="1" dirty="0" err="1" smtClean="0">
                <a:solidFill>
                  <a:schemeClr val="tx1"/>
                </a:solidFill>
                <a:latin typeface="Simplified Arabic" pitchFamily="18" charset="-78"/>
                <a:cs typeface="Simplified Arabic" pitchFamily="18" charset="-78"/>
              </a:rPr>
              <a:t>ادركوا</a:t>
            </a:r>
            <a:r>
              <a:rPr lang="ar-IQ" sz="1600" b="1" dirty="0" smtClean="0">
                <a:solidFill>
                  <a:schemeClr val="tx1"/>
                </a:solidFill>
                <a:latin typeface="Simplified Arabic" pitchFamily="18" charset="-78"/>
                <a:cs typeface="Simplified Arabic" pitchFamily="18" charset="-78"/>
              </a:rPr>
              <a:t> فيما بعد </a:t>
            </a:r>
            <a:r>
              <a:rPr lang="ar-IQ" sz="1600" b="1" dirty="0" err="1" smtClean="0">
                <a:solidFill>
                  <a:schemeClr val="tx1"/>
                </a:solidFill>
                <a:latin typeface="Simplified Arabic" pitchFamily="18" charset="-78"/>
                <a:cs typeface="Simplified Arabic" pitchFamily="18" charset="-78"/>
              </a:rPr>
              <a:t>انها</a:t>
            </a:r>
            <a:r>
              <a:rPr lang="ar-IQ" sz="1600" b="1" dirty="0" smtClean="0">
                <a:solidFill>
                  <a:schemeClr val="tx1"/>
                </a:solidFill>
                <a:latin typeface="Simplified Arabic" pitchFamily="18" charset="-78"/>
                <a:cs typeface="Simplified Arabic" pitchFamily="18" charset="-78"/>
              </a:rPr>
              <a:t> ليست خالية من السلبيات رغم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سلبياتها اقل من سلبيات النظام الفردي المطلق ومع ذلك لا يمكن </a:t>
            </a:r>
            <a:r>
              <a:rPr lang="ar-IQ" sz="1600" b="1" dirty="0" err="1" smtClean="0">
                <a:solidFill>
                  <a:schemeClr val="tx1"/>
                </a:solidFill>
                <a:latin typeface="Simplified Arabic" pitchFamily="18" charset="-78"/>
                <a:cs typeface="Simplified Arabic" pitchFamily="18" charset="-78"/>
              </a:rPr>
              <a:t>اغفالها</a:t>
            </a:r>
            <a:r>
              <a:rPr lang="ar-IQ" sz="1600" b="1" dirty="0" smtClean="0">
                <a:solidFill>
                  <a:schemeClr val="tx1"/>
                </a:solidFill>
                <a:latin typeface="Simplified Arabic" pitchFamily="18" charset="-78"/>
                <a:cs typeface="Simplified Arabic" pitchFamily="18" charset="-78"/>
              </a:rPr>
              <a:t> وإلا انقلبت ضدها وأدت </a:t>
            </a:r>
            <a:r>
              <a:rPr lang="ar-IQ" sz="1600" b="1" dirty="0" err="1" smtClean="0">
                <a:solidFill>
                  <a:schemeClr val="tx1"/>
                </a:solidFill>
                <a:latin typeface="Simplified Arabic" pitchFamily="18" charset="-78"/>
                <a:cs typeface="Simplified Arabic" pitchFamily="18" charset="-78"/>
              </a:rPr>
              <a:t>الى</a:t>
            </a:r>
            <a:r>
              <a:rPr lang="ar-IQ" sz="1600" b="1" dirty="0" smtClean="0">
                <a:solidFill>
                  <a:schemeClr val="tx1"/>
                </a:solidFill>
                <a:latin typeface="Simplified Arabic" pitchFamily="18" charset="-78"/>
                <a:cs typeface="Simplified Arabic" pitchFamily="18" charset="-78"/>
              </a:rPr>
              <a:t> فشلها كنظام سياسي اجتماعي وهذا ما يتفق مع رأينا السابق.</a:t>
            </a:r>
            <a:endParaRPr lang="en-US" sz="1600" b="1" dirty="0" smtClean="0">
              <a:solidFill>
                <a:schemeClr val="tx1"/>
              </a:solidFill>
              <a:latin typeface="Simplified Arabic" pitchFamily="18" charset="-78"/>
              <a:cs typeface="Simplified Arabic" pitchFamily="18" charset="-78"/>
            </a:endParaRPr>
          </a:p>
          <a:p>
            <a:pPr algn="r"/>
            <a:r>
              <a:rPr lang="ar-IQ" sz="1600" b="1" dirty="0" err="1" smtClean="0">
                <a:solidFill>
                  <a:schemeClr val="tx1"/>
                </a:solidFill>
                <a:latin typeface="Simplified Arabic" pitchFamily="18" charset="-78"/>
                <a:cs typeface="Simplified Arabic" pitchFamily="18" charset="-78"/>
              </a:rPr>
              <a:t>اما</a:t>
            </a:r>
            <a:r>
              <a:rPr lang="ar-IQ" sz="1600" b="1" dirty="0" smtClean="0">
                <a:solidFill>
                  <a:schemeClr val="tx1"/>
                </a:solidFill>
                <a:latin typeface="Simplified Arabic" pitchFamily="18" charset="-78"/>
                <a:cs typeface="Simplified Arabic" pitchFamily="18" charset="-78"/>
              </a:rPr>
              <a:t> </a:t>
            </a:r>
            <a:r>
              <a:rPr lang="ar-IQ" sz="1600" b="1" dirty="0" err="1" smtClean="0">
                <a:solidFill>
                  <a:schemeClr val="tx1"/>
                </a:solidFill>
                <a:latin typeface="Simplified Arabic" pitchFamily="18" charset="-78"/>
                <a:cs typeface="Simplified Arabic" pitchFamily="18" charset="-78"/>
              </a:rPr>
              <a:t>توكفيل</a:t>
            </a:r>
            <a:r>
              <a:rPr lang="ar-IQ" sz="1600" b="1" dirty="0" smtClean="0">
                <a:solidFill>
                  <a:schemeClr val="tx1"/>
                </a:solidFill>
                <a:latin typeface="Simplified Arabic" pitchFamily="18" charset="-78"/>
                <a:cs typeface="Simplified Arabic" pitchFamily="18" charset="-78"/>
              </a:rPr>
              <a:t>* </a:t>
            </a:r>
            <a:r>
              <a:rPr lang="ar-IQ" sz="1600" b="1" dirty="0" err="1" smtClean="0">
                <a:solidFill>
                  <a:schemeClr val="tx1"/>
                </a:solidFill>
                <a:latin typeface="Simplified Arabic" pitchFamily="18" charset="-78"/>
                <a:cs typeface="Simplified Arabic" pitchFamily="18" charset="-78"/>
              </a:rPr>
              <a:t>اكد</a:t>
            </a:r>
            <a:r>
              <a:rPr lang="ar-IQ" sz="1600" b="1" dirty="0" smtClean="0">
                <a:solidFill>
                  <a:schemeClr val="tx1"/>
                </a:solidFill>
                <a:latin typeface="Simplified Arabic" pitchFamily="18" charset="-78"/>
                <a:cs typeface="Simplified Arabic" pitchFamily="18" charset="-78"/>
              </a:rPr>
              <a:t>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عيوب الديمقراطية  والمخاطر التي قد تنزلق </a:t>
            </a:r>
            <a:r>
              <a:rPr lang="ar-IQ" sz="1600" b="1" dirty="0" err="1" smtClean="0">
                <a:solidFill>
                  <a:schemeClr val="tx1"/>
                </a:solidFill>
                <a:latin typeface="Simplified Arabic" pitchFamily="18" charset="-78"/>
                <a:cs typeface="Simplified Arabic" pitchFamily="18" charset="-78"/>
              </a:rPr>
              <a:t>اليها</a:t>
            </a:r>
            <a:r>
              <a:rPr lang="ar-IQ" sz="1600" b="1" dirty="0" smtClean="0">
                <a:solidFill>
                  <a:schemeClr val="tx1"/>
                </a:solidFill>
                <a:latin typeface="Simplified Arabic" pitchFamily="18" charset="-78"/>
                <a:cs typeface="Simplified Arabic" pitchFamily="18" charset="-78"/>
              </a:rPr>
              <a:t> والتي تؤد </a:t>
            </a:r>
            <a:r>
              <a:rPr lang="ar-IQ" sz="1600" b="1" dirty="0" err="1" smtClean="0">
                <a:solidFill>
                  <a:schemeClr val="tx1"/>
                </a:solidFill>
                <a:latin typeface="Simplified Arabic" pitchFamily="18" charset="-78"/>
                <a:cs typeface="Simplified Arabic" pitchFamily="18" charset="-78"/>
              </a:rPr>
              <a:t>ي</a:t>
            </a:r>
            <a:r>
              <a:rPr lang="ar-IQ" sz="1600" b="1" dirty="0" smtClean="0">
                <a:solidFill>
                  <a:schemeClr val="tx1"/>
                </a:solidFill>
                <a:latin typeface="Simplified Arabic" pitchFamily="18" charset="-78"/>
                <a:cs typeface="Simplified Arabic" pitchFamily="18" charset="-78"/>
              </a:rPr>
              <a:t> </a:t>
            </a:r>
            <a:r>
              <a:rPr lang="ar-IQ" sz="1600" b="1" dirty="0" err="1" smtClean="0">
                <a:solidFill>
                  <a:schemeClr val="tx1"/>
                </a:solidFill>
                <a:latin typeface="Simplified Arabic" pitchFamily="18" charset="-78"/>
                <a:cs typeface="Simplified Arabic" pitchFamily="18" charset="-78"/>
              </a:rPr>
              <a:t>الى</a:t>
            </a:r>
            <a:r>
              <a:rPr lang="ar-IQ" sz="1600" b="1" dirty="0" smtClean="0">
                <a:solidFill>
                  <a:schemeClr val="tx1"/>
                </a:solidFill>
                <a:latin typeface="Simplified Arabic" pitchFamily="18" charset="-78"/>
                <a:cs typeface="Simplified Arabic" pitchFamily="18" charset="-78"/>
              </a:rPr>
              <a:t> </a:t>
            </a:r>
            <a:r>
              <a:rPr lang="ar-IQ" sz="1600" b="1" dirty="0" err="1" smtClean="0">
                <a:solidFill>
                  <a:schemeClr val="tx1"/>
                </a:solidFill>
                <a:latin typeface="Simplified Arabic" pitchFamily="18" charset="-78"/>
                <a:cs typeface="Simplified Arabic" pitchFamily="18" charset="-78"/>
              </a:rPr>
              <a:t>افلات</a:t>
            </a:r>
            <a:r>
              <a:rPr lang="ar-IQ" sz="1600" b="1" dirty="0" smtClean="0">
                <a:solidFill>
                  <a:schemeClr val="tx1"/>
                </a:solidFill>
                <a:latin typeface="Simplified Arabic" pitchFamily="18" charset="-78"/>
                <a:cs typeface="Simplified Arabic" pitchFamily="18" charset="-78"/>
              </a:rPr>
              <a:t> </a:t>
            </a:r>
            <a:r>
              <a:rPr lang="ar-IQ" sz="1600" b="1" dirty="0" err="1" smtClean="0">
                <a:solidFill>
                  <a:schemeClr val="tx1"/>
                </a:solidFill>
                <a:latin typeface="Simplified Arabic" pitchFamily="18" charset="-78"/>
                <a:cs typeface="Simplified Arabic" pitchFamily="18" charset="-78"/>
              </a:rPr>
              <a:t>الامر</a:t>
            </a:r>
            <a:r>
              <a:rPr lang="ar-IQ" sz="1600" b="1" dirty="0" smtClean="0">
                <a:solidFill>
                  <a:schemeClr val="tx1"/>
                </a:solidFill>
                <a:latin typeface="Simplified Arabic" pitchFamily="18" charset="-78"/>
                <a:cs typeface="Simplified Arabic" pitchFamily="18" charset="-78"/>
              </a:rPr>
              <a:t> من يدها واعتمادها على نظام جديد يتعدى عيوب الديمقراطية ,وان نجاحها  </a:t>
            </a:r>
            <a:r>
              <a:rPr lang="ar-IQ" sz="1600" b="1" dirty="0" err="1" smtClean="0">
                <a:solidFill>
                  <a:schemeClr val="tx1"/>
                </a:solidFill>
                <a:latin typeface="Simplified Arabic" pitchFamily="18" charset="-78"/>
                <a:cs typeface="Simplified Arabic" pitchFamily="18" charset="-78"/>
              </a:rPr>
              <a:t>او</a:t>
            </a:r>
            <a:r>
              <a:rPr lang="ar-IQ" sz="1600" b="1" dirty="0" smtClean="0">
                <a:solidFill>
                  <a:schemeClr val="tx1"/>
                </a:solidFill>
                <a:latin typeface="Simplified Arabic" pitchFamily="18" charset="-78"/>
                <a:cs typeface="Simplified Arabic" pitchFamily="18" charset="-78"/>
              </a:rPr>
              <a:t> فشلها يتعلق بالمواطنين لان الديمقراطية عنده تقاس بما تتضمنه من قيم وقواعد </a:t>
            </a:r>
            <a:r>
              <a:rPr lang="ar-IQ" sz="1600" b="1" dirty="0" err="1" smtClean="0">
                <a:solidFill>
                  <a:schemeClr val="tx1"/>
                </a:solidFill>
                <a:latin typeface="Simplified Arabic" pitchFamily="18" charset="-78"/>
                <a:cs typeface="Simplified Arabic" pitchFamily="18" charset="-78"/>
              </a:rPr>
              <a:t>وانما</a:t>
            </a:r>
            <a:r>
              <a:rPr lang="ar-IQ" sz="1600" b="1" dirty="0" smtClean="0">
                <a:solidFill>
                  <a:schemeClr val="tx1"/>
                </a:solidFill>
                <a:latin typeface="Simplified Arabic" pitchFamily="18" charset="-78"/>
                <a:cs typeface="Simplified Arabic" pitchFamily="18" charset="-78"/>
              </a:rPr>
              <a:t> تقاس بالروح التي تطبق هذه القواعد .</a:t>
            </a:r>
            <a:endParaRPr lang="en-US" sz="1600" b="1" dirty="0" smtClean="0">
              <a:solidFill>
                <a:schemeClr val="tx1"/>
              </a:solidFill>
              <a:latin typeface="Simplified Arabic" pitchFamily="18" charset="-78"/>
              <a:cs typeface="Simplified Arabic" pitchFamily="18" charset="-78"/>
            </a:endParaRPr>
          </a:p>
          <a:p>
            <a:pPr algn="r"/>
            <a:r>
              <a:rPr lang="ar-IQ" sz="1600" b="1" dirty="0" smtClean="0">
                <a:solidFill>
                  <a:schemeClr val="tx1"/>
                </a:solidFill>
                <a:latin typeface="Simplified Arabic" pitchFamily="18" charset="-78"/>
                <a:cs typeface="Simplified Arabic" pitchFamily="18" charset="-78"/>
              </a:rPr>
              <a:t>وعند </a:t>
            </a:r>
            <a:r>
              <a:rPr lang="ar-IQ" sz="1600" b="1" dirty="0" err="1" smtClean="0">
                <a:solidFill>
                  <a:schemeClr val="tx1"/>
                </a:solidFill>
                <a:latin typeface="Simplified Arabic" pitchFamily="18" charset="-78"/>
                <a:cs typeface="Simplified Arabic" pitchFamily="18" charset="-78"/>
              </a:rPr>
              <a:t>مونتسكيو</a:t>
            </a:r>
            <a:r>
              <a:rPr lang="ar-IQ" sz="1600" b="1" dirty="0" smtClean="0">
                <a:solidFill>
                  <a:schemeClr val="tx1"/>
                </a:solidFill>
                <a:latin typeface="Simplified Arabic" pitchFamily="18" charset="-78"/>
                <a:cs typeface="Simplified Arabic" pitchFamily="18" charset="-78"/>
              </a:rPr>
              <a:t>* فان نجاح الديمقراطية يعتمد على غرس الفضيلة السياسية وقد دعا </a:t>
            </a:r>
            <a:r>
              <a:rPr lang="ar-IQ" sz="1600" b="1" dirty="0" err="1" smtClean="0">
                <a:solidFill>
                  <a:schemeClr val="tx1"/>
                </a:solidFill>
                <a:latin typeface="Simplified Arabic" pitchFamily="18" charset="-78"/>
                <a:cs typeface="Simplified Arabic" pitchFamily="18" charset="-78"/>
              </a:rPr>
              <a:t>الى</a:t>
            </a:r>
            <a:r>
              <a:rPr lang="ar-IQ" sz="1600" b="1" dirty="0" smtClean="0">
                <a:solidFill>
                  <a:schemeClr val="tx1"/>
                </a:solidFill>
                <a:latin typeface="Simplified Arabic" pitchFamily="18" charset="-78"/>
                <a:cs typeface="Simplified Arabic" pitchFamily="18" charset="-78"/>
              </a:rPr>
              <a:t> تدعيم الحريات وفصل السلطات الثلاثة ,</a:t>
            </a:r>
            <a:endParaRPr lang="en-US" sz="1600" b="1" dirty="0" smtClean="0">
              <a:solidFill>
                <a:schemeClr val="tx1"/>
              </a:solidFill>
              <a:latin typeface="Simplified Arabic" pitchFamily="18" charset="-78"/>
              <a:cs typeface="Simplified Arabic" pitchFamily="18" charset="-78"/>
            </a:endParaRPr>
          </a:p>
          <a:p>
            <a:pPr algn="r"/>
            <a:r>
              <a:rPr lang="ar-IQ" sz="1600" b="1" dirty="0" smtClean="0">
                <a:solidFill>
                  <a:schemeClr val="tx1"/>
                </a:solidFill>
                <a:latin typeface="Simplified Arabic" pitchFamily="18" charset="-78"/>
                <a:cs typeface="Simplified Arabic" pitchFamily="18" charset="-78"/>
              </a:rPr>
              <a:t>والحكومة الديمقراطية عند </a:t>
            </a:r>
            <a:r>
              <a:rPr lang="ar-IQ" sz="1600" b="1" dirty="0" err="1" smtClean="0">
                <a:solidFill>
                  <a:schemeClr val="tx1"/>
                </a:solidFill>
                <a:latin typeface="Simplified Arabic" pitchFamily="18" charset="-78"/>
                <a:cs typeface="Simplified Arabic" pitchFamily="18" charset="-78"/>
              </a:rPr>
              <a:t>مونتسكيو</a:t>
            </a:r>
            <a:r>
              <a:rPr lang="ar-IQ" sz="1600" b="1" dirty="0" smtClean="0">
                <a:solidFill>
                  <a:schemeClr val="tx1"/>
                </a:solidFill>
                <a:latin typeface="Simplified Arabic" pitchFamily="18" charset="-78"/>
                <a:cs typeface="Simplified Arabic" pitchFamily="18" charset="-78"/>
              </a:rPr>
              <a:t> هو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يكون الشعب هو نفسه الحاكم والمحكوم لأنه يصوت وينتخب ويعبر عن </a:t>
            </a:r>
            <a:r>
              <a:rPr lang="ar-IQ" sz="1600" b="1" dirty="0" err="1" smtClean="0">
                <a:solidFill>
                  <a:schemeClr val="tx1"/>
                </a:solidFill>
                <a:latin typeface="Simplified Arabic" pitchFamily="18" charset="-78"/>
                <a:cs typeface="Simplified Arabic" pitchFamily="18" charset="-78"/>
              </a:rPr>
              <a:t>ارادته</a:t>
            </a:r>
            <a:r>
              <a:rPr lang="ar-IQ" sz="1600" b="1" dirty="0" smtClean="0">
                <a:solidFill>
                  <a:schemeClr val="tx1"/>
                </a:solidFill>
                <a:latin typeface="Simplified Arabic" pitchFamily="18" charset="-78"/>
                <a:cs typeface="Simplified Arabic" pitchFamily="18" charset="-78"/>
              </a:rPr>
              <a:t>  وهو صاحب الحق في وضع القوانين واختيار الحكام  .</a:t>
            </a:r>
            <a:endParaRPr lang="en-US" sz="1600" b="1" dirty="0" smtClean="0">
              <a:solidFill>
                <a:schemeClr val="tx1"/>
              </a:solidFill>
              <a:latin typeface="Simplified Arabic" pitchFamily="18" charset="-78"/>
              <a:cs typeface="Simplified Arabic" pitchFamily="18" charset="-78"/>
            </a:endParaRPr>
          </a:p>
          <a:p>
            <a:pPr algn="r"/>
            <a:r>
              <a:rPr lang="ar-IQ" sz="1600" b="1" dirty="0" smtClean="0">
                <a:solidFill>
                  <a:schemeClr val="tx1"/>
                </a:solidFill>
                <a:latin typeface="Simplified Arabic" pitchFamily="18" charset="-78"/>
                <a:cs typeface="Simplified Arabic" pitchFamily="18" charset="-78"/>
              </a:rPr>
              <a:t>من هذا وذاك نستنتج </a:t>
            </a:r>
            <a:r>
              <a:rPr lang="ar-IQ" sz="1600" b="1" dirty="0" err="1" smtClean="0">
                <a:solidFill>
                  <a:schemeClr val="tx1"/>
                </a:solidFill>
                <a:latin typeface="Simplified Arabic" pitchFamily="18" charset="-78"/>
                <a:cs typeface="Simplified Arabic" pitchFamily="18" charset="-78"/>
              </a:rPr>
              <a:t>ان</a:t>
            </a:r>
            <a:r>
              <a:rPr lang="ar-IQ" sz="1600" b="1" dirty="0" smtClean="0">
                <a:solidFill>
                  <a:schemeClr val="tx1"/>
                </a:solidFill>
                <a:latin typeface="Simplified Arabic" pitchFamily="18" charset="-78"/>
                <a:cs typeface="Simplified Arabic" pitchFamily="18" charset="-78"/>
              </a:rPr>
              <a:t> الديمقراطية ليست نظاما مثاليا خاليا من العيوب لان عقل </a:t>
            </a:r>
            <a:r>
              <a:rPr lang="ar-IQ" sz="1600" b="1" dirty="0" err="1" smtClean="0">
                <a:solidFill>
                  <a:schemeClr val="tx1"/>
                </a:solidFill>
                <a:latin typeface="Simplified Arabic" pitchFamily="18" charset="-78"/>
                <a:cs typeface="Simplified Arabic" pitchFamily="18" charset="-78"/>
              </a:rPr>
              <a:t>الانسان</a:t>
            </a:r>
            <a:r>
              <a:rPr lang="ar-IQ" sz="1600" b="1" dirty="0" smtClean="0">
                <a:solidFill>
                  <a:schemeClr val="tx1"/>
                </a:solidFill>
                <a:latin typeface="Simplified Arabic" pitchFamily="18" charset="-78"/>
                <a:cs typeface="Simplified Arabic" pitchFamily="18" charset="-78"/>
              </a:rPr>
              <a:t> هو من </a:t>
            </a:r>
            <a:r>
              <a:rPr lang="ar-IQ" sz="1600" b="1" dirty="0" err="1" smtClean="0">
                <a:solidFill>
                  <a:schemeClr val="tx1"/>
                </a:solidFill>
                <a:latin typeface="Simplified Arabic" pitchFamily="18" charset="-78"/>
                <a:cs typeface="Simplified Arabic" pitchFamily="18" charset="-78"/>
              </a:rPr>
              <a:t>ابدعه</a:t>
            </a:r>
            <a:r>
              <a:rPr lang="ar-IQ" sz="1600" b="1" dirty="0" smtClean="0">
                <a:solidFill>
                  <a:schemeClr val="tx1"/>
                </a:solidFill>
                <a:latin typeface="Simplified Arabic" pitchFamily="18" charset="-78"/>
                <a:cs typeface="Simplified Arabic" pitchFamily="18" charset="-78"/>
              </a:rPr>
              <a:t> والإنسان بطبعه خطاء لذا سنستعرض مساوئ الديمقراطية ومحاسنها :</a:t>
            </a:r>
            <a:endParaRPr lang="en-US" sz="1600" b="1" dirty="0" smtClean="0">
              <a:solidFill>
                <a:schemeClr val="tx1"/>
              </a:solidFill>
              <a:latin typeface="Simplified Arabic" pitchFamily="18" charset="-78"/>
              <a:cs typeface="Simplified Arabic" pitchFamily="18" charset="-78"/>
            </a:endParaRPr>
          </a:p>
          <a:p>
            <a:pPr algn="r"/>
            <a:endParaRPr lang="ar-IQ" sz="1600" b="1" dirty="0">
              <a:solidFill>
                <a:schemeClr val="tx1"/>
              </a:solidFill>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69072"/>
          </a:xfrm>
        </p:spPr>
        <p:txBody>
          <a:bodyPr>
            <a:noAutofit/>
          </a:bodyPr>
          <a:lstStyle/>
          <a:p>
            <a:pPr algn="r"/>
            <a:r>
              <a:rPr lang="ar-IQ" sz="2000" b="1" dirty="0" smtClean="0"/>
              <a:t>محاسن الديمقراطية ومساوئها</a:t>
            </a:r>
            <a:r>
              <a:rPr lang="en-US" sz="2000" dirty="0" smtClean="0"/>
              <a:t/>
            </a:r>
            <a:br>
              <a:rPr lang="en-US" sz="2000" dirty="0" smtClean="0"/>
            </a:br>
            <a:r>
              <a:rPr lang="ar-IQ" sz="2000" b="1" dirty="0" smtClean="0"/>
              <a:t>مساوئ الديمقراطية</a:t>
            </a:r>
            <a:r>
              <a:rPr lang="en-US" sz="2000" dirty="0" smtClean="0"/>
              <a:t/>
            </a:r>
            <a:br>
              <a:rPr lang="en-US" sz="2000" dirty="0" smtClean="0"/>
            </a:br>
            <a:r>
              <a:rPr lang="ar-IQ" sz="2000" dirty="0" smtClean="0"/>
              <a:t>1-الصراعات الدينية والعرفية,لان الديمقراطية تفرض وجود قيم مشتركة بين </a:t>
            </a:r>
            <a:r>
              <a:rPr lang="ar-IQ" sz="2000" dirty="0" err="1" smtClean="0"/>
              <a:t>افراد</a:t>
            </a:r>
            <a:r>
              <a:rPr lang="ar-IQ" sz="2000" dirty="0" smtClean="0"/>
              <a:t> بين </a:t>
            </a:r>
            <a:r>
              <a:rPr lang="ar-IQ" sz="2000" dirty="0" err="1" smtClean="0"/>
              <a:t>افراد</a:t>
            </a:r>
            <a:r>
              <a:rPr lang="ar-IQ" sz="2000" dirty="0" smtClean="0"/>
              <a:t> الشعب باعتباره وحدة واحدة لكن الحقيقة غير ذلك فالكثير من الدول تفتقر لمثل هذه الوحدة لأسباب تاريخية </a:t>
            </a:r>
            <a:r>
              <a:rPr lang="ar-IQ" sz="2000" dirty="0" err="1" smtClean="0"/>
              <a:t>او</a:t>
            </a:r>
            <a:r>
              <a:rPr lang="ar-IQ" sz="2000" dirty="0" smtClean="0"/>
              <a:t> ثقافية ,فقد تكون الدولة قومية </a:t>
            </a:r>
            <a:r>
              <a:rPr lang="ar-IQ" sz="2000" dirty="0" err="1" smtClean="0"/>
              <a:t>او</a:t>
            </a:r>
            <a:r>
              <a:rPr lang="ar-IQ" sz="2000" dirty="0" smtClean="0"/>
              <a:t> عرقية </a:t>
            </a:r>
            <a:r>
              <a:rPr lang="ar-IQ" sz="2000" dirty="0" err="1" smtClean="0"/>
              <a:t>او</a:t>
            </a:r>
            <a:r>
              <a:rPr lang="ar-IQ" sz="2000" dirty="0" smtClean="0"/>
              <a:t> قد تكون هناك فوارق لغوية </a:t>
            </a:r>
            <a:r>
              <a:rPr lang="ar-IQ" sz="2000" dirty="0" err="1" smtClean="0"/>
              <a:t>او</a:t>
            </a:r>
            <a:r>
              <a:rPr lang="ar-IQ" sz="2000" dirty="0" smtClean="0"/>
              <a:t> دينية....الخ</a:t>
            </a:r>
            <a:r>
              <a:rPr lang="en-US" sz="2000" dirty="0" smtClean="0"/>
              <a:t/>
            </a:r>
            <a:br>
              <a:rPr lang="en-US" sz="2000" dirty="0" smtClean="0"/>
            </a:br>
            <a:r>
              <a:rPr lang="ar-IQ" sz="2000" dirty="0" smtClean="0"/>
              <a:t>2-فلسفة حكم الأغلبية ,وهذا قد يعرض الحريات العامة للخطر من استبداد الأغلبية والتجاوز على حقوق </a:t>
            </a:r>
            <a:r>
              <a:rPr lang="ar-IQ" sz="2000" dirty="0" err="1" smtClean="0"/>
              <a:t>الاقلية</a:t>
            </a:r>
            <a:r>
              <a:rPr lang="ar-IQ" sz="2000" dirty="0" smtClean="0"/>
              <a:t>.</a:t>
            </a:r>
            <a:r>
              <a:rPr lang="en-US" sz="2000" dirty="0" smtClean="0"/>
              <a:t/>
            </a:r>
            <a:br>
              <a:rPr lang="en-US" sz="2000" dirty="0" smtClean="0"/>
            </a:br>
            <a:r>
              <a:rPr lang="ar-IQ" sz="2000" dirty="0" smtClean="0"/>
              <a:t>3-حكومة </a:t>
            </a:r>
            <a:r>
              <a:rPr lang="ar-IQ" sz="2000" dirty="0" err="1" smtClean="0"/>
              <a:t>الاثرياء</a:t>
            </a:r>
            <a:r>
              <a:rPr lang="ar-IQ" sz="2000" dirty="0" smtClean="0"/>
              <a:t> لقدرتهم على خوض المنافسة </a:t>
            </a:r>
            <a:r>
              <a:rPr lang="ar-IQ" sz="2000" dirty="0" err="1" smtClean="0"/>
              <a:t>اثناء</a:t>
            </a:r>
            <a:r>
              <a:rPr lang="ar-IQ" sz="2000" dirty="0" smtClean="0"/>
              <a:t> الحملات الانتخابية .</a:t>
            </a:r>
            <a:r>
              <a:rPr lang="en-US" sz="2000" dirty="0" smtClean="0"/>
              <a:t/>
            </a:r>
            <a:br>
              <a:rPr lang="en-US" sz="2000" dirty="0" smtClean="0"/>
            </a:br>
            <a:r>
              <a:rPr lang="ar-IQ" sz="2000" dirty="0" smtClean="0"/>
              <a:t>4- عدم استقرار الوزراء وكبار الموظفين في مناصبهم مما يجعل هؤلاء يستغلون الموقف للكسب السريع على حساب المجتمع.</a:t>
            </a:r>
            <a:r>
              <a:rPr lang="en-US" sz="2000" dirty="0" smtClean="0"/>
              <a:t/>
            </a:r>
            <a:br>
              <a:rPr lang="en-US" sz="2000" dirty="0" smtClean="0"/>
            </a:br>
            <a:r>
              <a:rPr lang="ar-IQ" sz="2000" dirty="0" smtClean="0"/>
              <a:t>5-الديمقراطية عاجزة عن مواجهة </a:t>
            </a:r>
            <a:r>
              <a:rPr lang="ar-IQ" sz="2000" dirty="0" err="1" smtClean="0"/>
              <a:t>الازمات</a:t>
            </a:r>
            <a:r>
              <a:rPr lang="ar-IQ" sz="2000" dirty="0" smtClean="0"/>
              <a:t> نتيجة الصراع بين </a:t>
            </a:r>
            <a:r>
              <a:rPr lang="ar-IQ" sz="2000" dirty="0" err="1" smtClean="0"/>
              <a:t>اعضاء</a:t>
            </a:r>
            <a:r>
              <a:rPr lang="ar-IQ" sz="2000" dirty="0" smtClean="0"/>
              <a:t> البرلمان وعدم الاتفاق على رأي موحد وسريع لمواجهة </a:t>
            </a:r>
            <a:r>
              <a:rPr lang="ar-IQ" sz="2000" dirty="0" err="1" smtClean="0"/>
              <a:t>الازمة</a:t>
            </a:r>
            <a:r>
              <a:rPr lang="ar-IQ" sz="2000" dirty="0" smtClean="0"/>
              <a:t>, </a:t>
            </a:r>
            <a:r>
              <a:rPr lang="en-US" sz="2000" dirty="0" smtClean="0"/>
              <a:t/>
            </a:r>
            <a:br>
              <a:rPr lang="en-US" sz="2000" dirty="0" smtClean="0"/>
            </a:br>
            <a:r>
              <a:rPr lang="ar-IQ" sz="2000" dirty="0" smtClean="0"/>
              <a:t>6-</a:t>
            </a:r>
            <a:r>
              <a:rPr lang="ar-IQ" sz="2000" dirty="0" err="1" smtClean="0"/>
              <a:t>الهدر</a:t>
            </a:r>
            <a:r>
              <a:rPr lang="ar-IQ" sz="2000" dirty="0" smtClean="0"/>
              <a:t> الكبير بالمال العام نتيجة وخاصة في الانتخابات .</a:t>
            </a:r>
            <a:r>
              <a:rPr lang="en-US" sz="2000" dirty="0" smtClean="0"/>
              <a:t/>
            </a:r>
            <a:br>
              <a:rPr lang="en-US" sz="2000" dirty="0" smtClean="0"/>
            </a:br>
            <a:r>
              <a:rPr lang="ar-IQ" sz="2000" dirty="0" smtClean="0"/>
              <a:t>7-الفساد </a:t>
            </a:r>
            <a:r>
              <a:rPr lang="ar-IQ" sz="2000" dirty="0" err="1" smtClean="0"/>
              <a:t>الاداري</a:t>
            </a:r>
            <a:r>
              <a:rPr lang="ar-IQ" sz="2000" dirty="0" smtClean="0"/>
              <a:t> والمالي والذي ينتشر بشكل </a:t>
            </a:r>
            <a:r>
              <a:rPr lang="ar-IQ" sz="2000" dirty="0" err="1" smtClean="0"/>
              <a:t>اوسع</a:t>
            </a:r>
            <a:r>
              <a:rPr lang="ar-IQ" sz="2000" dirty="0" smtClean="0"/>
              <a:t> في النظام الديمقراطي من </a:t>
            </a:r>
            <a:r>
              <a:rPr lang="ar-IQ" sz="2000" dirty="0" err="1" smtClean="0"/>
              <a:t>الانظمة</a:t>
            </a:r>
            <a:r>
              <a:rPr lang="ar-IQ" sz="2000" dirty="0" smtClean="0"/>
              <a:t> </a:t>
            </a:r>
            <a:r>
              <a:rPr lang="ar-IQ" sz="2000" dirty="0" err="1" smtClean="0"/>
              <a:t>الاخرى</a:t>
            </a:r>
            <a:r>
              <a:rPr lang="ar-IQ" sz="2000" dirty="0" smtClean="0"/>
              <a:t>.</a:t>
            </a:r>
            <a:r>
              <a:rPr lang="en-US" sz="2000" dirty="0" smtClean="0"/>
              <a:t/>
            </a:r>
            <a:br>
              <a:rPr lang="en-US" sz="2000" dirty="0" smtClean="0"/>
            </a:br>
            <a:r>
              <a:rPr lang="ar-IQ" sz="2000" dirty="0" smtClean="0"/>
              <a:t>8-</a:t>
            </a:r>
            <a:r>
              <a:rPr lang="ar-IQ" sz="2000" dirty="0" err="1" smtClean="0"/>
              <a:t>الاخذ</a:t>
            </a:r>
            <a:r>
              <a:rPr lang="ar-IQ" sz="2000" dirty="0" smtClean="0"/>
              <a:t> بنظام الكم ولا تعطي </a:t>
            </a:r>
            <a:r>
              <a:rPr lang="ar-IQ" sz="2000" dirty="0" err="1" smtClean="0"/>
              <a:t>اهمية</a:t>
            </a:r>
            <a:r>
              <a:rPr lang="ar-IQ" sz="2000" dirty="0" smtClean="0"/>
              <a:t> للتباين في الذكاء والكفاءة والتحصيل الدراسي.</a:t>
            </a:r>
            <a:r>
              <a:rPr lang="en-US" sz="2000" dirty="0" smtClean="0"/>
              <a:t/>
            </a:r>
            <a:br>
              <a:rPr lang="en-US" sz="2000" dirty="0" smtClean="0"/>
            </a:br>
            <a:r>
              <a:rPr lang="ar-IQ" sz="2000" dirty="0" smtClean="0"/>
              <a:t>9-التعقيد في صنع القرار.</a:t>
            </a:r>
            <a:r>
              <a:rPr lang="en-US" sz="2000" dirty="0" smtClean="0"/>
              <a:t/>
            </a:r>
            <a:br>
              <a:rPr lang="en-US" sz="2000" dirty="0" smtClean="0"/>
            </a:br>
            <a:r>
              <a:rPr lang="ar-IQ" sz="2000" dirty="0" smtClean="0"/>
              <a:t>10-نسبة كبيرة من الناخبين لا يعرفون الصالح العام فالشخص المتخلف يمنح نفس الصوت بالنسبة للمثقف.</a:t>
            </a: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97634"/>
          </a:xfrm>
        </p:spPr>
        <p:txBody>
          <a:bodyPr>
            <a:noAutofit/>
          </a:bodyPr>
          <a:lstStyle/>
          <a:p>
            <a:pPr algn="r"/>
            <a:r>
              <a:rPr lang="ar-SA" sz="3200" b="1" dirty="0" err="1" smtClean="0"/>
              <a:t>اما</a:t>
            </a:r>
            <a:r>
              <a:rPr lang="ar-SA" sz="3200" b="1" dirty="0" smtClean="0"/>
              <a:t> محاسن</a:t>
            </a:r>
            <a:r>
              <a:rPr lang="ar-IQ" sz="3200" b="1" dirty="0" smtClean="0"/>
              <a:t> الديمقراطية:</a:t>
            </a:r>
            <a:r>
              <a:rPr lang="en-US" sz="3200" b="1" dirty="0" smtClean="0"/>
              <a:t/>
            </a:r>
            <a:br>
              <a:rPr lang="en-US" sz="3200" b="1" dirty="0" smtClean="0"/>
            </a:br>
            <a:r>
              <a:rPr lang="ar-IQ" sz="3200" dirty="0" smtClean="0"/>
              <a:t>1-الاستقرار السياسي وخلق نظام يستطيع منه الشعب </a:t>
            </a:r>
            <a:r>
              <a:rPr lang="ar-IQ" sz="3200" dirty="0" err="1" smtClean="0"/>
              <a:t>ان</a:t>
            </a:r>
            <a:r>
              <a:rPr lang="ar-IQ" sz="3200" dirty="0" smtClean="0"/>
              <a:t> يبدل </a:t>
            </a:r>
            <a:r>
              <a:rPr lang="ar-IQ" sz="3200" dirty="0" err="1" smtClean="0"/>
              <a:t>الادارة</a:t>
            </a:r>
            <a:r>
              <a:rPr lang="ar-IQ" sz="3200" dirty="0" smtClean="0"/>
              <a:t> الحاكمة سلميا بدون تغيير </a:t>
            </a:r>
            <a:r>
              <a:rPr lang="ar-IQ" sz="3200" dirty="0" err="1" smtClean="0"/>
              <a:t>الاسس</a:t>
            </a:r>
            <a:r>
              <a:rPr lang="ar-IQ" sz="3200" dirty="0" smtClean="0"/>
              <a:t> القانونية ودون اللجوء </a:t>
            </a:r>
            <a:r>
              <a:rPr lang="ar-IQ" sz="3200" dirty="0" err="1" smtClean="0"/>
              <a:t>الى</a:t>
            </a:r>
            <a:r>
              <a:rPr lang="ar-IQ" sz="3200" dirty="0" smtClean="0"/>
              <a:t> العنف وهذا ما يحسب </a:t>
            </a:r>
            <a:r>
              <a:rPr lang="ar-IQ" sz="3200" dirty="0" err="1" smtClean="0"/>
              <a:t>الى</a:t>
            </a:r>
            <a:r>
              <a:rPr lang="ar-IQ" sz="3200" dirty="0" smtClean="0"/>
              <a:t> الديمقراطية.</a:t>
            </a:r>
            <a:r>
              <a:rPr lang="en-US" sz="3200" dirty="0" smtClean="0"/>
              <a:t/>
            </a:r>
            <a:br>
              <a:rPr lang="en-US" sz="3200" dirty="0" smtClean="0"/>
            </a:br>
            <a:r>
              <a:rPr lang="ar-IQ" sz="3200" dirty="0" smtClean="0"/>
              <a:t>2-انخفاض الفقر والمجاعة حيث </a:t>
            </a:r>
            <a:r>
              <a:rPr lang="ar-IQ" sz="3200" dirty="0" err="1" smtClean="0"/>
              <a:t>اكدت</a:t>
            </a:r>
            <a:r>
              <a:rPr lang="ar-IQ" sz="3200" dirty="0" smtClean="0"/>
              <a:t> الدراسات المستفيضة بأن هناك علاقة تبادلية بين زيادة الديمقراطية وارتفاع معدلات الناتج القومي مع انخفاض مستوى الفقر والمجاعة .</a:t>
            </a:r>
            <a:r>
              <a:rPr lang="en-US" sz="3200" dirty="0" smtClean="0"/>
              <a:t/>
            </a:r>
            <a:br>
              <a:rPr lang="en-US" sz="3200" dirty="0" smtClean="0"/>
            </a:br>
            <a:r>
              <a:rPr lang="ar-IQ" sz="3200" dirty="0" smtClean="0"/>
              <a:t>3-تحقيق العدل الذي هو احد </a:t>
            </a:r>
            <a:r>
              <a:rPr lang="ar-IQ" sz="3200" dirty="0" err="1" smtClean="0"/>
              <a:t>الاغراض</a:t>
            </a:r>
            <a:r>
              <a:rPr lang="ar-IQ" sz="3200" dirty="0" smtClean="0"/>
              <a:t> </a:t>
            </a:r>
            <a:r>
              <a:rPr lang="ar-IQ" sz="3200" dirty="0" err="1" smtClean="0"/>
              <a:t>الاساسية</a:t>
            </a:r>
            <a:r>
              <a:rPr lang="ar-IQ" sz="3200" dirty="0" smtClean="0"/>
              <a:t> التي تنشأ الدولة من اجلها .</a:t>
            </a:r>
            <a:r>
              <a:rPr lang="en-US" sz="3200" dirty="0" smtClean="0"/>
              <a:t/>
            </a:r>
            <a:br>
              <a:rPr lang="en-US" sz="3200" dirty="0" smtClean="0"/>
            </a:br>
            <a:r>
              <a:rPr lang="ar-IQ" sz="3200" dirty="0" smtClean="0"/>
              <a:t>4-تجعل من الدولة خادمة للشعب من خلال توفير الضمانات الكافية للحريات الشخصية .</a:t>
            </a:r>
            <a:r>
              <a:rPr lang="en-US" sz="3200" dirty="0" smtClean="0"/>
              <a:t/>
            </a:r>
            <a:br>
              <a:rPr lang="en-US" sz="3200" dirty="0" smtClean="0"/>
            </a:br>
            <a:r>
              <a:rPr lang="ar-IQ" sz="3200" dirty="0" smtClean="0"/>
              <a:t>5-تفسح المجال </a:t>
            </a:r>
            <a:r>
              <a:rPr lang="ar-IQ" sz="3200" dirty="0" err="1" smtClean="0"/>
              <a:t>امام</a:t>
            </a:r>
            <a:r>
              <a:rPr lang="ar-IQ" sz="3200" dirty="0" smtClean="0"/>
              <a:t> الكل للدفاع عن حقوقهم .</a:t>
            </a:r>
            <a:r>
              <a:rPr lang="en-US" sz="3200" dirty="0" smtClean="0"/>
              <a:t/>
            </a:r>
            <a:br>
              <a:rPr lang="en-US" sz="3200" dirty="0" smtClean="0"/>
            </a:br>
            <a:endParaRPr lang="ar-IQ"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26196"/>
          </a:xfrm>
        </p:spPr>
        <p:txBody>
          <a:bodyPr>
            <a:noAutofit/>
          </a:bodyPr>
          <a:lstStyle/>
          <a:p>
            <a:pPr algn="r"/>
            <a:r>
              <a:rPr lang="ar-IQ" sz="2400" dirty="0" smtClean="0"/>
              <a:t>نستنتج من هذا وذاك </a:t>
            </a:r>
            <a:r>
              <a:rPr lang="ar-IQ" sz="2400" dirty="0" err="1" smtClean="0"/>
              <a:t>ان</a:t>
            </a:r>
            <a:r>
              <a:rPr lang="ar-IQ" sz="2400" dirty="0" smtClean="0"/>
              <a:t> هناك سمات </a:t>
            </a:r>
            <a:r>
              <a:rPr lang="ar-IQ" sz="2400" dirty="0" err="1" smtClean="0"/>
              <a:t>اساسية</a:t>
            </a:r>
            <a:r>
              <a:rPr lang="ar-IQ" sz="2400" dirty="0" smtClean="0"/>
              <a:t> للديمقراطية وهي </a:t>
            </a:r>
            <a:r>
              <a:rPr lang="ar-IQ" sz="2400" dirty="0" err="1" smtClean="0"/>
              <a:t>كالاتي</a:t>
            </a:r>
            <a:r>
              <a:rPr lang="en-US" sz="2400" dirty="0" smtClean="0"/>
              <a:t/>
            </a:r>
            <a:br>
              <a:rPr lang="en-US" sz="2400" dirty="0" smtClean="0"/>
            </a:br>
            <a:r>
              <a:rPr lang="ar-IQ" sz="2400" dirty="0" err="1" smtClean="0"/>
              <a:t>اولا</a:t>
            </a:r>
            <a:r>
              <a:rPr lang="ar-IQ" sz="2400" dirty="0" smtClean="0"/>
              <a:t>_</a:t>
            </a:r>
            <a:r>
              <a:rPr lang="ar-IQ" sz="2400" dirty="0" err="1" smtClean="0"/>
              <a:t>ان</a:t>
            </a:r>
            <a:r>
              <a:rPr lang="ar-IQ" sz="2400" dirty="0" smtClean="0"/>
              <a:t> </a:t>
            </a:r>
            <a:r>
              <a:rPr lang="ar-IQ" sz="2400" dirty="0" err="1" smtClean="0"/>
              <a:t>الديمقلراطية</a:t>
            </a:r>
            <a:r>
              <a:rPr lang="ar-IQ" sz="2400" dirty="0" smtClean="0"/>
              <a:t> ليست علاجا سحريا قادرا على معالجة جميع المشاكل </a:t>
            </a:r>
            <a:r>
              <a:rPr lang="ar-IQ" sz="2400" dirty="0" err="1" smtClean="0"/>
              <a:t>والازمات</a:t>
            </a:r>
            <a:r>
              <a:rPr lang="ar-IQ" sz="2400" dirty="0" smtClean="0"/>
              <a:t> التي تعاني منها في الواقع.</a:t>
            </a:r>
            <a:r>
              <a:rPr lang="en-US" sz="2400" dirty="0" smtClean="0"/>
              <a:t/>
            </a:r>
            <a:br>
              <a:rPr lang="en-US" sz="2400" dirty="0" smtClean="0"/>
            </a:br>
            <a:r>
              <a:rPr lang="ar-IQ" sz="2400" dirty="0" smtClean="0"/>
              <a:t>ثانيا_</a:t>
            </a:r>
            <a:r>
              <a:rPr lang="ar-IQ" sz="2400" dirty="0" err="1" smtClean="0"/>
              <a:t>الديمقراطيةليست</a:t>
            </a:r>
            <a:r>
              <a:rPr lang="ar-IQ" sz="2400" dirty="0" smtClean="0"/>
              <a:t> نظرية وليست هناك نظرية للديمقراطية </a:t>
            </a:r>
            <a:r>
              <a:rPr lang="ar-IQ" sz="2400" dirty="0" err="1" smtClean="0"/>
              <a:t>وانما</a:t>
            </a:r>
            <a:r>
              <a:rPr lang="ar-IQ" sz="2400" dirty="0" smtClean="0"/>
              <a:t> الديمقراطية فعل وممارسة .</a:t>
            </a:r>
            <a:r>
              <a:rPr lang="en-US" sz="2400" dirty="0" smtClean="0"/>
              <a:t/>
            </a:r>
            <a:br>
              <a:rPr lang="en-US" sz="2400" dirty="0" smtClean="0"/>
            </a:br>
            <a:r>
              <a:rPr lang="ar-IQ" sz="2400" dirty="0" smtClean="0"/>
              <a:t>ثالثا_الديمقراطية ليست ملكا لأحد لا لطبقة ولا لشعب ولا لشعب ولا لأمة الديمقراطية للجميع وبدون استثناء.</a:t>
            </a:r>
            <a:r>
              <a:rPr lang="en-US" sz="2400" dirty="0" smtClean="0"/>
              <a:t/>
            </a:r>
            <a:br>
              <a:rPr lang="en-US" sz="2400" dirty="0" smtClean="0"/>
            </a:br>
            <a:r>
              <a:rPr lang="ar-IQ" sz="2400" dirty="0" smtClean="0"/>
              <a:t>رابعا_تاريخ المنطقة العربية فقير جدا </a:t>
            </a:r>
            <a:r>
              <a:rPr lang="ar-IQ" sz="2400" dirty="0" err="1" smtClean="0"/>
              <a:t>بالارث</a:t>
            </a:r>
            <a:r>
              <a:rPr lang="ar-IQ" sz="2400" dirty="0" smtClean="0"/>
              <a:t> الديمقراطي فتاريخنا هو تاريخ للتمتع والاستبداد.</a:t>
            </a:r>
            <a:r>
              <a:rPr lang="en-US" sz="2400" dirty="0" smtClean="0"/>
              <a:t/>
            </a:r>
            <a:br>
              <a:rPr lang="en-US" sz="2400" dirty="0" smtClean="0"/>
            </a:br>
            <a:r>
              <a:rPr lang="ar-IQ" sz="2400" dirty="0" err="1" smtClean="0"/>
              <a:t>حامسا</a:t>
            </a:r>
            <a:r>
              <a:rPr lang="ar-IQ" sz="2400" dirty="0" smtClean="0"/>
              <a:t>_في ظروف الواقع العالمي الراهن وهيمنة الرأسمالية على العالم من المستحيل  القيام بأي مشروع تنموي اقتصادي مستقل معتمدا على </a:t>
            </a:r>
            <a:r>
              <a:rPr lang="ar-IQ" sz="2400" dirty="0" err="1" smtClean="0"/>
              <a:t>امكانية</a:t>
            </a:r>
            <a:r>
              <a:rPr lang="ar-IQ" sz="2400" dirty="0" smtClean="0"/>
              <a:t> البلد الذاتية بعيدا عن شروط التبعية ولكن في ظل الديمقراطية والسيادة الوطنية يمكن الحد من هذه التبعية.</a:t>
            </a:r>
            <a:r>
              <a:rPr lang="en-US" sz="2400" dirty="0" smtClean="0"/>
              <a:t/>
            </a:r>
            <a:br>
              <a:rPr lang="en-US" sz="2400" dirty="0" smtClean="0"/>
            </a:br>
            <a:r>
              <a:rPr lang="ar-IQ" sz="2400" dirty="0" smtClean="0"/>
              <a:t>سادسا_ليست الديمقراطية </a:t>
            </a:r>
            <a:r>
              <a:rPr lang="ar-IQ" sz="2400" dirty="0" err="1" smtClean="0"/>
              <a:t>المسؤولةعن</a:t>
            </a:r>
            <a:r>
              <a:rPr lang="ar-IQ" sz="2400" dirty="0" smtClean="0"/>
              <a:t> الجرائم التي </a:t>
            </a:r>
            <a:r>
              <a:rPr lang="ar-IQ" sz="2400" dirty="0" err="1" smtClean="0"/>
              <a:t>أرتكبتها</a:t>
            </a:r>
            <a:r>
              <a:rPr lang="ar-IQ" sz="2400" dirty="0" smtClean="0"/>
              <a:t> الدول الامبريالية بحق </a:t>
            </a:r>
            <a:r>
              <a:rPr lang="ar-IQ" sz="2400" dirty="0" err="1" smtClean="0"/>
              <a:t>الانسان</a:t>
            </a:r>
            <a:r>
              <a:rPr lang="ar-IQ" sz="2400" dirty="0" smtClean="0"/>
              <a:t> </a:t>
            </a:r>
            <a:r>
              <a:rPr lang="ar-IQ" sz="2400" dirty="0" err="1" smtClean="0"/>
              <a:t>والانسانية</a:t>
            </a:r>
            <a:r>
              <a:rPr lang="ar-IQ" sz="2400" dirty="0" smtClean="0"/>
              <a:t>.</a:t>
            </a:r>
            <a:r>
              <a:rPr lang="en-US" sz="2400" dirty="0" smtClean="0"/>
              <a:t/>
            </a:r>
            <a:br>
              <a:rPr lang="en-US" sz="2400" dirty="0" smtClean="0"/>
            </a:br>
            <a:r>
              <a:rPr lang="ar-IQ" sz="2400" dirty="0" smtClean="0"/>
              <a:t>سابعا_ لا يمكن </a:t>
            </a:r>
            <a:r>
              <a:rPr lang="ar-IQ" sz="2400" dirty="0" err="1" smtClean="0"/>
              <a:t>ان</a:t>
            </a:r>
            <a:r>
              <a:rPr lang="ar-IQ" sz="2400" dirty="0" smtClean="0"/>
              <a:t> نتصور </a:t>
            </a:r>
            <a:r>
              <a:rPr lang="ar-IQ" sz="2400" dirty="0" err="1" smtClean="0"/>
              <a:t>ان</a:t>
            </a:r>
            <a:r>
              <a:rPr lang="ar-IQ" sz="2400" dirty="0" smtClean="0"/>
              <a:t> الديمقراطية خالية من العيوب والمثالب فهي ككل قيمة من قيم حقوق </a:t>
            </a:r>
            <a:r>
              <a:rPr lang="ar-IQ" sz="2400" dirty="0" err="1" smtClean="0"/>
              <a:t>الانسان</a:t>
            </a:r>
            <a:r>
              <a:rPr lang="ar-IQ" sz="2400" dirty="0" smtClean="0"/>
              <a:t> تحتوي على جانبين متناقضين لكن طابعها العام ايجابي.</a:t>
            </a:r>
            <a:endParaRPr lang="ar-IQ" sz="24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376</Words>
  <PresentationFormat>عرض على الشاشة (3:4)‏</PresentationFormat>
  <Paragraphs>14</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سمة Office</vt:lpstr>
      <vt:lpstr>المحاضرة الثانية</vt:lpstr>
      <vt:lpstr>محاسن الديمقراطية ومساوئها مساوئ الديمقراطية 1-الصراعات الدينية والعرفية,لان الديمقراطية تفرض وجود قيم مشتركة بين افراد بين افراد الشعب باعتباره وحدة واحدة لكن الحقيقة غير ذلك فالكثير من الدول تفتقر لمثل هذه الوحدة لأسباب تاريخية او ثقافية ,فقد تكون الدولة قومية او عرقية او قد تكون هناك فوارق لغوية او دينية....الخ 2-فلسفة حكم الأغلبية ,وهذا قد يعرض الحريات العامة للخطر من استبداد الأغلبية والتجاوز على حقوق الاقلية. 3-حكومة الاثرياء لقدرتهم على خوض المنافسة اثناء الحملات الانتخابية . 4- عدم استقرار الوزراء وكبار الموظفين في مناصبهم مما يجعل هؤلاء يستغلون الموقف للكسب السريع على حساب المجتمع. 5-الديمقراطية عاجزة عن مواجهة الازمات نتيجة الصراع بين اعضاء البرلمان وعدم الاتفاق على رأي موحد وسريع لمواجهة الازمة,  6-الهدر الكبير بالمال العام نتيجة وخاصة في الانتخابات . 7-الفساد الاداري والمالي والذي ينتشر بشكل اوسع في النظام الديمقراطي من الانظمة الاخرى. 8-الاخذ بنظام الكم ولا تعطي اهمية للتباين في الذكاء والكفاءة والتحصيل الدراسي. 9-التعقيد في صنع القرار. 10-نسبة كبيرة من الناخبين لا يعرفون الصالح العام فالشخص المتخلف يمنح نفس الصوت بالنسبة للمثقف.</vt:lpstr>
      <vt:lpstr>اما محاسن الديمقراطية: 1-الاستقرار السياسي وخلق نظام يستطيع منه الشعب ان يبدل الادارة الحاكمة سلميا بدون تغيير الاسس القانونية ودون اللجوء الى العنف وهذا ما يحسب الى الديمقراطية. 2-انخفاض الفقر والمجاعة حيث اكدت الدراسات المستفيضة بأن هناك علاقة تبادلية بين زيادة الديمقراطية وارتفاع معدلات الناتج القومي مع انخفاض مستوى الفقر والمجاعة . 3-تحقيق العدل الذي هو احد الاغراض الاساسية التي تنشأ الدولة من اجلها . 4-تجعل من الدولة خادمة للشعب من خلال توفير الضمانات الكافية للحريات الشخصية . 5-تفسح المجال امام الكل للدفاع عن حقوقهم . </vt:lpstr>
      <vt:lpstr>نستنتج من هذا وذاك ان هناك سمات اساسية للديمقراطية وهي كالاتي اولا_ان الديمقلراطية ليست علاجا سحريا قادرا على معالجة جميع المشاكل والازمات التي تعاني منها في الواقع. ثانيا_الديمقراطيةليست نظرية وليست هناك نظرية للديمقراطية وانما الديمقراطية فعل وممارسة . ثالثا_الديمقراطية ليست ملكا لأحد لا لطبقة ولا لشعب ولا لشعب ولا لأمة الديمقراطية للجميع وبدون استثناء. رابعا_تاريخ المنطقة العربية فقير جدا بالارث الديمقراطي فتاريخنا هو تاريخ للتمتع والاستبداد. حامسا_في ظروف الواقع العالمي الراهن وهيمنة الرأسمالية على العالم من المستحيل  القيام بأي مشروع تنموي اقتصادي مستقل معتمدا على امكانية البلد الذاتية بعيدا عن شروط التبعية ولكن في ظل الديمقراطية والسيادة الوطنية يمكن الحد من هذه التبعية. سادسا_ليست الديمقراطية المسؤولةعن الجرائم التي أرتكبتها الدول الامبريالية بحق الانسان والانسانية. سابعا_ لا يمكن ان نتصور ان الديمقراطية خالية من العيوب والمثالب فهي ككل قيمة من قيم حقوق الانسان تحتوي على جانبين متناقضين لكن طابعها العام ايجابي.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الاولى</dc:title>
  <dc:creator>HP PAVILION</dc:creator>
  <cp:lastModifiedBy>HP PAVILION</cp:lastModifiedBy>
  <cp:revision>4</cp:revision>
  <dcterms:created xsi:type="dcterms:W3CDTF">2017-12-13T12:46:40Z</dcterms:created>
  <dcterms:modified xsi:type="dcterms:W3CDTF">2017-12-13T13:34:12Z</dcterms:modified>
</cp:coreProperties>
</file>