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1D5A293-2A15-41E3-BEDC-0832F13C355D}" type="datetimeFigureOut">
              <a:rPr lang="ar-SA" smtClean="0"/>
              <a:pPr/>
              <a:t>08/02/1436</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F4A50DB-58B6-4B85-A161-85D809302DFD}" type="slidenum">
              <a:rPr lang="ar-SA" smtClean="0"/>
              <a:pPr/>
              <a:t>‹#›</a:t>
            </a:fld>
            <a:endParaRPr lang="ar-SA"/>
          </a:p>
        </p:txBody>
      </p:sp>
    </p:spTree>
    <p:extLst>
      <p:ext uri="{BB962C8B-B14F-4D97-AF65-F5344CB8AC3E}">
        <p14:creationId xmlns:p14="http://schemas.microsoft.com/office/powerpoint/2010/main" xmlns="" val="418618187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17D0C376-7553-4CF9-A139-AD44AC031496}" type="datetimeFigureOut">
              <a:rPr lang="ar-SA" smtClean="0"/>
              <a:pPr/>
              <a:t>08/02/1436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B6A5E80-C1BA-416E-A89B-A3A177E4BF05}" type="slidenum">
              <a:rPr lang="ar-SA" smtClean="0"/>
              <a:pPr/>
              <a:t>‹#›</a:t>
            </a:fld>
            <a:endParaRPr lang="ar-SA"/>
          </a:p>
        </p:txBody>
      </p:sp>
    </p:spTree>
    <p:extLst>
      <p:ext uri="{BB962C8B-B14F-4D97-AF65-F5344CB8AC3E}">
        <p14:creationId xmlns:p14="http://schemas.microsoft.com/office/powerpoint/2010/main" xmlns="" val="3657931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17D0C376-7553-4CF9-A139-AD44AC031496}" type="datetimeFigureOut">
              <a:rPr lang="ar-SA" smtClean="0"/>
              <a:pPr/>
              <a:t>08/02/1436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B6A5E80-C1BA-416E-A89B-A3A177E4BF05}" type="slidenum">
              <a:rPr lang="ar-SA" smtClean="0"/>
              <a:pPr/>
              <a:t>‹#›</a:t>
            </a:fld>
            <a:endParaRPr lang="ar-SA"/>
          </a:p>
        </p:txBody>
      </p:sp>
    </p:spTree>
    <p:extLst>
      <p:ext uri="{BB962C8B-B14F-4D97-AF65-F5344CB8AC3E}">
        <p14:creationId xmlns:p14="http://schemas.microsoft.com/office/powerpoint/2010/main" xmlns="" val="3770324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17D0C376-7553-4CF9-A139-AD44AC031496}" type="datetimeFigureOut">
              <a:rPr lang="ar-SA" smtClean="0"/>
              <a:pPr/>
              <a:t>08/02/1436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B6A5E80-C1BA-416E-A89B-A3A177E4BF05}" type="slidenum">
              <a:rPr lang="ar-SA" smtClean="0"/>
              <a:pPr/>
              <a:t>‹#›</a:t>
            </a:fld>
            <a:endParaRPr lang="ar-SA"/>
          </a:p>
        </p:txBody>
      </p:sp>
    </p:spTree>
    <p:extLst>
      <p:ext uri="{BB962C8B-B14F-4D97-AF65-F5344CB8AC3E}">
        <p14:creationId xmlns:p14="http://schemas.microsoft.com/office/powerpoint/2010/main" xmlns="" val="831485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17D0C376-7553-4CF9-A139-AD44AC031496}" type="datetimeFigureOut">
              <a:rPr lang="ar-SA" smtClean="0"/>
              <a:pPr/>
              <a:t>08/02/1436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B6A5E80-C1BA-416E-A89B-A3A177E4BF05}" type="slidenum">
              <a:rPr lang="ar-SA" smtClean="0"/>
              <a:pPr/>
              <a:t>‹#›</a:t>
            </a:fld>
            <a:endParaRPr lang="ar-SA"/>
          </a:p>
        </p:txBody>
      </p:sp>
    </p:spTree>
    <p:extLst>
      <p:ext uri="{BB962C8B-B14F-4D97-AF65-F5344CB8AC3E}">
        <p14:creationId xmlns:p14="http://schemas.microsoft.com/office/powerpoint/2010/main" xmlns="" val="309743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D0C376-7553-4CF9-A139-AD44AC031496}" type="datetimeFigureOut">
              <a:rPr lang="ar-SA" smtClean="0"/>
              <a:pPr/>
              <a:t>08/02/1436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B6A5E80-C1BA-416E-A89B-A3A177E4BF05}" type="slidenum">
              <a:rPr lang="ar-SA" smtClean="0"/>
              <a:pPr/>
              <a:t>‹#›</a:t>
            </a:fld>
            <a:endParaRPr lang="ar-SA"/>
          </a:p>
        </p:txBody>
      </p:sp>
    </p:spTree>
    <p:extLst>
      <p:ext uri="{BB962C8B-B14F-4D97-AF65-F5344CB8AC3E}">
        <p14:creationId xmlns:p14="http://schemas.microsoft.com/office/powerpoint/2010/main" xmlns="" val="3608135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17D0C376-7553-4CF9-A139-AD44AC031496}" type="datetimeFigureOut">
              <a:rPr lang="ar-SA" smtClean="0"/>
              <a:pPr/>
              <a:t>08/02/1436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B6A5E80-C1BA-416E-A89B-A3A177E4BF05}" type="slidenum">
              <a:rPr lang="ar-SA" smtClean="0"/>
              <a:pPr/>
              <a:t>‹#›</a:t>
            </a:fld>
            <a:endParaRPr lang="ar-SA"/>
          </a:p>
        </p:txBody>
      </p:sp>
    </p:spTree>
    <p:extLst>
      <p:ext uri="{BB962C8B-B14F-4D97-AF65-F5344CB8AC3E}">
        <p14:creationId xmlns:p14="http://schemas.microsoft.com/office/powerpoint/2010/main" xmlns="" val="89899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17D0C376-7553-4CF9-A139-AD44AC031496}" type="datetimeFigureOut">
              <a:rPr lang="ar-SA" smtClean="0"/>
              <a:pPr/>
              <a:t>08/02/1436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B6A5E80-C1BA-416E-A89B-A3A177E4BF05}" type="slidenum">
              <a:rPr lang="ar-SA" smtClean="0"/>
              <a:pPr/>
              <a:t>‹#›</a:t>
            </a:fld>
            <a:endParaRPr lang="ar-SA"/>
          </a:p>
        </p:txBody>
      </p:sp>
    </p:spTree>
    <p:extLst>
      <p:ext uri="{BB962C8B-B14F-4D97-AF65-F5344CB8AC3E}">
        <p14:creationId xmlns:p14="http://schemas.microsoft.com/office/powerpoint/2010/main" xmlns="" val="2864170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17D0C376-7553-4CF9-A139-AD44AC031496}" type="datetimeFigureOut">
              <a:rPr lang="ar-SA" smtClean="0"/>
              <a:pPr/>
              <a:t>08/02/1436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B6A5E80-C1BA-416E-A89B-A3A177E4BF05}" type="slidenum">
              <a:rPr lang="ar-SA" smtClean="0"/>
              <a:pPr/>
              <a:t>‹#›</a:t>
            </a:fld>
            <a:endParaRPr lang="ar-SA"/>
          </a:p>
        </p:txBody>
      </p:sp>
    </p:spTree>
    <p:extLst>
      <p:ext uri="{BB962C8B-B14F-4D97-AF65-F5344CB8AC3E}">
        <p14:creationId xmlns:p14="http://schemas.microsoft.com/office/powerpoint/2010/main" xmlns="" val="2683901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0C376-7553-4CF9-A139-AD44AC031496}" type="datetimeFigureOut">
              <a:rPr lang="ar-SA" smtClean="0"/>
              <a:pPr/>
              <a:t>08/02/1436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B6A5E80-C1BA-416E-A89B-A3A177E4BF05}" type="slidenum">
              <a:rPr lang="ar-SA" smtClean="0"/>
              <a:pPr/>
              <a:t>‹#›</a:t>
            </a:fld>
            <a:endParaRPr lang="ar-SA"/>
          </a:p>
        </p:txBody>
      </p:sp>
    </p:spTree>
    <p:extLst>
      <p:ext uri="{BB962C8B-B14F-4D97-AF65-F5344CB8AC3E}">
        <p14:creationId xmlns:p14="http://schemas.microsoft.com/office/powerpoint/2010/main" xmlns="" val="841580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0C376-7553-4CF9-A139-AD44AC031496}" type="datetimeFigureOut">
              <a:rPr lang="ar-SA" smtClean="0"/>
              <a:pPr/>
              <a:t>08/02/1436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B6A5E80-C1BA-416E-A89B-A3A177E4BF05}" type="slidenum">
              <a:rPr lang="ar-SA" smtClean="0"/>
              <a:pPr/>
              <a:t>‹#›</a:t>
            </a:fld>
            <a:endParaRPr lang="ar-SA"/>
          </a:p>
        </p:txBody>
      </p:sp>
    </p:spTree>
    <p:extLst>
      <p:ext uri="{BB962C8B-B14F-4D97-AF65-F5344CB8AC3E}">
        <p14:creationId xmlns:p14="http://schemas.microsoft.com/office/powerpoint/2010/main" xmlns="" val="2868909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0C376-7553-4CF9-A139-AD44AC031496}" type="datetimeFigureOut">
              <a:rPr lang="ar-SA" smtClean="0"/>
              <a:pPr/>
              <a:t>08/02/1436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B6A5E80-C1BA-416E-A89B-A3A177E4BF05}" type="slidenum">
              <a:rPr lang="ar-SA" smtClean="0"/>
              <a:pPr/>
              <a:t>‹#›</a:t>
            </a:fld>
            <a:endParaRPr lang="ar-SA"/>
          </a:p>
        </p:txBody>
      </p:sp>
    </p:spTree>
    <p:extLst>
      <p:ext uri="{BB962C8B-B14F-4D97-AF65-F5344CB8AC3E}">
        <p14:creationId xmlns:p14="http://schemas.microsoft.com/office/powerpoint/2010/main" xmlns="" val="1844907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7D0C376-7553-4CF9-A139-AD44AC031496}" type="datetimeFigureOut">
              <a:rPr lang="ar-SA" smtClean="0"/>
              <a:pPr/>
              <a:t>08/02/1436</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B6A5E80-C1BA-416E-A89B-A3A177E4BF05}" type="slidenum">
              <a:rPr lang="ar-SA" smtClean="0"/>
              <a:pPr/>
              <a:t>‹#›</a:t>
            </a:fld>
            <a:endParaRPr lang="ar-SA"/>
          </a:p>
        </p:txBody>
      </p:sp>
    </p:spTree>
    <p:extLst>
      <p:ext uri="{BB962C8B-B14F-4D97-AF65-F5344CB8AC3E}">
        <p14:creationId xmlns:p14="http://schemas.microsoft.com/office/powerpoint/2010/main" xmlns="" val="3204993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8284" y="0"/>
            <a:ext cx="9172283" cy="6858000"/>
          </a:xfrm>
          <a:prstGeom prst="rect">
            <a:avLst/>
          </a:prstGeom>
        </p:spPr>
      </p:pic>
      <p:sp>
        <p:nvSpPr>
          <p:cNvPr id="6" name="TextBox 5"/>
          <p:cNvSpPr txBox="1"/>
          <p:nvPr/>
        </p:nvSpPr>
        <p:spPr>
          <a:xfrm>
            <a:off x="196680" y="188640"/>
            <a:ext cx="8712968" cy="1323439"/>
          </a:xfrm>
          <a:prstGeom prst="rect">
            <a:avLst/>
          </a:prstGeom>
          <a:noFill/>
          <a:ln>
            <a:noFill/>
          </a:ln>
        </p:spPr>
        <p:txBody>
          <a:bodyPr wrap="square" rtlCol="1">
            <a:spAutoFit/>
          </a:bodyPr>
          <a:lstStyle/>
          <a:p>
            <a:pPr algn="l" rtl="0"/>
            <a:r>
              <a:rPr lang="en-US" sz="8000" b="1" dirty="0" smtClean="0">
                <a:solidFill>
                  <a:srgbClr val="FFC000"/>
                </a:solidFill>
              </a:rPr>
              <a:t>Petroleum </a:t>
            </a:r>
            <a:r>
              <a:rPr lang="en-US" sz="8000" b="1" dirty="0">
                <a:solidFill>
                  <a:srgbClr val="FFC000"/>
                </a:solidFill>
              </a:rPr>
              <a:t>Refinery</a:t>
            </a:r>
            <a:endParaRPr lang="ar-SA" sz="8000" dirty="0">
              <a:solidFill>
                <a:srgbClr val="FFC000"/>
              </a:solidFill>
              <a:cs typeface="+mj-cs"/>
            </a:endParaRPr>
          </a:p>
        </p:txBody>
      </p:sp>
    </p:spTree>
    <p:extLst>
      <p:ext uri="{BB962C8B-B14F-4D97-AF65-F5344CB8AC3E}">
        <p14:creationId xmlns:p14="http://schemas.microsoft.com/office/powerpoint/2010/main" xmlns="" val="11359571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928992" cy="6624736"/>
          </a:xfrm>
        </p:spPr>
        <p:txBody>
          <a:bodyPr>
            <a:noAutofit/>
          </a:bodyPr>
          <a:lstStyle/>
          <a:p>
            <a:pPr algn="l" rtl="0"/>
            <a:r>
              <a:rPr lang="en-US" sz="2800" b="1" dirty="0" smtClean="0">
                <a:solidFill>
                  <a:srgbClr val="7030A0"/>
                </a:solidFill>
              </a:rPr>
              <a:t>a) Natural gas</a:t>
            </a:r>
            <a:r>
              <a:rPr lang="en-US" sz="2800" dirty="0" smtClean="0">
                <a:solidFill>
                  <a:srgbClr val="7030A0"/>
                </a:solidFill>
              </a:rPr>
              <a:t> : </a:t>
            </a:r>
            <a:r>
              <a:rPr lang="en-US" sz="2800" dirty="0" smtClean="0"/>
              <a:t>It is readily a </a:t>
            </a:r>
            <a:r>
              <a:rPr lang="en-US" sz="2800" dirty="0" err="1" smtClean="0"/>
              <a:t>vailble</a:t>
            </a:r>
            <a:r>
              <a:rPr lang="en-US" sz="2800" dirty="0" smtClean="0"/>
              <a:t> in nature, in almost as a finished product. It contains mainly methane It may be accompanied by other dry fractions like ethane and propane to a small extent. In addition to these combustibles some </a:t>
            </a:r>
            <a:r>
              <a:rPr lang="en-US" sz="2800" dirty="0" err="1" smtClean="0"/>
              <a:t>inerts</a:t>
            </a:r>
            <a:r>
              <a:rPr lang="en-US" sz="2800" dirty="0" smtClean="0"/>
              <a:t> like CO</a:t>
            </a:r>
            <a:r>
              <a:rPr lang="en-US" sz="2800" baseline="-25000" dirty="0" smtClean="0"/>
              <a:t>2</a:t>
            </a:r>
            <a:r>
              <a:rPr lang="en-US" sz="2800" dirty="0" smtClean="0"/>
              <a:t> ,N</a:t>
            </a:r>
            <a:r>
              <a:rPr lang="en-US" sz="2800" baseline="-25000" dirty="0" smtClean="0"/>
              <a:t>2 </a:t>
            </a:r>
            <a:r>
              <a:rPr lang="en-US" sz="2800" dirty="0" smtClean="0"/>
              <a:t>, noble</a:t>
            </a:r>
            <a:r>
              <a:rPr lang="en-US" sz="2800" b="1" dirty="0" smtClean="0"/>
              <a:t> </a:t>
            </a:r>
            <a:r>
              <a:rPr lang="en-US" sz="2800" dirty="0" smtClean="0"/>
              <a:t>gases are also present. The proportion of methane ranges from 85% to 98%.</a:t>
            </a:r>
            <a:br>
              <a:rPr lang="en-US" sz="2800" dirty="0" smtClean="0"/>
            </a:br>
            <a:r>
              <a:rPr lang="en-US" sz="2800" dirty="0" smtClean="0"/>
              <a:t/>
            </a:r>
            <a:br>
              <a:rPr lang="en-US" sz="2800" dirty="0" smtClean="0"/>
            </a:br>
            <a:r>
              <a:rPr lang="en-US" sz="2800" b="1" dirty="0" smtClean="0">
                <a:solidFill>
                  <a:srgbClr val="7030A0"/>
                </a:solidFill>
              </a:rPr>
              <a:t>b) Associated gas</a:t>
            </a:r>
            <a:r>
              <a:rPr lang="en-US" sz="2800" dirty="0" smtClean="0">
                <a:solidFill>
                  <a:srgbClr val="7030A0"/>
                </a:solidFill>
              </a:rPr>
              <a:t> : </a:t>
            </a:r>
            <a:r>
              <a:rPr lang="en-US" sz="2800" dirty="0" smtClean="0"/>
              <a:t>This is obtained from oil reservoirs and this exists as a separate gas cap over liquid phase. The proportion of  CH</a:t>
            </a:r>
            <a:r>
              <a:rPr lang="en-US" sz="2800" baseline="-25000" dirty="0" smtClean="0"/>
              <a:t>4</a:t>
            </a:r>
            <a:r>
              <a:rPr lang="en-US" sz="2800" dirty="0" smtClean="0"/>
              <a:t>, C</a:t>
            </a:r>
            <a:r>
              <a:rPr lang="en-US" sz="2800" baseline="-25000" dirty="0" smtClean="0"/>
              <a:t>2</a:t>
            </a:r>
            <a:r>
              <a:rPr lang="en-US" sz="2800" dirty="0" smtClean="0"/>
              <a:t>H</a:t>
            </a:r>
            <a:r>
              <a:rPr lang="en-US" sz="2800" baseline="-25000" dirty="0" smtClean="0"/>
              <a:t>4</a:t>
            </a:r>
            <a:r>
              <a:rPr lang="en-US" sz="2800" dirty="0" smtClean="0"/>
              <a:t> , C</a:t>
            </a:r>
            <a:r>
              <a:rPr lang="en-US" sz="2800" baseline="-25000" dirty="0" smtClean="0"/>
              <a:t>3</a:t>
            </a:r>
            <a:r>
              <a:rPr lang="en-US" sz="2800" dirty="0" smtClean="0"/>
              <a:t>H</a:t>
            </a:r>
            <a:r>
              <a:rPr lang="en-US" sz="2800" baseline="-25000" dirty="0" smtClean="0"/>
              <a:t>8</a:t>
            </a:r>
            <a:r>
              <a:rPr lang="en-US" sz="2800" dirty="0" smtClean="0"/>
              <a:t> vary depending on reservoir conditions. When the gas phase is taken out, it may still contain some liquid , </a:t>
            </a:r>
            <a:r>
              <a:rPr lang="en-US" sz="2800" dirty="0" err="1" smtClean="0"/>
              <a:t>hyrocarbons</a:t>
            </a:r>
            <a:r>
              <a:rPr lang="en-US" sz="2800" dirty="0" smtClean="0"/>
              <a:t> mainly of volatile range like butane and pentane which when condensed are treated as </a:t>
            </a:r>
            <a:r>
              <a:rPr lang="en-US" sz="2800" b="1" i="1" dirty="0" smtClean="0"/>
              <a:t>(Natural Gasoline )</a:t>
            </a:r>
            <a:r>
              <a:rPr lang="en-US" sz="2800" b="1" dirty="0" smtClean="0"/>
              <a:t>.</a:t>
            </a:r>
            <a:r>
              <a:rPr lang="en-US" sz="2800" dirty="0" smtClean="0"/>
              <a:t/>
            </a:r>
            <a:br>
              <a:rPr lang="en-US" sz="2800" dirty="0" smtClean="0"/>
            </a:br>
            <a:endParaRPr lang="ar-SA" sz="2800" dirty="0"/>
          </a:p>
        </p:txBody>
      </p:sp>
    </p:spTree>
    <p:extLst>
      <p:ext uri="{BB962C8B-B14F-4D97-AF65-F5344CB8AC3E}">
        <p14:creationId xmlns:p14="http://schemas.microsoft.com/office/powerpoint/2010/main" xmlns="" val="2557331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6048672"/>
          </a:xfrm>
        </p:spPr>
        <p:txBody>
          <a:bodyPr>
            <a:noAutofit/>
          </a:bodyPr>
          <a:lstStyle/>
          <a:p>
            <a:pPr algn="l" rtl="0"/>
            <a:r>
              <a:rPr lang="en-US" sz="2800" b="1" dirty="0">
                <a:solidFill>
                  <a:srgbClr val="7030A0"/>
                </a:solidFill>
              </a:rPr>
              <a:t>c) </a:t>
            </a:r>
            <a:r>
              <a:rPr lang="en-US" sz="2800" b="1" dirty="0" smtClean="0">
                <a:solidFill>
                  <a:srgbClr val="7030A0"/>
                </a:solidFill>
              </a:rPr>
              <a:t>Dissolved </a:t>
            </a:r>
            <a:r>
              <a:rPr lang="en-US" sz="2800" b="1" dirty="0">
                <a:solidFill>
                  <a:srgbClr val="7030A0"/>
                </a:solidFill>
              </a:rPr>
              <a:t>gas </a:t>
            </a:r>
            <a:r>
              <a:rPr lang="en-US" sz="2800" dirty="0">
                <a:solidFill>
                  <a:srgbClr val="7030A0"/>
                </a:solidFill>
              </a:rPr>
              <a:t>:</a:t>
            </a:r>
            <a:r>
              <a:rPr lang="en-US" sz="2800" b="1" dirty="0">
                <a:solidFill>
                  <a:srgbClr val="7030A0"/>
                </a:solidFill>
              </a:rPr>
              <a:t> </a:t>
            </a:r>
            <a:r>
              <a:rPr lang="en-US" sz="2800" dirty="0"/>
              <a:t>Gas may be present in liquid HC mainly in the dissolved state depending upon the formation pressure. When the pressure </a:t>
            </a:r>
            <a:r>
              <a:rPr lang="en-US" sz="2800" dirty="0" smtClean="0"/>
              <a:t>decreased</a:t>
            </a:r>
            <a:r>
              <a:rPr lang="en-US" sz="2800" dirty="0"/>
              <a:t>, this dissolved gas comes out of the oil. This gas is separated before transportation in pipe lines or tankers . The remaining is first to come out of the distillation column because of higher temperature</a:t>
            </a:r>
            <a:r>
              <a:rPr lang="en-US" sz="2800" dirty="0" smtClean="0"/>
              <a:t>.</a:t>
            </a:r>
            <a:r>
              <a:rPr lang="en-US" sz="2600" dirty="0" smtClean="0"/>
              <a:t/>
            </a:r>
            <a:br>
              <a:rPr lang="en-US" sz="2600" dirty="0" smtClean="0"/>
            </a:br>
            <a:r>
              <a:rPr lang="en-US" sz="2800" dirty="0">
                <a:solidFill>
                  <a:srgbClr val="7030A0"/>
                </a:solidFill>
              </a:rPr>
              <a:t/>
            </a:r>
            <a:br>
              <a:rPr lang="en-US" sz="2800" dirty="0">
                <a:solidFill>
                  <a:srgbClr val="7030A0"/>
                </a:solidFill>
              </a:rPr>
            </a:br>
            <a:r>
              <a:rPr lang="en-US" sz="2800" b="1" dirty="0">
                <a:solidFill>
                  <a:srgbClr val="7030A0"/>
                </a:solidFill>
              </a:rPr>
              <a:t>d) Refining off gas</a:t>
            </a:r>
            <a:r>
              <a:rPr lang="en-US" sz="2800" dirty="0">
                <a:solidFill>
                  <a:srgbClr val="7030A0"/>
                </a:solidFill>
              </a:rPr>
              <a:t> : </a:t>
            </a:r>
            <a:r>
              <a:rPr lang="en-US" sz="2800" dirty="0"/>
              <a:t>In refinery , gas is formed in cracking and reforming operations due to the thermal degradation of liquid hydrocarbons. During stabilization of wild </a:t>
            </a:r>
            <a:r>
              <a:rPr lang="en-US" sz="2800" dirty="0" err="1"/>
              <a:t>gasolines</a:t>
            </a:r>
            <a:r>
              <a:rPr lang="en-US" sz="2800" dirty="0"/>
              <a:t> or </a:t>
            </a:r>
            <a:r>
              <a:rPr lang="en-US" sz="2800" dirty="0" smtClean="0"/>
              <a:t>possessed </a:t>
            </a:r>
            <a:r>
              <a:rPr lang="en-US" sz="2800" dirty="0" err="1"/>
              <a:t>gasolines</a:t>
            </a:r>
            <a:r>
              <a:rPr lang="en-US" sz="2800" dirty="0"/>
              <a:t>, the gases are vented. </a:t>
            </a:r>
            <a:r>
              <a:rPr lang="en-US" sz="2800" dirty="0" smtClean="0"/>
              <a:t>This forms a major source of heat energy for refinery, as wall as feed stock for petrochemicals. </a:t>
            </a:r>
            <a:endParaRPr lang="ar-SA" sz="28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7426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0688"/>
            <a:ext cx="8892480" cy="6120680"/>
          </a:xfrm>
        </p:spPr>
        <p:txBody>
          <a:bodyPr>
            <a:noAutofit/>
          </a:bodyPr>
          <a:lstStyle/>
          <a:p>
            <a:pPr algn="l" rtl="0"/>
            <a:r>
              <a:rPr lang="en-US" sz="2800" dirty="0" smtClean="0"/>
              <a:t>All </a:t>
            </a:r>
            <a:r>
              <a:rPr lang="en-US" sz="2800" dirty="0"/>
              <a:t>the gases contain impurities like CO</a:t>
            </a:r>
            <a:r>
              <a:rPr lang="en-US" sz="2800" baseline="-25000" dirty="0"/>
              <a:t>2</a:t>
            </a:r>
            <a:r>
              <a:rPr lang="en-US" sz="2800" dirty="0"/>
              <a:t> ,N</a:t>
            </a:r>
            <a:r>
              <a:rPr lang="en-US" sz="2800" baseline="-25000" dirty="0"/>
              <a:t>2 </a:t>
            </a:r>
            <a:r>
              <a:rPr lang="en-US" sz="2800" dirty="0"/>
              <a:t>, mercaptans, H</a:t>
            </a:r>
            <a:r>
              <a:rPr lang="en-US" sz="2800" baseline="-25000" dirty="0"/>
              <a:t>2</a:t>
            </a:r>
            <a:r>
              <a:rPr lang="en-US" sz="2800" dirty="0"/>
              <a:t>S, water </a:t>
            </a:r>
            <a:r>
              <a:rPr lang="en-US" sz="2800" dirty="0" smtClean="0"/>
              <a:t>vapor</a:t>
            </a:r>
            <a:r>
              <a:rPr lang="en-US" sz="2800" dirty="0"/>
              <a:t>, suspended impurities. </a:t>
            </a:r>
            <a:r>
              <a:rPr lang="en-US" sz="2800" dirty="0" smtClean="0"/>
              <a:t/>
            </a:r>
            <a:br>
              <a:rPr lang="en-US" sz="2800" dirty="0" smtClean="0"/>
            </a:br>
            <a:r>
              <a:rPr lang="en-US" sz="2800" dirty="0" smtClean="0"/>
              <a:t>First </a:t>
            </a:r>
            <a:r>
              <a:rPr lang="en-US" sz="2800" dirty="0"/>
              <a:t>three </a:t>
            </a:r>
            <a:r>
              <a:rPr lang="en-US" sz="2800" dirty="0" smtClean="0"/>
              <a:t>paraffin </a:t>
            </a:r>
            <a:r>
              <a:rPr lang="en-US" sz="2800" dirty="0"/>
              <a:t>are gases at room temperature</a:t>
            </a:r>
            <a:r>
              <a:rPr lang="en-US" sz="2800" dirty="0" smtClean="0"/>
              <a:t>.</a:t>
            </a:r>
            <a:br>
              <a:rPr lang="en-US" sz="2800" dirty="0" smtClean="0"/>
            </a:br>
            <a:r>
              <a:rPr lang="en-US" sz="2800" dirty="0" smtClean="0"/>
              <a:t>The </a:t>
            </a:r>
            <a:r>
              <a:rPr lang="en-US" sz="2800" dirty="0"/>
              <a:t>mixture of methane and ethane is called dry gas , propane and butane mixture is called wet gas</a:t>
            </a:r>
            <a:r>
              <a:rPr lang="en-US" sz="2800" dirty="0" smtClean="0"/>
              <a:t>.</a:t>
            </a:r>
            <a:br>
              <a:rPr lang="en-US" sz="2800" dirty="0" smtClean="0"/>
            </a:br>
            <a:r>
              <a:rPr lang="en-US" sz="2800" dirty="0"/>
              <a:t/>
            </a:r>
            <a:br>
              <a:rPr lang="en-US" sz="2800" dirty="0"/>
            </a:br>
            <a:r>
              <a:rPr lang="en-US" sz="2800" b="1" dirty="0">
                <a:solidFill>
                  <a:srgbClr val="7030A0"/>
                </a:solidFill>
              </a:rPr>
              <a:t>e) </a:t>
            </a:r>
            <a:r>
              <a:rPr lang="en-US" sz="2800" b="1" dirty="0" smtClean="0">
                <a:solidFill>
                  <a:srgbClr val="7030A0"/>
                </a:solidFill>
              </a:rPr>
              <a:t>Liquefied </a:t>
            </a:r>
            <a:r>
              <a:rPr lang="en-US" sz="2800" b="1" dirty="0">
                <a:solidFill>
                  <a:srgbClr val="7030A0"/>
                </a:solidFill>
              </a:rPr>
              <a:t>Petroleum Gas (LPG)</a:t>
            </a:r>
            <a:r>
              <a:rPr lang="en-US" sz="2800" dirty="0">
                <a:solidFill>
                  <a:srgbClr val="7030A0"/>
                </a:solidFill>
              </a:rPr>
              <a:t> : </a:t>
            </a:r>
            <a:r>
              <a:rPr lang="en-US" sz="2800" dirty="0"/>
              <a:t>Propane is frequently used as LPG after being mixed with butane. The most important property of this fuel is the </a:t>
            </a:r>
            <a:r>
              <a:rPr lang="en-US" sz="2800" dirty="0" smtClean="0"/>
              <a:t>vapor </a:t>
            </a:r>
            <a:r>
              <a:rPr lang="en-US" sz="2800" dirty="0"/>
              <a:t>pressure. For factiliting leak detection, the gas is mixed with small amount of odourous mercaptans.</a:t>
            </a:r>
            <a:br>
              <a:rPr lang="en-US" sz="2800" dirty="0"/>
            </a:br>
            <a:endParaRPr lang="ar-SA" sz="28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66432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404664"/>
            <a:ext cx="9108504" cy="6480720"/>
          </a:xfrm>
        </p:spPr>
        <p:txBody>
          <a:bodyPr>
            <a:noAutofit/>
          </a:bodyPr>
          <a:lstStyle/>
          <a:p>
            <a:pPr algn="l" rtl="0"/>
            <a:r>
              <a:rPr lang="en-US" sz="3500" b="1" i="1" u="sng" dirty="0" smtClean="0">
                <a:solidFill>
                  <a:srgbClr val="7030A0"/>
                </a:solidFill>
              </a:rPr>
              <a:t>Gasoline</a:t>
            </a:r>
            <a:r>
              <a:rPr lang="en-US" sz="2800" dirty="0"/>
              <a:t/>
            </a:r>
            <a:br>
              <a:rPr lang="en-US" sz="2800" dirty="0"/>
            </a:br>
            <a:r>
              <a:rPr lang="en-US" sz="2800" dirty="0"/>
              <a:t>Most refiners produce gasoline in two grades, </a:t>
            </a:r>
            <a:r>
              <a:rPr lang="en-US" sz="2800" b="1" i="1" dirty="0"/>
              <a:t>regular and premium</a:t>
            </a:r>
            <a:r>
              <a:rPr lang="en-US" sz="2800" dirty="0"/>
              <a:t> and in addition supply a low-lead or non-lead gasoline to comply with antipollution </a:t>
            </a:r>
            <a:r>
              <a:rPr lang="en-US" sz="2800" dirty="0" smtClean="0"/>
              <a:t>requirements.</a:t>
            </a:r>
            <a:br>
              <a:rPr lang="en-US" sz="2800" dirty="0" smtClean="0"/>
            </a:br>
            <a:r>
              <a:rPr lang="en-US" sz="2800" dirty="0" smtClean="0"/>
              <a:t/>
            </a:r>
            <a:br>
              <a:rPr lang="en-US" sz="2800" dirty="0" smtClean="0"/>
            </a:br>
            <a:r>
              <a:rPr lang="en-US" sz="2800" dirty="0" smtClean="0"/>
              <a:t>The </a:t>
            </a:r>
            <a:r>
              <a:rPr lang="en-US" sz="2800" dirty="0"/>
              <a:t>principal difference between regular and premium fuels is the antiknock performance</a:t>
            </a:r>
            <a:r>
              <a:rPr lang="en-US" sz="2800" dirty="0" smtClean="0"/>
              <a:t>.</a:t>
            </a:r>
            <a:br>
              <a:rPr lang="en-US" sz="2800" dirty="0" smtClean="0"/>
            </a:br>
            <a:r>
              <a:rPr lang="en-US" sz="2800" dirty="0"/>
              <a:t/>
            </a:r>
            <a:br>
              <a:rPr lang="en-US" sz="2800" dirty="0"/>
            </a:br>
            <a:r>
              <a:rPr lang="en-US" sz="2800" dirty="0"/>
              <a:t>Gasoline is a complex mixture of hydrocarbons C</a:t>
            </a:r>
            <a:r>
              <a:rPr lang="en-US" sz="2800" baseline="-25000" dirty="0"/>
              <a:t>4</a:t>
            </a:r>
            <a:r>
              <a:rPr lang="en-US" sz="2800" dirty="0"/>
              <a:t>-C</a:t>
            </a:r>
            <a:r>
              <a:rPr lang="en-US" sz="2800" baseline="-25000" dirty="0"/>
              <a:t>12</a:t>
            </a:r>
            <a:r>
              <a:rPr lang="en-US" sz="2800" dirty="0"/>
              <a:t> having a boiling range from 100 to 400 </a:t>
            </a:r>
            <a:r>
              <a:rPr lang="en-US" sz="2800" baseline="30000" dirty="0" err="1"/>
              <a:t>o</a:t>
            </a:r>
            <a:r>
              <a:rPr lang="en-US" sz="2800" dirty="0" err="1"/>
              <a:t>F</a:t>
            </a:r>
            <a:r>
              <a:rPr lang="en-US" sz="2800" dirty="0"/>
              <a:t> as determined by ASTM method. </a:t>
            </a:r>
            <a:r>
              <a:rPr lang="en-US" sz="2800" dirty="0" smtClean="0"/>
              <a:t/>
            </a:r>
            <a:br>
              <a:rPr lang="en-US" sz="2800" dirty="0" smtClean="0"/>
            </a:br>
            <a:r>
              <a:rPr lang="en-US" sz="2800" b="1" i="1" dirty="0" smtClean="0">
                <a:solidFill>
                  <a:schemeClr val="accent6">
                    <a:lumMod val="50000"/>
                  </a:schemeClr>
                </a:solidFill>
              </a:rPr>
              <a:t>Components </a:t>
            </a:r>
            <a:r>
              <a:rPr lang="en-US" sz="2800" b="1" i="1" dirty="0">
                <a:solidFill>
                  <a:schemeClr val="accent6">
                    <a:lumMod val="50000"/>
                  </a:schemeClr>
                </a:solidFill>
              </a:rPr>
              <a:t>are blended to promote :</a:t>
            </a:r>
            <a:br>
              <a:rPr lang="en-US" sz="2800" b="1" i="1" dirty="0">
                <a:solidFill>
                  <a:schemeClr val="accent6">
                    <a:lumMod val="50000"/>
                  </a:schemeClr>
                </a:solidFill>
              </a:rPr>
            </a:br>
            <a:r>
              <a:rPr lang="en-US" sz="2800" dirty="0"/>
              <a:t>1) high antiknock property. </a:t>
            </a:r>
            <a:r>
              <a:rPr lang="en-US" sz="2800" dirty="0" smtClean="0"/>
              <a:t>              2) ease of starting.</a:t>
            </a:r>
            <a:br>
              <a:rPr lang="en-US" sz="2800" dirty="0" smtClean="0"/>
            </a:br>
            <a:r>
              <a:rPr lang="en-US" sz="2800" dirty="0" smtClean="0"/>
              <a:t>3</a:t>
            </a:r>
            <a:r>
              <a:rPr lang="en-US" sz="2800" dirty="0"/>
              <a:t>) quick </a:t>
            </a:r>
            <a:r>
              <a:rPr lang="en-US" sz="2800" dirty="0" smtClean="0"/>
              <a:t>warm-up.                      4) low tendency to vapor lock. </a:t>
            </a:r>
            <a:br>
              <a:rPr lang="en-US" sz="2800" dirty="0" smtClean="0"/>
            </a:br>
            <a:r>
              <a:rPr lang="en-US" sz="2800" dirty="0" smtClean="0"/>
              <a:t>                                 5) low engine deposits.</a:t>
            </a:r>
            <a:endParaRPr lang="ar-SA" sz="28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844092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0688"/>
            <a:ext cx="9144000" cy="4752528"/>
          </a:xfrm>
        </p:spPr>
        <p:txBody>
          <a:bodyPr>
            <a:noAutofit/>
          </a:bodyPr>
          <a:lstStyle/>
          <a:p>
            <a:pPr algn="l" rtl="0"/>
            <a:r>
              <a:rPr lang="en-US" sz="3200" dirty="0"/>
              <a:t>Normal butane is blended into gasoline to give the desired </a:t>
            </a:r>
            <a:r>
              <a:rPr lang="en-US" sz="3200" dirty="0" smtClean="0"/>
              <a:t>vapor </a:t>
            </a:r>
            <a:r>
              <a:rPr lang="en-US" sz="3200" dirty="0"/>
              <a:t>pressure which is a compromise between high RVP to improve starting characteristics and a low RVP to </a:t>
            </a:r>
            <a:r>
              <a:rPr lang="en-US" sz="3200" dirty="0" smtClean="0"/>
              <a:t>prevent vapor </a:t>
            </a:r>
            <a:r>
              <a:rPr lang="en-US" sz="3200" dirty="0"/>
              <a:t>lock and reduce evaporation losses. </a:t>
            </a:r>
            <a:r>
              <a:rPr lang="en-US" sz="3200" dirty="0" smtClean="0"/>
              <a:t/>
            </a:r>
            <a:br>
              <a:rPr lang="en-US" sz="3200" dirty="0" smtClean="0"/>
            </a:br>
            <a:r>
              <a:rPr lang="en-US" sz="3200" dirty="0" smtClean="0"/>
              <a:t/>
            </a:r>
            <a:br>
              <a:rPr lang="en-US" sz="3200" dirty="0" smtClean="0"/>
            </a:br>
            <a:r>
              <a:rPr lang="en-US" sz="3200" dirty="0" smtClean="0"/>
              <a:t>As </a:t>
            </a:r>
            <a:r>
              <a:rPr lang="en-US" sz="3200" dirty="0"/>
              <a:t>butane has a high blending octane number as much as </a:t>
            </a:r>
            <a:r>
              <a:rPr lang="en-US" sz="3200" dirty="0" smtClean="0"/>
              <a:t>vapor </a:t>
            </a:r>
            <a:r>
              <a:rPr lang="en-US" sz="3200" dirty="0"/>
              <a:t>pressure limitation permits.</a:t>
            </a:r>
            <a:br>
              <a:rPr lang="en-US" sz="3200" dirty="0"/>
            </a:br>
            <a:r>
              <a:rPr lang="en-US" sz="3200" b="1" dirty="0"/>
              <a:t> </a:t>
            </a:r>
            <a:r>
              <a:rPr lang="en-US" sz="3200" dirty="0"/>
              <a:t/>
            </a:r>
            <a:br>
              <a:rPr lang="en-US" sz="3200" dirty="0"/>
            </a:br>
            <a:endParaRPr lang="ar-SA" sz="32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45757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908720"/>
            <a:ext cx="8856984" cy="6336704"/>
          </a:xfrm>
        </p:spPr>
        <p:txBody>
          <a:bodyPr>
            <a:noAutofit/>
          </a:bodyPr>
          <a:lstStyle/>
          <a:p>
            <a:pPr algn="l" rtl="0"/>
            <a:r>
              <a:rPr lang="en-US" sz="2800" b="1" u="sng" dirty="0">
                <a:solidFill>
                  <a:schemeClr val="accent6">
                    <a:lumMod val="50000"/>
                  </a:schemeClr>
                </a:solidFill>
              </a:rPr>
              <a:t>Gasoline </a:t>
            </a:r>
            <a:r>
              <a:rPr lang="en-US" sz="2800" b="1" u="sng" dirty="0" smtClean="0">
                <a:solidFill>
                  <a:schemeClr val="accent6">
                    <a:lumMod val="50000"/>
                  </a:schemeClr>
                </a:solidFill>
              </a:rPr>
              <a:t>specifications</a:t>
            </a:r>
            <a:br>
              <a:rPr lang="en-US" sz="2800" b="1" u="sng" dirty="0" smtClean="0">
                <a:solidFill>
                  <a:schemeClr val="accent6">
                    <a:lumMod val="50000"/>
                  </a:schemeClr>
                </a:solidFill>
              </a:rPr>
            </a:br>
            <a:r>
              <a:rPr lang="en-US" sz="2800" dirty="0" smtClean="0"/>
              <a:t>The </a:t>
            </a:r>
            <a:r>
              <a:rPr lang="en-US" sz="2800" dirty="0"/>
              <a:t>most important properties are </a:t>
            </a:r>
            <a:r>
              <a:rPr lang="en-US" sz="2800" dirty="0" smtClean="0"/>
              <a:t>:</a:t>
            </a:r>
            <a:br>
              <a:rPr lang="en-US" sz="2800" dirty="0" smtClean="0"/>
            </a:br>
            <a:r>
              <a:rPr lang="en-US" sz="2800" dirty="0" smtClean="0"/>
              <a:t>         </a:t>
            </a:r>
            <a:r>
              <a:rPr lang="en-US" sz="2800" dirty="0" smtClean="0">
                <a:solidFill>
                  <a:srgbClr val="FF0000"/>
                </a:solidFill>
              </a:rPr>
              <a:t>1</a:t>
            </a:r>
            <a:r>
              <a:rPr lang="en-US" sz="2800" dirty="0">
                <a:solidFill>
                  <a:srgbClr val="FF0000"/>
                </a:solidFill>
              </a:rPr>
              <a:t>) </a:t>
            </a:r>
            <a:r>
              <a:rPr lang="en-US" sz="2800" dirty="0"/>
              <a:t>Boiling  Range  </a:t>
            </a:r>
            <a:r>
              <a:rPr lang="en-US" sz="2800" dirty="0" smtClean="0"/>
              <a:t>       </a:t>
            </a:r>
            <a:r>
              <a:rPr lang="en-US" sz="2800" dirty="0" smtClean="0">
                <a:solidFill>
                  <a:srgbClr val="FF0000"/>
                </a:solidFill>
              </a:rPr>
              <a:t> </a:t>
            </a:r>
            <a:r>
              <a:rPr lang="en-US" sz="2800" dirty="0">
                <a:solidFill>
                  <a:srgbClr val="FF0000"/>
                </a:solidFill>
              </a:rPr>
              <a:t>2) </a:t>
            </a:r>
            <a:r>
              <a:rPr lang="en-US" sz="2800" dirty="0"/>
              <a:t>Antiknock Properties </a:t>
            </a:r>
            <a:r>
              <a:rPr lang="en-US" sz="2800" dirty="0" smtClean="0"/>
              <a:t/>
            </a:r>
            <a:br>
              <a:rPr lang="en-US" sz="2800" dirty="0" smtClean="0"/>
            </a:br>
            <a:r>
              <a:rPr lang="en-US" sz="2800" dirty="0" smtClean="0"/>
              <a:t/>
            </a:r>
            <a:br>
              <a:rPr lang="en-US" sz="2800" dirty="0" smtClean="0"/>
            </a:br>
            <a:r>
              <a:rPr lang="en-US" sz="2800" b="1" i="1" u="sng" dirty="0" smtClean="0">
                <a:solidFill>
                  <a:schemeClr val="tx2"/>
                </a:solidFill>
              </a:rPr>
              <a:t> 1) Boiling  Range:</a:t>
            </a:r>
            <a:r>
              <a:rPr lang="en-US" sz="2800" dirty="0"/>
              <a:t/>
            </a:r>
            <a:br>
              <a:rPr lang="en-US" sz="2800" dirty="0"/>
            </a:br>
            <a:r>
              <a:rPr lang="en-US" sz="2800" dirty="0" smtClean="0"/>
              <a:t>- This </a:t>
            </a:r>
            <a:r>
              <a:rPr lang="en-US" sz="2800" dirty="0"/>
              <a:t>governs </a:t>
            </a:r>
            <a:r>
              <a:rPr lang="en-US" sz="2800" u="sng" dirty="0"/>
              <a:t>ease of </a:t>
            </a:r>
            <a:r>
              <a:rPr lang="en-US" sz="2800" u="sng" dirty="0" smtClean="0"/>
              <a:t>starting</a:t>
            </a:r>
            <a:r>
              <a:rPr lang="en-US" sz="2800" dirty="0" smtClean="0"/>
              <a:t/>
            </a:r>
            <a:br>
              <a:rPr lang="en-US" sz="2800" dirty="0" smtClean="0"/>
            </a:br>
            <a:r>
              <a:rPr lang="en-US" sz="2800" dirty="0" smtClean="0"/>
              <a:t>- </a:t>
            </a:r>
            <a:r>
              <a:rPr lang="en-US" sz="2800" u="sng" dirty="0" smtClean="0"/>
              <a:t>rate </a:t>
            </a:r>
            <a:r>
              <a:rPr lang="en-US" sz="2800" u="sng" dirty="0"/>
              <a:t>of </a:t>
            </a:r>
            <a:r>
              <a:rPr lang="en-US" sz="2800" u="sng" dirty="0" smtClean="0"/>
              <a:t>acceleration</a:t>
            </a:r>
            <a:r>
              <a:rPr lang="en-US" sz="2800" dirty="0" smtClean="0"/>
              <a:t/>
            </a:r>
            <a:br>
              <a:rPr lang="en-US" sz="2800" dirty="0" smtClean="0"/>
            </a:br>
            <a:r>
              <a:rPr lang="en-US" sz="2800" dirty="0" smtClean="0"/>
              <a:t>- </a:t>
            </a:r>
            <a:r>
              <a:rPr lang="en-US" sz="2800" u="sng" dirty="0" smtClean="0"/>
              <a:t>loss </a:t>
            </a:r>
            <a:r>
              <a:rPr lang="en-US" sz="2800" u="sng" dirty="0"/>
              <a:t>by crankcase </a:t>
            </a:r>
            <a:r>
              <a:rPr lang="en-US" sz="2800" u="sng" dirty="0" err="1"/>
              <a:t>dillution</a:t>
            </a:r>
            <a:r>
              <a:rPr lang="en-US" sz="2800" dirty="0"/>
              <a:t>. </a:t>
            </a:r>
            <a:r>
              <a:rPr lang="en-US" sz="2800" dirty="0" smtClean="0"/>
              <a:t/>
            </a:r>
            <a:br>
              <a:rPr lang="en-US" sz="2800" dirty="0" smtClean="0"/>
            </a:br>
            <a:r>
              <a:rPr lang="en-US" sz="2800" dirty="0" smtClean="0"/>
              <a:t>- and </a:t>
            </a:r>
            <a:r>
              <a:rPr lang="en-US" sz="2800" u="sng" dirty="0"/>
              <a:t>tendency towards </a:t>
            </a:r>
            <a:r>
              <a:rPr lang="en-US" sz="2800" u="sng" dirty="0" smtClean="0"/>
              <a:t>vapor </a:t>
            </a:r>
            <a:r>
              <a:rPr lang="en-US" sz="2800" u="sng" dirty="0"/>
              <a:t>lock</a:t>
            </a:r>
            <a:r>
              <a:rPr lang="en-US" sz="2800" dirty="0" smtClean="0"/>
              <a:t>.</a:t>
            </a:r>
            <a:br>
              <a:rPr lang="en-US" sz="2800" dirty="0" smtClean="0"/>
            </a:br>
            <a:r>
              <a:rPr lang="en-US" sz="2800" dirty="0" smtClean="0"/>
              <a:t/>
            </a:r>
            <a:br>
              <a:rPr lang="en-US" sz="2800" dirty="0" smtClean="0"/>
            </a:br>
            <a:r>
              <a:rPr lang="en-US" sz="2800" dirty="0" smtClean="0"/>
              <a:t> </a:t>
            </a:r>
            <a:r>
              <a:rPr lang="en-US" sz="2800" u="sng" dirty="0"/>
              <a:t>Engine warm-up time</a:t>
            </a:r>
            <a:r>
              <a:rPr lang="en-US" sz="2800" dirty="0"/>
              <a:t> </a:t>
            </a:r>
            <a:r>
              <a:rPr lang="en-US" sz="2800" i="1" dirty="0"/>
              <a:t>is affected by the % distilled at 158 </a:t>
            </a:r>
            <a:r>
              <a:rPr lang="en-US" sz="2800" i="1" baseline="30000" dirty="0" err="1"/>
              <a:t>o</a:t>
            </a:r>
            <a:r>
              <a:rPr lang="en-US" sz="2800" i="1" dirty="0" err="1"/>
              <a:t>F</a:t>
            </a:r>
            <a:r>
              <a:rPr lang="en-US" sz="2800" i="1" dirty="0"/>
              <a:t> and the 90% ASTM distillation temperature.</a:t>
            </a:r>
            <a:r>
              <a:rPr lang="en-US" sz="2800" dirty="0"/>
              <a:t/>
            </a:r>
            <a:br>
              <a:rPr lang="en-US" sz="2800" dirty="0"/>
            </a:br>
            <a:r>
              <a:rPr lang="en-US" sz="2800" u="sng" dirty="0"/>
              <a:t>Warm up</a:t>
            </a:r>
            <a:r>
              <a:rPr lang="en-US" sz="2800" dirty="0"/>
              <a:t> </a:t>
            </a:r>
            <a:r>
              <a:rPr lang="en-US" sz="2800" i="1" dirty="0"/>
              <a:t>is expressed in terms of the miles of operation required to develop full power  without excessive use of the choke</a:t>
            </a:r>
            <a:r>
              <a:rPr lang="en-US" sz="2800" i="1" dirty="0" smtClean="0"/>
              <a:t>.</a:t>
            </a:r>
            <a:r>
              <a:rPr lang="en-US" sz="2800" dirty="0"/>
              <a:t/>
            </a:r>
            <a:br>
              <a:rPr lang="en-US" sz="2800" dirty="0"/>
            </a:br>
            <a:r>
              <a:rPr lang="en-US" sz="2800" dirty="0"/>
              <a:t/>
            </a:r>
            <a:br>
              <a:rPr lang="en-US" sz="2800" dirty="0"/>
            </a:br>
            <a:endParaRPr lang="ar-SA" sz="2800" dirty="0">
              <a:solidFill>
                <a:schemeClr val="accent6">
                  <a:lumMod val="50000"/>
                </a:schemeClr>
              </a:solidFill>
            </a:endParaRPr>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28270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1124744"/>
            <a:ext cx="9108504" cy="5976664"/>
          </a:xfrm>
        </p:spPr>
        <p:txBody>
          <a:bodyPr>
            <a:noAutofit/>
          </a:bodyPr>
          <a:lstStyle/>
          <a:p>
            <a:pPr algn="l" rtl="0">
              <a:lnSpc>
                <a:spcPct val="150000"/>
              </a:lnSpc>
            </a:pPr>
            <a:r>
              <a:rPr lang="en-US" sz="3200" b="1" dirty="0"/>
              <a:t> </a:t>
            </a:r>
            <a:r>
              <a:rPr lang="en-US" sz="3200" b="1" dirty="0" smtClean="0"/>
              <a:t>   </a:t>
            </a:r>
            <a:r>
              <a:rPr lang="en-US" sz="3200" b="1" u="sng" dirty="0" smtClean="0"/>
              <a:t>Crankcase </a:t>
            </a:r>
            <a:r>
              <a:rPr lang="en-US" sz="3200" b="1" u="sng" dirty="0"/>
              <a:t>dilution</a:t>
            </a:r>
            <a:r>
              <a:rPr lang="en-US" sz="3200" dirty="0"/>
              <a:t> </a:t>
            </a:r>
            <a:r>
              <a:rPr lang="en-US" sz="3200" b="1" i="1" dirty="0"/>
              <a:t>is controlled by the 90% ASTM distillation temperature and is also a function of outside temperature.</a:t>
            </a:r>
            <a:r>
              <a:rPr lang="en-US" sz="3200" dirty="0"/>
              <a:t/>
            </a:r>
            <a:br>
              <a:rPr lang="en-US" sz="3200" dirty="0"/>
            </a:br>
            <a:r>
              <a:rPr lang="en-US" sz="3200" dirty="0"/>
              <a:t>Tendency to </a:t>
            </a:r>
            <a:r>
              <a:rPr lang="en-US" sz="3200" u="sng" dirty="0" smtClean="0"/>
              <a:t>vapor </a:t>
            </a:r>
            <a:r>
              <a:rPr lang="en-US" sz="3200" u="sng" dirty="0"/>
              <a:t>lock</a:t>
            </a:r>
            <a:r>
              <a:rPr lang="en-US" sz="3200" dirty="0"/>
              <a:t> is directly </a:t>
            </a:r>
            <a:r>
              <a:rPr lang="en-US" sz="3200" dirty="0" smtClean="0"/>
              <a:t>proportional </a:t>
            </a:r>
            <a:r>
              <a:rPr lang="en-US" sz="3200" dirty="0"/>
              <a:t>to the RVP of the gasoline.</a:t>
            </a:r>
            <a:br>
              <a:rPr lang="en-US" sz="3200" dirty="0"/>
            </a:br>
            <a:r>
              <a:rPr lang="en-US" sz="3200" dirty="0"/>
              <a:t>RVP is approximately the </a:t>
            </a:r>
            <a:r>
              <a:rPr lang="en-US" sz="3200" dirty="0" smtClean="0"/>
              <a:t>vapor </a:t>
            </a:r>
            <a:r>
              <a:rPr lang="en-US" sz="3200" dirty="0"/>
              <a:t>pressure of the gasoline at 100 </a:t>
            </a:r>
            <a:r>
              <a:rPr lang="en-US" sz="3200" baseline="30000" dirty="0" err="1"/>
              <a:t>o</a:t>
            </a:r>
            <a:r>
              <a:rPr lang="en-US" sz="3200" dirty="0" err="1"/>
              <a:t>F</a:t>
            </a:r>
            <a:r>
              <a:rPr lang="en-US" sz="3200" dirty="0"/>
              <a:t> in </a:t>
            </a:r>
            <a:r>
              <a:rPr lang="en-US" sz="3200" dirty="0" err="1"/>
              <a:t>Lb</a:t>
            </a:r>
            <a:r>
              <a:rPr lang="en-US" sz="3200" dirty="0"/>
              <a:t>/in</a:t>
            </a:r>
            <a:r>
              <a:rPr lang="en-US" sz="3200" baseline="30000" dirty="0"/>
              <a:t>2</a:t>
            </a:r>
            <a:r>
              <a:rPr lang="en-US" sz="3200" dirty="0"/>
              <a:t> absolute</a:t>
            </a:r>
            <a:r>
              <a:rPr lang="en-US" sz="3200" dirty="0" smtClean="0"/>
              <a:t>.</a:t>
            </a:r>
            <a:br>
              <a:rPr lang="en-US" sz="3200" dirty="0" smtClean="0"/>
            </a:br>
            <a:r>
              <a:rPr lang="en-US" sz="3200" dirty="0"/>
              <a:t/>
            </a:r>
            <a:br>
              <a:rPr lang="en-US" sz="3200" dirty="0"/>
            </a:br>
            <a:r>
              <a:rPr lang="en-US" sz="3200" dirty="0" smtClean="0"/>
              <a:t/>
            </a:r>
            <a:br>
              <a:rPr lang="en-US" sz="3200" dirty="0" smtClean="0"/>
            </a:br>
            <a:endParaRPr lang="ar-SA" sz="32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5-Point Star 6"/>
          <p:cNvSpPr/>
          <p:nvPr/>
        </p:nvSpPr>
        <p:spPr>
          <a:xfrm>
            <a:off x="35496" y="692696"/>
            <a:ext cx="360040" cy="36004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13634446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6712"/>
            <a:ext cx="9144000" cy="6048672"/>
          </a:xfrm>
        </p:spPr>
        <p:txBody>
          <a:bodyPr>
            <a:normAutofit fontScale="90000"/>
          </a:bodyPr>
          <a:lstStyle/>
          <a:p>
            <a:pPr algn="l" rtl="0"/>
            <a:r>
              <a:rPr lang="en-US" sz="3100" b="1" i="1" u="sng" dirty="0">
                <a:solidFill>
                  <a:schemeClr val="tx2"/>
                </a:solidFill>
              </a:rPr>
              <a:t>2) Antiknock Properties :</a:t>
            </a:r>
            <a:r>
              <a:rPr lang="en-US" sz="3100" dirty="0"/>
              <a:t/>
            </a:r>
            <a:br>
              <a:rPr lang="en-US" sz="3100" dirty="0"/>
            </a:br>
            <a:r>
              <a:rPr lang="en-US" sz="3100" dirty="0"/>
              <a:t>There are two types of octane numbers for gasoline </a:t>
            </a:r>
            <a:r>
              <a:rPr lang="en-US" sz="3100" dirty="0" smtClean="0"/>
              <a:t>engines, those </a:t>
            </a:r>
            <a:r>
              <a:rPr lang="en-US" sz="3100" dirty="0"/>
              <a:t>determined </a:t>
            </a:r>
            <a:r>
              <a:rPr lang="en-US" sz="3100" dirty="0" smtClean="0"/>
              <a:t>by:</a:t>
            </a:r>
            <a:r>
              <a:rPr lang="en-US" sz="3100" dirty="0"/>
              <a:t/>
            </a:r>
            <a:br>
              <a:rPr lang="en-US" sz="3100" dirty="0"/>
            </a:br>
            <a:r>
              <a:rPr lang="en-US" sz="3100" dirty="0" smtClean="0"/>
              <a:t>                                              The </a:t>
            </a:r>
            <a:r>
              <a:rPr lang="en-US" sz="3100" dirty="0"/>
              <a:t>motor method (MON)</a:t>
            </a:r>
            <a:br>
              <a:rPr lang="en-US" sz="3100" dirty="0"/>
            </a:br>
            <a:r>
              <a:rPr lang="en-US" sz="3100" dirty="0" smtClean="0"/>
              <a:t>                                              The  </a:t>
            </a:r>
            <a:r>
              <a:rPr lang="en-US" sz="3100" dirty="0"/>
              <a:t>research method (RON)</a:t>
            </a:r>
            <a:br>
              <a:rPr lang="en-US" sz="3100" dirty="0"/>
            </a:br>
            <a:r>
              <a:rPr lang="en-US" sz="3100" dirty="0" smtClean="0"/>
              <a:t>Both </a:t>
            </a:r>
            <a:r>
              <a:rPr lang="en-US" sz="3100" dirty="0"/>
              <a:t>methods use the same basic test engine but operate under different conditions.</a:t>
            </a:r>
            <a:br>
              <a:rPr lang="en-US" sz="3100" dirty="0"/>
            </a:br>
            <a:r>
              <a:rPr lang="en-US" sz="3100" dirty="0"/>
              <a:t>The </a:t>
            </a:r>
            <a:r>
              <a:rPr lang="en-US" sz="3100" b="1" dirty="0">
                <a:solidFill>
                  <a:srgbClr val="FF0000"/>
                </a:solidFill>
              </a:rPr>
              <a:t>RON</a:t>
            </a:r>
            <a:r>
              <a:rPr lang="en-US" sz="3100" dirty="0"/>
              <a:t> represents the performance during low-speed driving when acceleration is relatively frequent, </a:t>
            </a:r>
            <a:r>
              <a:rPr lang="en-US" sz="3100" dirty="0" smtClean="0"/>
              <a:t>and </a:t>
            </a:r>
            <a:br>
              <a:rPr lang="en-US" sz="3100" dirty="0" smtClean="0"/>
            </a:br>
            <a:r>
              <a:rPr lang="en-US" sz="3100" dirty="0" smtClean="0"/>
              <a:t>the </a:t>
            </a:r>
            <a:r>
              <a:rPr lang="en-US" sz="3100" b="1" dirty="0">
                <a:solidFill>
                  <a:srgbClr val="FF0000"/>
                </a:solidFill>
              </a:rPr>
              <a:t>MON</a:t>
            </a:r>
            <a:r>
              <a:rPr lang="en-US" sz="3100" dirty="0"/>
              <a:t> is </a:t>
            </a:r>
            <a:r>
              <a:rPr lang="en-US" sz="3100" dirty="0" smtClean="0"/>
              <a:t>a guide </a:t>
            </a:r>
            <a:r>
              <a:rPr lang="en-US" sz="3100" dirty="0"/>
              <a:t>to engine performance and high speeds or under heavy load conditions. </a:t>
            </a:r>
            <a:r>
              <a:rPr lang="en-US" sz="3100" dirty="0" smtClean="0"/>
              <a:t/>
            </a:r>
            <a:br>
              <a:rPr lang="en-US" sz="3100" dirty="0" smtClean="0"/>
            </a:br>
            <a:r>
              <a:rPr lang="en-US" sz="3100" dirty="0" smtClean="0"/>
              <a:t/>
            </a:r>
            <a:br>
              <a:rPr lang="en-US" sz="3100" dirty="0" smtClean="0"/>
            </a:br>
            <a:r>
              <a:rPr lang="en-US" sz="3100" dirty="0" smtClean="0"/>
              <a:t>- The </a:t>
            </a:r>
            <a:r>
              <a:rPr lang="en-US" sz="3100" dirty="0"/>
              <a:t>difference between the RON &amp; MON of gasoline is an indication of the change of performance under both city and highway driving and is known as the "</a:t>
            </a:r>
            <a:r>
              <a:rPr lang="en-US" sz="3100" dirty="0" err="1"/>
              <a:t>sensivity</a:t>
            </a:r>
            <a:r>
              <a:rPr lang="en-US" sz="3100" dirty="0"/>
              <a:t>" of the fuel.</a:t>
            </a:r>
            <a:r>
              <a:rPr lang="en-US" dirty="0"/>
              <a:t/>
            </a:r>
            <a:br>
              <a:rPr lang="en-US" dirty="0"/>
            </a:br>
            <a:endParaRPr lang="ar-SA"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807931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8" y="548680"/>
            <a:ext cx="9140552" cy="6480720"/>
          </a:xfrm>
        </p:spPr>
        <p:txBody>
          <a:bodyPr>
            <a:normAutofit fontScale="90000"/>
          </a:bodyPr>
          <a:lstStyle/>
          <a:p>
            <a:pPr algn="l" rtl="0"/>
            <a:r>
              <a:rPr lang="en-US" sz="3600" b="1" i="1" u="sng" dirty="0">
                <a:solidFill>
                  <a:srgbClr val="7030A0"/>
                </a:solidFill>
              </a:rPr>
              <a:t>Distillate </a:t>
            </a:r>
            <a:r>
              <a:rPr lang="en-US" sz="3600" b="1" i="1" u="sng" dirty="0" smtClean="0">
                <a:solidFill>
                  <a:srgbClr val="7030A0"/>
                </a:solidFill>
              </a:rPr>
              <a:t>Fuels:</a:t>
            </a:r>
            <a:r>
              <a:rPr lang="en-US" sz="3200" b="1" dirty="0" smtClean="0"/>
              <a:t/>
            </a:r>
            <a:br>
              <a:rPr lang="en-US" sz="3200" b="1" dirty="0" smtClean="0"/>
            </a:br>
            <a:r>
              <a:rPr lang="en-US" sz="3000" b="1" dirty="0" smtClean="0">
                <a:solidFill>
                  <a:srgbClr val="FF0000"/>
                </a:solidFill>
              </a:rPr>
              <a:t>                                    1</a:t>
            </a:r>
            <a:r>
              <a:rPr lang="en-US" sz="3000" b="1" dirty="0">
                <a:solidFill>
                  <a:srgbClr val="FF0000"/>
                </a:solidFill>
              </a:rPr>
              <a:t>)</a:t>
            </a:r>
            <a:r>
              <a:rPr lang="en-US" sz="3000" b="1" dirty="0"/>
              <a:t> Jet </a:t>
            </a:r>
            <a:r>
              <a:rPr lang="en-US" sz="3000" b="1" dirty="0" smtClean="0"/>
              <a:t>Fuels</a:t>
            </a:r>
            <a:r>
              <a:rPr lang="en-US" sz="3000" dirty="0" smtClean="0"/>
              <a:t>. </a:t>
            </a:r>
            <a:br>
              <a:rPr lang="en-US" sz="3000" dirty="0" smtClean="0"/>
            </a:br>
            <a:r>
              <a:rPr lang="en-US" sz="3000" dirty="0" smtClean="0"/>
              <a:t>                                  </a:t>
            </a:r>
            <a:r>
              <a:rPr lang="en-US" sz="3000" dirty="0" smtClean="0">
                <a:solidFill>
                  <a:srgbClr val="FF0000"/>
                </a:solidFill>
              </a:rPr>
              <a:t> </a:t>
            </a:r>
            <a:r>
              <a:rPr lang="en-US" sz="3000" b="1" dirty="0">
                <a:solidFill>
                  <a:srgbClr val="FF0000"/>
                </a:solidFill>
              </a:rPr>
              <a:t>2)</a:t>
            </a:r>
            <a:r>
              <a:rPr lang="en-US" sz="3000" b="1" dirty="0"/>
              <a:t> Diesel </a:t>
            </a:r>
            <a:r>
              <a:rPr lang="en-US" sz="3000" b="1" dirty="0" smtClean="0"/>
              <a:t>Fuels</a:t>
            </a:r>
            <a:r>
              <a:rPr lang="en-US" sz="3000" dirty="0" smtClean="0"/>
              <a:t>.</a:t>
            </a:r>
            <a:br>
              <a:rPr lang="en-US" sz="3000" dirty="0" smtClean="0"/>
            </a:br>
            <a:r>
              <a:rPr lang="en-US" sz="3000" dirty="0" smtClean="0"/>
              <a:t>                                    </a:t>
            </a:r>
            <a:r>
              <a:rPr lang="en-US" sz="3000" b="1" dirty="0" smtClean="0">
                <a:solidFill>
                  <a:srgbClr val="FF0000"/>
                </a:solidFill>
              </a:rPr>
              <a:t>3</a:t>
            </a:r>
            <a:r>
              <a:rPr lang="en-US" sz="3000" b="1" dirty="0">
                <a:solidFill>
                  <a:srgbClr val="FF0000"/>
                </a:solidFill>
              </a:rPr>
              <a:t>)</a:t>
            </a:r>
            <a:r>
              <a:rPr lang="en-US" sz="3000" b="1" dirty="0"/>
              <a:t> Heating </a:t>
            </a:r>
            <a:r>
              <a:rPr lang="en-US" sz="3000" b="1" dirty="0" smtClean="0"/>
              <a:t>Oils.</a:t>
            </a:r>
            <a:r>
              <a:rPr lang="en-US" sz="2800" i="1" dirty="0"/>
              <a:t/>
            </a:r>
            <a:br>
              <a:rPr lang="en-US" sz="2800" i="1" dirty="0"/>
            </a:br>
            <a:r>
              <a:rPr lang="en-US" sz="3100" b="1" i="1" u="sng" dirty="0">
                <a:solidFill>
                  <a:schemeClr val="accent1">
                    <a:lumMod val="75000"/>
                  </a:schemeClr>
                </a:solidFill>
              </a:rPr>
              <a:t>1) Jet Fuels </a:t>
            </a:r>
            <a:r>
              <a:rPr lang="en-US" sz="3100" b="1" i="1" u="sng" dirty="0" smtClean="0">
                <a:solidFill>
                  <a:schemeClr val="accent1">
                    <a:lumMod val="75000"/>
                  </a:schemeClr>
                </a:solidFill>
              </a:rPr>
              <a:t>:</a:t>
            </a:r>
            <a:br>
              <a:rPr lang="en-US" sz="3100" b="1" i="1" u="sng" dirty="0" smtClean="0">
                <a:solidFill>
                  <a:schemeClr val="accent1">
                    <a:lumMod val="75000"/>
                  </a:schemeClr>
                </a:solidFill>
              </a:rPr>
            </a:br>
            <a:r>
              <a:rPr lang="en-US" sz="3100" b="1" i="1" dirty="0" smtClean="0">
                <a:solidFill>
                  <a:schemeClr val="accent1">
                    <a:lumMod val="75000"/>
                  </a:schemeClr>
                </a:solidFill>
              </a:rPr>
              <a:t> </a:t>
            </a:r>
            <a:r>
              <a:rPr lang="en-US" sz="3100" dirty="0" smtClean="0"/>
              <a:t>Commercial </a:t>
            </a:r>
            <a:r>
              <a:rPr lang="en-US" sz="3100" dirty="0"/>
              <a:t>jet fuel is a material in the </a:t>
            </a:r>
            <a:r>
              <a:rPr lang="en-US" sz="3100" dirty="0" smtClean="0"/>
              <a:t>kerosene </a:t>
            </a:r>
            <a:r>
              <a:rPr lang="en-US" sz="3100" dirty="0"/>
              <a:t>boiling range and must be clean burning</a:t>
            </a:r>
            <a:r>
              <a:rPr lang="en-US" sz="3100" dirty="0" smtClean="0"/>
              <a:t>.</a:t>
            </a:r>
            <a:br>
              <a:rPr lang="en-US" sz="3100" dirty="0" smtClean="0"/>
            </a:br>
            <a:r>
              <a:rPr lang="en-US" sz="3100" dirty="0" smtClean="0"/>
              <a:t> </a:t>
            </a:r>
            <a:br>
              <a:rPr lang="en-US" sz="3100" dirty="0" smtClean="0"/>
            </a:br>
            <a:r>
              <a:rPr lang="en-US" sz="3100" dirty="0" smtClean="0"/>
              <a:t>One </a:t>
            </a:r>
            <a:r>
              <a:rPr lang="en-US" sz="3100" dirty="0"/>
              <a:t>of the critical specification of jet fuels is its </a:t>
            </a:r>
            <a:r>
              <a:rPr lang="en-US" sz="3100" b="1" dirty="0">
                <a:solidFill>
                  <a:srgbClr val="C00000"/>
                </a:solidFill>
              </a:rPr>
              <a:t>smoke point</a:t>
            </a:r>
            <a:r>
              <a:rPr lang="en-US" sz="3100" dirty="0">
                <a:solidFill>
                  <a:srgbClr val="C00000"/>
                </a:solidFill>
              </a:rPr>
              <a:t> </a:t>
            </a:r>
            <a:r>
              <a:rPr lang="en-US" sz="3100" dirty="0"/>
              <a:t>and this limits the % of cracked products high in aromatic that can be incorporated. </a:t>
            </a:r>
            <a:r>
              <a:rPr lang="en-US" sz="3100" dirty="0" smtClean="0"/>
              <a:t/>
            </a:r>
            <a:br>
              <a:rPr lang="en-US" sz="3100" dirty="0" smtClean="0"/>
            </a:br>
            <a:r>
              <a:rPr lang="en-US" sz="3100" dirty="0" smtClean="0"/>
              <a:t/>
            </a:r>
            <a:br>
              <a:rPr lang="en-US" sz="3100" dirty="0" smtClean="0"/>
            </a:br>
            <a:r>
              <a:rPr lang="en-US" sz="3100" dirty="0" smtClean="0"/>
              <a:t>Specification </a:t>
            </a:r>
            <a:r>
              <a:rPr lang="en-US" sz="3100" dirty="0"/>
              <a:t>limit </a:t>
            </a:r>
            <a:r>
              <a:rPr lang="en-US" sz="3100" b="1" dirty="0"/>
              <a:t>the aromatic conc. to 20</a:t>
            </a:r>
            <a:r>
              <a:rPr lang="en-US" sz="3100" b="1" dirty="0" smtClean="0"/>
              <a:t>%</a:t>
            </a:r>
            <a:r>
              <a:rPr lang="en-US" sz="3100" dirty="0" smtClean="0"/>
              <a:t>. </a:t>
            </a:r>
            <a:br>
              <a:rPr lang="en-US" sz="3100" dirty="0" smtClean="0"/>
            </a:br>
            <a:r>
              <a:rPr lang="en-US" sz="3100" dirty="0" smtClean="0"/>
              <a:t>Hydrocracking </a:t>
            </a:r>
            <a:r>
              <a:rPr lang="en-US" sz="3100" dirty="0"/>
              <a:t>saturates the aromatics in the cracked products and raise the smoke point.</a:t>
            </a:r>
            <a:r>
              <a:rPr lang="en-US" sz="2800" dirty="0"/>
              <a:t/>
            </a:r>
            <a:br>
              <a:rPr lang="en-US" sz="2800" dirty="0"/>
            </a:br>
            <a:endParaRPr lang="ar-SA" sz="32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72008" y="332656"/>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260648"/>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9269186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4704"/>
            <a:ext cx="9144000" cy="6120680"/>
          </a:xfrm>
        </p:spPr>
        <p:txBody>
          <a:bodyPr>
            <a:noAutofit/>
          </a:bodyPr>
          <a:lstStyle/>
          <a:p>
            <a:pPr algn="l" rtl="0"/>
            <a:r>
              <a:rPr lang="en-US" sz="2800" b="1" i="1" dirty="0">
                <a:solidFill>
                  <a:srgbClr val="C00000"/>
                </a:solidFill>
              </a:rPr>
              <a:t>The freeze point</a:t>
            </a:r>
            <a:r>
              <a:rPr lang="en-US" sz="2800" i="1" dirty="0">
                <a:solidFill>
                  <a:srgbClr val="C00000"/>
                </a:solidFill>
              </a:rPr>
              <a:t> </a:t>
            </a:r>
            <a:r>
              <a:rPr lang="en-US" sz="2800" i="1" dirty="0" smtClean="0">
                <a:solidFill>
                  <a:srgbClr val="C00000"/>
                </a:solidFill>
              </a:rPr>
              <a:t> </a:t>
            </a:r>
            <a:r>
              <a:rPr lang="en-US" sz="2800" dirty="0" smtClean="0"/>
              <a:t>specification </a:t>
            </a:r>
            <a:r>
              <a:rPr lang="en-US" sz="2800" dirty="0"/>
              <a:t>is very low </a:t>
            </a:r>
            <a:r>
              <a:rPr lang="en-US" sz="2800" b="1" dirty="0"/>
              <a:t>(-40 </a:t>
            </a:r>
            <a:r>
              <a:rPr lang="en-US" sz="2800" b="1" baseline="30000" dirty="0" err="1"/>
              <a:t>o</a:t>
            </a:r>
            <a:r>
              <a:rPr lang="en-US" sz="2800" b="1" dirty="0" err="1"/>
              <a:t>F</a:t>
            </a:r>
            <a:r>
              <a:rPr lang="en-US" sz="2800" b="1" dirty="0"/>
              <a:t> to -58</a:t>
            </a:r>
            <a:r>
              <a:rPr lang="en-US" sz="2800" b="1" baseline="30000" dirty="0"/>
              <a:t> </a:t>
            </a:r>
            <a:r>
              <a:rPr lang="en-US" sz="2800" b="1" baseline="30000" dirty="0" err="1" smtClean="0"/>
              <a:t>o</a:t>
            </a:r>
            <a:r>
              <a:rPr lang="en-US" sz="2800" b="1" dirty="0" err="1" smtClean="0"/>
              <a:t>F</a:t>
            </a:r>
            <a:r>
              <a:rPr lang="en-US" sz="2800" b="1" dirty="0" smtClean="0"/>
              <a:t>) max</a:t>
            </a:r>
            <a:r>
              <a:rPr lang="en-US" sz="2800" dirty="0"/>
              <a:t>. and hydrocracking is also used to isomerize </a:t>
            </a:r>
            <a:r>
              <a:rPr lang="en-US" sz="2800" dirty="0" err="1"/>
              <a:t>paraffins</a:t>
            </a:r>
            <a:r>
              <a:rPr lang="en-US" sz="2800" dirty="0"/>
              <a:t> and lower the freeze point. </a:t>
            </a:r>
            <a:r>
              <a:rPr lang="en-US" sz="2800" dirty="0" smtClean="0"/>
              <a:t/>
            </a:r>
            <a:br>
              <a:rPr lang="en-US" sz="2800" dirty="0" smtClean="0"/>
            </a:br>
            <a:r>
              <a:rPr lang="en-US" sz="2800" dirty="0" smtClean="0"/>
              <a:t/>
            </a:r>
            <a:br>
              <a:rPr lang="en-US" sz="2800" dirty="0" smtClean="0"/>
            </a:br>
            <a:r>
              <a:rPr lang="en-US" sz="2800" dirty="0" smtClean="0"/>
              <a:t>In </a:t>
            </a:r>
            <a:r>
              <a:rPr lang="en-US" sz="2800" dirty="0"/>
              <a:t>addition the other limiting specification is </a:t>
            </a:r>
            <a:r>
              <a:rPr lang="en-US" sz="2800" b="1" dirty="0"/>
              <a:t>flash point </a:t>
            </a:r>
            <a:r>
              <a:rPr lang="en-US" sz="2800" b="1" dirty="0" smtClean="0"/>
              <a:t>    (</a:t>
            </a:r>
            <a:r>
              <a:rPr lang="en-US" sz="2800" b="1" dirty="0"/>
              <a:t>110 to 150 </a:t>
            </a:r>
            <a:r>
              <a:rPr lang="en-US" sz="2800" b="1" baseline="30000" dirty="0" err="1"/>
              <a:t>o</a:t>
            </a:r>
            <a:r>
              <a:rPr lang="en-US" sz="2800" b="1" dirty="0" err="1"/>
              <a:t>F</a:t>
            </a:r>
            <a:r>
              <a:rPr lang="en-US" sz="2800" b="1" dirty="0" smtClean="0"/>
              <a:t>)</a:t>
            </a:r>
            <a:r>
              <a:rPr lang="en-US" sz="2800" dirty="0" smtClean="0"/>
              <a:t>.</a:t>
            </a:r>
            <a:br>
              <a:rPr lang="en-US" sz="2800" dirty="0" smtClean="0"/>
            </a:br>
            <a:r>
              <a:rPr lang="en-US" sz="2800" dirty="0"/>
              <a:t/>
            </a:r>
            <a:br>
              <a:rPr lang="en-US" sz="2800" dirty="0"/>
            </a:br>
            <a:r>
              <a:rPr lang="en-US" sz="2800" dirty="0"/>
              <a:t>Naphtha jet fuel is produced for military and is a </a:t>
            </a:r>
            <a:r>
              <a:rPr lang="en-US" sz="2800" dirty="0" smtClean="0"/>
              <a:t/>
            </a:r>
            <a:br>
              <a:rPr lang="en-US" sz="2800" dirty="0" smtClean="0"/>
            </a:br>
            <a:r>
              <a:rPr lang="en-US" sz="2800" dirty="0" smtClean="0"/>
              <a:t>wide- </a:t>
            </a:r>
            <a:r>
              <a:rPr lang="en-US" sz="2800" dirty="0"/>
              <a:t>boiling- range stock which extends through the gasoline and kerosene boiling range</a:t>
            </a:r>
            <a:r>
              <a:rPr lang="en-US" sz="2800" dirty="0" smtClean="0"/>
              <a:t>.</a:t>
            </a:r>
            <a:br>
              <a:rPr lang="en-US" sz="2800" dirty="0" smtClean="0"/>
            </a:br>
            <a:r>
              <a:rPr lang="en-US" sz="2800" dirty="0">
                <a:solidFill>
                  <a:schemeClr val="accent1">
                    <a:lumMod val="75000"/>
                  </a:schemeClr>
                </a:solidFill>
              </a:rPr>
              <a:t/>
            </a:r>
            <a:br>
              <a:rPr lang="en-US" sz="2800" dirty="0">
                <a:solidFill>
                  <a:schemeClr val="accent1">
                    <a:lumMod val="75000"/>
                  </a:schemeClr>
                </a:solidFill>
              </a:rPr>
            </a:br>
            <a:r>
              <a:rPr lang="en-US" sz="2800" b="1" i="1" u="sng" dirty="0">
                <a:solidFill>
                  <a:schemeClr val="accent1">
                    <a:lumMod val="75000"/>
                  </a:schemeClr>
                </a:solidFill>
              </a:rPr>
              <a:t>2) Diesel Fuels :  </a:t>
            </a:r>
            <a:r>
              <a:rPr lang="en-US" sz="2800" b="1" i="1" u="sng" dirty="0" smtClean="0">
                <a:solidFill>
                  <a:schemeClr val="accent1">
                    <a:lumMod val="75000"/>
                  </a:schemeClr>
                </a:solidFill>
              </a:rPr>
              <a:t/>
            </a:r>
            <a:br>
              <a:rPr lang="en-US" sz="2800" b="1" i="1" u="sng" dirty="0" smtClean="0">
                <a:solidFill>
                  <a:schemeClr val="accent1">
                    <a:lumMod val="75000"/>
                  </a:schemeClr>
                </a:solidFill>
              </a:rPr>
            </a:br>
            <a:r>
              <a:rPr lang="en-US" sz="2800" dirty="0" smtClean="0"/>
              <a:t>The </a:t>
            </a:r>
            <a:r>
              <a:rPr lang="en-US" sz="2800" dirty="0"/>
              <a:t>major performance characteristics of diesel fuels, some what in the order of importance are : (</a:t>
            </a:r>
            <a:r>
              <a:rPr lang="en-US" sz="2800" dirty="0" err="1"/>
              <a:t>cleanlines</a:t>
            </a:r>
            <a:r>
              <a:rPr lang="en-US" sz="2800" dirty="0"/>
              <a:t>, ignition quality,  volatility, viscosity)</a:t>
            </a:r>
            <a:br>
              <a:rPr lang="en-US" sz="2800" dirty="0"/>
            </a:br>
            <a:endParaRPr lang="ar-SA" sz="28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66352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40" y="-27384"/>
            <a:ext cx="8229600" cy="706090"/>
          </a:xfrm>
        </p:spPr>
        <p:txBody>
          <a:bodyPr>
            <a:normAutofit fontScale="90000"/>
          </a:bodyPr>
          <a:lstStyle/>
          <a:p>
            <a:r>
              <a:rPr lang="en-US" b="1" dirty="0"/>
              <a:t>The Petroleum </a:t>
            </a:r>
            <a:r>
              <a:rPr lang="en-US" b="1" dirty="0" smtClean="0"/>
              <a:t>Refinery</a:t>
            </a:r>
            <a:endParaRPr lang="ar-SA" dirty="0"/>
          </a:p>
        </p:txBody>
      </p:sp>
      <p:cxnSp>
        <p:nvCxnSpPr>
          <p:cNvPr id="5" name="Straight Connector 4"/>
          <p:cNvCxnSpPr/>
          <p:nvPr/>
        </p:nvCxnSpPr>
        <p:spPr>
          <a:xfrm>
            <a:off x="1331640" y="620688"/>
            <a:ext cx="662473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331640" y="692696"/>
            <a:ext cx="6624736"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79512" y="692696"/>
            <a:ext cx="8784976" cy="6186309"/>
          </a:xfrm>
          <a:prstGeom prst="rect">
            <a:avLst/>
          </a:prstGeom>
          <a:noFill/>
        </p:spPr>
        <p:txBody>
          <a:bodyPr wrap="square" rtlCol="1">
            <a:spAutoFit/>
          </a:bodyPr>
          <a:lstStyle/>
          <a:p>
            <a:pPr algn="just" rtl="0"/>
            <a:r>
              <a:rPr lang="en-US" sz="3600" b="1" u="sng" dirty="0">
                <a:solidFill>
                  <a:schemeClr val="tx2">
                    <a:lumMod val="75000"/>
                  </a:schemeClr>
                </a:solidFill>
              </a:rPr>
              <a:t>A small </a:t>
            </a:r>
            <a:r>
              <a:rPr lang="en-US" sz="3600" b="1" u="sng" dirty="0" smtClean="0">
                <a:solidFill>
                  <a:schemeClr val="tx2">
                    <a:lumMod val="75000"/>
                  </a:schemeClr>
                </a:solidFill>
              </a:rPr>
              <a:t>refinery</a:t>
            </a:r>
            <a:r>
              <a:rPr lang="en-US" sz="3600" dirty="0" smtClean="0">
                <a:solidFill>
                  <a:schemeClr val="tx2">
                    <a:lumMod val="75000"/>
                  </a:schemeClr>
                </a:solidFill>
              </a:rPr>
              <a:t>: </a:t>
            </a:r>
            <a:r>
              <a:rPr lang="en-US" sz="3600" dirty="0"/>
              <a:t>will take in </a:t>
            </a:r>
            <a:endParaRPr lang="en-US" sz="3600" dirty="0" smtClean="0"/>
          </a:p>
          <a:p>
            <a:pPr algn="just" rtl="0"/>
            <a:r>
              <a:rPr lang="en-US" sz="3600" b="1" i="1" dirty="0"/>
              <a:t> </a:t>
            </a:r>
            <a:r>
              <a:rPr lang="en-US" sz="3600" b="1" i="1" dirty="0" smtClean="0"/>
              <a:t>        2000 </a:t>
            </a:r>
            <a:r>
              <a:rPr lang="en-US" sz="3600" b="1" i="1" dirty="0"/>
              <a:t>to 10000</a:t>
            </a:r>
            <a:r>
              <a:rPr lang="en-US" sz="3600" dirty="0"/>
              <a:t> </a:t>
            </a:r>
            <a:r>
              <a:rPr lang="en-US" sz="3600" dirty="0" smtClean="0"/>
              <a:t> tons </a:t>
            </a:r>
            <a:r>
              <a:rPr lang="en-US" sz="3600" dirty="0"/>
              <a:t>of crude oil/ day </a:t>
            </a:r>
            <a:r>
              <a:rPr lang="en-US" sz="3600" dirty="0" smtClean="0"/>
              <a:t>.</a:t>
            </a:r>
          </a:p>
          <a:p>
            <a:pPr algn="just" rtl="0"/>
            <a:endParaRPr lang="en-US" sz="3600" dirty="0"/>
          </a:p>
          <a:p>
            <a:pPr algn="just" rtl="0"/>
            <a:r>
              <a:rPr lang="en-US" sz="3600" b="1" u="sng" dirty="0">
                <a:solidFill>
                  <a:schemeClr val="tx2">
                    <a:lumMod val="75000"/>
                  </a:schemeClr>
                </a:solidFill>
              </a:rPr>
              <a:t>A large </a:t>
            </a:r>
            <a:r>
              <a:rPr lang="en-US" sz="3600" b="1" u="sng" dirty="0" smtClean="0">
                <a:solidFill>
                  <a:schemeClr val="tx2">
                    <a:lumMod val="75000"/>
                  </a:schemeClr>
                </a:solidFill>
              </a:rPr>
              <a:t>refinery</a:t>
            </a:r>
            <a:r>
              <a:rPr lang="en-US" sz="3600" dirty="0" smtClean="0">
                <a:solidFill>
                  <a:schemeClr val="tx2">
                    <a:lumMod val="75000"/>
                  </a:schemeClr>
                </a:solidFill>
              </a:rPr>
              <a:t>: </a:t>
            </a:r>
            <a:r>
              <a:rPr lang="en-US" sz="3600" b="1" i="1" dirty="0"/>
              <a:t>20000 to 40000</a:t>
            </a:r>
            <a:r>
              <a:rPr lang="en-US" sz="3600" dirty="0"/>
              <a:t> tons/day and these are a few refineries larger than this up to </a:t>
            </a:r>
            <a:r>
              <a:rPr lang="en-US" sz="3600" b="1" i="1" dirty="0"/>
              <a:t>60000</a:t>
            </a:r>
            <a:r>
              <a:rPr lang="en-US" sz="3600" dirty="0"/>
              <a:t> tons/day. </a:t>
            </a:r>
            <a:endParaRPr lang="en-US" sz="3600" dirty="0" smtClean="0"/>
          </a:p>
          <a:p>
            <a:pPr algn="just" rtl="0"/>
            <a:r>
              <a:rPr lang="en-US" sz="3600" dirty="0" smtClean="0"/>
              <a:t>     </a:t>
            </a:r>
          </a:p>
          <a:p>
            <a:pPr algn="just" rtl="0"/>
            <a:r>
              <a:rPr lang="en-US" sz="3600" dirty="0"/>
              <a:t> </a:t>
            </a:r>
            <a:r>
              <a:rPr lang="en-US" sz="3600" dirty="0" smtClean="0"/>
              <a:t>     </a:t>
            </a:r>
            <a:r>
              <a:rPr lang="en-US" sz="3600" dirty="0"/>
              <a:t>Refineries vary in </a:t>
            </a:r>
            <a:r>
              <a:rPr lang="en-US" sz="3600" b="1" i="1" dirty="0"/>
              <a:t>complexity</a:t>
            </a:r>
            <a:r>
              <a:rPr lang="en-US" sz="3600" dirty="0"/>
              <a:t> ;i.e. in the </a:t>
            </a:r>
            <a:r>
              <a:rPr lang="en-US" sz="3600" b="1" i="1" dirty="0" smtClean="0"/>
              <a:t>variety of </a:t>
            </a:r>
            <a:r>
              <a:rPr lang="en-US" sz="3600" b="1" i="1" dirty="0"/>
              <a:t>processes</a:t>
            </a:r>
            <a:r>
              <a:rPr lang="en-US" sz="3600" dirty="0"/>
              <a:t> </a:t>
            </a:r>
            <a:r>
              <a:rPr lang="en-US" sz="3600" b="1" i="1" dirty="0"/>
              <a:t>operated</a:t>
            </a:r>
            <a:r>
              <a:rPr lang="en-US" sz="3600" dirty="0"/>
              <a:t> and of </a:t>
            </a:r>
            <a:r>
              <a:rPr lang="en-US" sz="3600" b="1" i="1" dirty="0"/>
              <a:t>products</a:t>
            </a:r>
            <a:r>
              <a:rPr lang="en-US" sz="3600" dirty="0"/>
              <a:t> that are sent out.</a:t>
            </a:r>
          </a:p>
          <a:p>
            <a:pPr algn="just" rtl="0"/>
            <a:endParaRPr lang="ar-SA" sz="3600" dirty="0"/>
          </a:p>
        </p:txBody>
      </p:sp>
      <p:sp>
        <p:nvSpPr>
          <p:cNvPr id="10" name="5-Point Star 9"/>
          <p:cNvSpPr/>
          <p:nvPr/>
        </p:nvSpPr>
        <p:spPr>
          <a:xfrm>
            <a:off x="323528" y="4643258"/>
            <a:ext cx="360040" cy="36991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25344362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404664"/>
            <a:ext cx="9108504" cy="6336704"/>
          </a:xfrm>
        </p:spPr>
        <p:txBody>
          <a:bodyPr>
            <a:noAutofit/>
          </a:bodyPr>
          <a:lstStyle/>
          <a:p>
            <a:pPr algn="l" rtl="0"/>
            <a:r>
              <a:rPr lang="en-US" sz="2800" b="1" i="1" dirty="0">
                <a:solidFill>
                  <a:srgbClr val="C00000"/>
                </a:solidFill>
              </a:rPr>
              <a:t>No.1 diesel fuel </a:t>
            </a:r>
            <a:r>
              <a:rPr lang="en-US" sz="2800" i="1" dirty="0">
                <a:solidFill>
                  <a:srgbClr val="C00000"/>
                </a:solidFill>
              </a:rPr>
              <a:t>: </a:t>
            </a:r>
            <a:r>
              <a:rPr lang="en-US" sz="2800" dirty="0"/>
              <a:t>is generally made from virgin stocks having </a:t>
            </a:r>
            <a:r>
              <a:rPr lang="en-US" sz="2800" dirty="0" err="1"/>
              <a:t>cetane</a:t>
            </a:r>
            <a:r>
              <a:rPr lang="en-US" sz="2800" dirty="0"/>
              <a:t> No. above 50 . </a:t>
            </a:r>
            <a:r>
              <a:rPr lang="en-US" sz="2800" dirty="0" smtClean="0"/>
              <a:t/>
            </a:r>
            <a:br>
              <a:rPr lang="en-US" sz="2800" dirty="0" smtClean="0"/>
            </a:br>
            <a:r>
              <a:rPr lang="en-US" sz="2800" dirty="0" smtClean="0"/>
              <a:t>It </a:t>
            </a:r>
            <a:r>
              <a:rPr lang="en-US" sz="2800" dirty="0"/>
              <a:t>has a boiling range from 360 to 600 </a:t>
            </a:r>
            <a:r>
              <a:rPr lang="en-US" sz="2800" baseline="30000" dirty="0" err="1"/>
              <a:t>o</a:t>
            </a:r>
            <a:r>
              <a:rPr lang="en-US" sz="2800" dirty="0" err="1"/>
              <a:t>F</a:t>
            </a:r>
            <a:r>
              <a:rPr lang="en-US" sz="2800" dirty="0"/>
              <a:t> (250 to 320 </a:t>
            </a:r>
            <a:r>
              <a:rPr lang="en-US" sz="2800" baseline="30000" dirty="0" err="1"/>
              <a:t>o</a:t>
            </a:r>
            <a:r>
              <a:rPr lang="en-US" sz="2800" dirty="0" err="1"/>
              <a:t>C</a:t>
            </a:r>
            <a:r>
              <a:rPr lang="en-US" sz="2800" dirty="0"/>
              <a:t>)  and is used in high- speed engines in trucks and buses, it is called some time super diesel</a:t>
            </a:r>
            <a:r>
              <a:rPr lang="en-US" sz="2800" dirty="0" smtClean="0"/>
              <a:t>.</a:t>
            </a:r>
            <a:br>
              <a:rPr lang="en-US" sz="2800" dirty="0" smtClean="0"/>
            </a:br>
            <a:r>
              <a:rPr lang="en-US" sz="2800" dirty="0"/>
              <a:t/>
            </a:r>
            <a:br>
              <a:rPr lang="en-US" sz="2800" dirty="0"/>
            </a:br>
            <a:r>
              <a:rPr lang="en-US" sz="2800" b="1" i="1" dirty="0">
                <a:solidFill>
                  <a:srgbClr val="C00000"/>
                </a:solidFill>
              </a:rPr>
              <a:t>No.2 diesel fuel</a:t>
            </a:r>
            <a:r>
              <a:rPr lang="en-US" sz="2800" i="1" dirty="0">
                <a:solidFill>
                  <a:srgbClr val="C00000"/>
                </a:solidFill>
              </a:rPr>
              <a:t> </a:t>
            </a:r>
            <a:r>
              <a:rPr lang="en-US" sz="2800" i="1" dirty="0" smtClean="0">
                <a:solidFill>
                  <a:srgbClr val="C00000"/>
                </a:solidFill>
              </a:rPr>
              <a:t>: </a:t>
            </a:r>
            <a:r>
              <a:rPr lang="en-US" sz="2800" dirty="0"/>
              <a:t>is similar to No.2 fuel oil, and has a wider boiling range (350 to 650 </a:t>
            </a:r>
            <a:r>
              <a:rPr lang="en-US" sz="2800" baseline="30000" dirty="0" err="1"/>
              <a:t>o</a:t>
            </a:r>
            <a:r>
              <a:rPr lang="en-US" sz="2800" dirty="0" err="1"/>
              <a:t>F</a:t>
            </a:r>
            <a:r>
              <a:rPr lang="en-US" sz="2800" dirty="0"/>
              <a:t>) than No.1. </a:t>
            </a:r>
            <a:r>
              <a:rPr lang="en-US" sz="2800" dirty="0" smtClean="0"/>
              <a:t/>
            </a:r>
            <a:br>
              <a:rPr lang="en-US" sz="2800" dirty="0" smtClean="0"/>
            </a:br>
            <a:r>
              <a:rPr lang="en-US" sz="2800" dirty="0" smtClean="0"/>
              <a:t>It </a:t>
            </a:r>
            <a:r>
              <a:rPr lang="en-US" sz="2800" dirty="0"/>
              <a:t>is usually contains some cracked stocks and may be blended from naphtha, kerosene , and light cracked cycle oils</a:t>
            </a:r>
            <a:r>
              <a:rPr lang="en-US" sz="2800" dirty="0" smtClean="0"/>
              <a:t>.</a:t>
            </a:r>
            <a:br>
              <a:rPr lang="en-US" sz="2800" dirty="0" smtClean="0"/>
            </a:br>
            <a:r>
              <a:rPr lang="en-US" sz="2800" dirty="0"/>
              <a:t/>
            </a:r>
            <a:br>
              <a:rPr lang="en-US" sz="2800" dirty="0"/>
            </a:br>
            <a:r>
              <a:rPr lang="en-US" sz="2800" dirty="0"/>
              <a:t/>
            </a:r>
            <a:br>
              <a:rPr lang="en-US" sz="2800" dirty="0"/>
            </a:br>
            <a:endParaRPr lang="ar-SA" sz="28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318524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6581"/>
            <a:ext cx="9144000" cy="6511419"/>
          </a:xfrm>
        </p:spPr>
        <p:txBody>
          <a:bodyPr>
            <a:noAutofit/>
          </a:bodyPr>
          <a:lstStyle/>
          <a:p>
            <a:pPr algn="l" rtl="0"/>
            <a:r>
              <a:rPr lang="en-US" sz="3400" b="1" i="1" u="sng" dirty="0">
                <a:solidFill>
                  <a:schemeClr val="accent6">
                    <a:lumMod val="50000"/>
                  </a:schemeClr>
                </a:solidFill>
              </a:rPr>
              <a:t>Limiting specifications are </a:t>
            </a:r>
            <a:r>
              <a:rPr lang="en-US" sz="2800" dirty="0"/>
              <a:t/>
            </a:r>
            <a:br>
              <a:rPr lang="en-US" sz="2800" dirty="0"/>
            </a:br>
            <a:r>
              <a:rPr lang="en-US" sz="2800" b="1" i="1" dirty="0"/>
              <a:t>Flash point ( 120 to 125 </a:t>
            </a:r>
            <a:r>
              <a:rPr lang="en-US" sz="2800" b="1" i="1" baseline="30000" dirty="0" err="1"/>
              <a:t>o</a:t>
            </a:r>
            <a:r>
              <a:rPr lang="en-US" sz="2800" b="1" i="1" dirty="0" err="1"/>
              <a:t>F</a:t>
            </a:r>
            <a:r>
              <a:rPr lang="en-US" sz="2800" b="1" i="1" dirty="0"/>
              <a:t> min.)</a:t>
            </a:r>
            <a:r>
              <a:rPr lang="en-US" sz="2800" dirty="0"/>
              <a:t/>
            </a:r>
            <a:br>
              <a:rPr lang="en-US" sz="2800" dirty="0"/>
            </a:br>
            <a:r>
              <a:rPr lang="en-US" sz="2800" b="1" i="1" dirty="0"/>
              <a:t>5%                    0.5%  max</a:t>
            </a:r>
            <a:r>
              <a:rPr lang="en-US" sz="2800" dirty="0"/>
              <a:t/>
            </a:r>
            <a:br>
              <a:rPr lang="en-US" sz="2800" dirty="0"/>
            </a:br>
            <a:r>
              <a:rPr lang="en-US" sz="2800" b="1" i="1" dirty="0"/>
              <a:t>Dist. Range</a:t>
            </a:r>
            <a:r>
              <a:rPr lang="en-US" sz="2800" dirty="0"/>
              <a:t/>
            </a:r>
            <a:br>
              <a:rPr lang="en-US" sz="2800" dirty="0"/>
            </a:br>
            <a:r>
              <a:rPr lang="en-US" sz="2800" b="1" i="1" dirty="0" err="1"/>
              <a:t>Cetane</a:t>
            </a:r>
            <a:r>
              <a:rPr lang="en-US" sz="2800" b="1" i="1" dirty="0"/>
              <a:t> No. (52 min.)</a:t>
            </a:r>
            <a:r>
              <a:rPr lang="en-US" sz="2800" dirty="0"/>
              <a:t/>
            </a:r>
            <a:br>
              <a:rPr lang="en-US" sz="2800" dirty="0"/>
            </a:br>
            <a:r>
              <a:rPr lang="en-US" sz="2800" b="1" i="1" dirty="0"/>
              <a:t>Pour point (-10 to +10 max</a:t>
            </a:r>
            <a:r>
              <a:rPr lang="en-US" sz="2800" b="1" i="1" dirty="0" smtClean="0"/>
              <a:t>.)</a:t>
            </a:r>
            <a:br>
              <a:rPr lang="en-US" sz="2800" b="1" i="1" dirty="0" smtClean="0"/>
            </a:br>
            <a:r>
              <a:rPr lang="en-US" sz="2800" dirty="0"/>
              <a:t/>
            </a:r>
            <a:br>
              <a:rPr lang="en-US" sz="2800" dirty="0"/>
            </a:br>
            <a:r>
              <a:rPr lang="en-US" sz="3200" dirty="0"/>
              <a:t>The ignition properties of diesel fuels are expressed in terms of </a:t>
            </a:r>
            <a:r>
              <a:rPr lang="en-US" sz="3200" dirty="0" err="1"/>
              <a:t>cetane</a:t>
            </a:r>
            <a:r>
              <a:rPr lang="en-US" sz="3200" dirty="0"/>
              <a:t> number which expressed the volume % of </a:t>
            </a:r>
            <a:r>
              <a:rPr lang="en-US" sz="3200" dirty="0" err="1"/>
              <a:t>cetane</a:t>
            </a:r>
            <a:r>
              <a:rPr lang="en-US" sz="3200" dirty="0"/>
              <a:t> (C</a:t>
            </a:r>
            <a:r>
              <a:rPr lang="en-US" sz="3200" baseline="-25000" dirty="0"/>
              <a:t>16</a:t>
            </a:r>
            <a:r>
              <a:rPr lang="en-US" sz="3200" dirty="0"/>
              <a:t>H</a:t>
            </a:r>
            <a:r>
              <a:rPr lang="en-US" sz="3200" baseline="-25000" dirty="0"/>
              <a:t>34</a:t>
            </a:r>
            <a:r>
              <a:rPr lang="en-US" sz="3200" dirty="0"/>
              <a:t> , high ignition quality) in a mixture with alpha-</a:t>
            </a:r>
            <a:r>
              <a:rPr lang="en-US" sz="3200" dirty="0" err="1"/>
              <a:t>methl</a:t>
            </a:r>
            <a:r>
              <a:rPr lang="en-US" sz="3200" dirty="0"/>
              <a:t>-naphthalene (C</a:t>
            </a:r>
            <a:r>
              <a:rPr lang="en-US" sz="3200" baseline="-25000" dirty="0"/>
              <a:t>11</a:t>
            </a:r>
            <a:r>
              <a:rPr lang="en-US" sz="3200" dirty="0"/>
              <a:t>H</a:t>
            </a:r>
            <a:r>
              <a:rPr lang="en-US" sz="3200" baseline="-25000" dirty="0"/>
              <a:t>10</a:t>
            </a:r>
            <a:r>
              <a:rPr lang="en-US" sz="3200" dirty="0"/>
              <a:t> , low ignition quality).</a:t>
            </a:r>
            <a:r>
              <a:rPr lang="en-US" sz="2800" dirty="0"/>
              <a:t/>
            </a:r>
            <a:br>
              <a:rPr lang="en-US" sz="2800" dirty="0"/>
            </a:br>
            <a:endParaRPr lang="ar-SA" sz="28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1964230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20080"/>
            <a:ext cx="9144000" cy="6453336"/>
          </a:xfrm>
        </p:spPr>
        <p:txBody>
          <a:bodyPr>
            <a:noAutofit/>
          </a:bodyPr>
          <a:lstStyle/>
          <a:p>
            <a:pPr algn="l" rtl="0"/>
            <a:r>
              <a:rPr lang="en-US" sz="2800" b="1" i="1" u="sng" dirty="0">
                <a:solidFill>
                  <a:schemeClr val="accent1">
                    <a:lumMod val="75000"/>
                  </a:schemeClr>
                </a:solidFill>
              </a:rPr>
              <a:t>3) Heating </a:t>
            </a:r>
            <a:r>
              <a:rPr lang="en-US" sz="2800" b="1" i="1" u="sng" dirty="0" smtClean="0">
                <a:solidFill>
                  <a:schemeClr val="accent1">
                    <a:lumMod val="75000"/>
                  </a:schemeClr>
                </a:solidFill>
              </a:rPr>
              <a:t>Oils</a:t>
            </a:r>
            <a:r>
              <a:rPr lang="en-US" sz="2800" b="1" dirty="0"/>
              <a:t>	</a:t>
            </a:r>
            <a:r>
              <a:rPr lang="en-US" sz="2800" dirty="0"/>
              <a:t/>
            </a:r>
            <a:br>
              <a:rPr lang="en-US" sz="2800" dirty="0"/>
            </a:br>
            <a:r>
              <a:rPr lang="en-US" sz="2800" b="1" dirty="0"/>
              <a:t>No.1 fuel</a:t>
            </a:r>
            <a:r>
              <a:rPr lang="en-US" sz="2800" dirty="0"/>
              <a:t> </a:t>
            </a:r>
            <a:r>
              <a:rPr lang="en-US" sz="2800" b="1" dirty="0"/>
              <a:t>oil  </a:t>
            </a:r>
            <a:r>
              <a:rPr lang="en-US" sz="2800" dirty="0"/>
              <a:t>is very similar to kerosene but has a higher pour point and end point.</a:t>
            </a:r>
            <a:br>
              <a:rPr lang="en-US" sz="2800" dirty="0"/>
            </a:br>
            <a:r>
              <a:rPr lang="en-US" sz="3200" b="1" i="1" u="sng" dirty="0">
                <a:solidFill>
                  <a:schemeClr val="accent6">
                    <a:lumMod val="50000"/>
                  </a:schemeClr>
                </a:solidFill>
              </a:rPr>
              <a:t>Limiting specification are</a:t>
            </a:r>
            <a:r>
              <a:rPr lang="en-US" sz="2800" dirty="0"/>
              <a:t/>
            </a:r>
            <a:br>
              <a:rPr lang="en-US" sz="2800" dirty="0"/>
            </a:br>
            <a:r>
              <a:rPr lang="en-US" sz="2800" b="1" i="1" dirty="0"/>
              <a:t>Distillation, pour point, flash point and sulfur content.</a:t>
            </a:r>
            <a:r>
              <a:rPr lang="en-US" sz="2800" dirty="0"/>
              <a:t/>
            </a:r>
            <a:br>
              <a:rPr lang="en-US" sz="2800" dirty="0"/>
            </a:br>
            <a:r>
              <a:rPr lang="en-US" sz="2800" b="1" dirty="0"/>
              <a:t>No.2 fuel</a:t>
            </a:r>
            <a:r>
              <a:rPr lang="en-US" sz="2800" dirty="0"/>
              <a:t> </a:t>
            </a:r>
            <a:r>
              <a:rPr lang="en-US" sz="2800" b="1" dirty="0"/>
              <a:t>oil </a:t>
            </a:r>
            <a:r>
              <a:rPr lang="en-US" sz="2800" dirty="0"/>
              <a:t>is very similar to No. 2 diesel fuel, contains cracked stock, and is blended from </a:t>
            </a:r>
            <a:r>
              <a:rPr lang="en-US" sz="2800" dirty="0" err="1"/>
              <a:t>naphth</a:t>
            </a:r>
            <a:r>
              <a:rPr lang="en-US" sz="2800" dirty="0"/>
              <a:t>, </a:t>
            </a:r>
            <a:r>
              <a:rPr lang="en-US" sz="2800" dirty="0" err="1"/>
              <a:t>kerosine,diesel</a:t>
            </a:r>
            <a:r>
              <a:rPr lang="en-US" sz="2800" dirty="0"/>
              <a:t> and cracked- cycle oils</a:t>
            </a:r>
            <a:r>
              <a:rPr lang="en-US" sz="2800" dirty="0" smtClean="0"/>
              <a:t>.</a:t>
            </a:r>
            <a:br>
              <a:rPr lang="en-US" sz="2800" dirty="0" smtClean="0"/>
            </a:br>
            <a:r>
              <a:rPr lang="en-US" sz="2800" dirty="0"/>
              <a:t/>
            </a:r>
            <a:br>
              <a:rPr lang="en-US" sz="2800" dirty="0"/>
            </a:br>
            <a:r>
              <a:rPr lang="en-US" sz="2800" dirty="0"/>
              <a:t> </a:t>
            </a:r>
            <a:r>
              <a:rPr lang="en-US" sz="3000" b="1" i="1" u="sng" dirty="0">
                <a:solidFill>
                  <a:schemeClr val="accent6">
                    <a:lumMod val="50000"/>
                  </a:schemeClr>
                </a:solidFill>
              </a:rPr>
              <a:t>Limiting specification are </a:t>
            </a:r>
            <a:r>
              <a:rPr lang="en-US" sz="2800" dirty="0"/>
              <a:t/>
            </a:r>
            <a:br>
              <a:rPr lang="en-US" sz="2800" dirty="0"/>
            </a:br>
            <a:r>
              <a:rPr lang="en-US" sz="2800" b="1" i="1" dirty="0"/>
              <a:t> Sulfur content ( 0.25 to 0.5% max. )</a:t>
            </a:r>
            <a:r>
              <a:rPr lang="en-US" sz="2800" dirty="0"/>
              <a:t/>
            </a:r>
            <a:br>
              <a:rPr lang="en-US" sz="2800" dirty="0"/>
            </a:br>
            <a:r>
              <a:rPr lang="en-US" sz="2800" b="1" i="1" dirty="0"/>
              <a:t>Pour point ( -10 to +5 max. )</a:t>
            </a:r>
            <a:r>
              <a:rPr lang="en-US" sz="2800" dirty="0"/>
              <a:t/>
            </a:r>
            <a:br>
              <a:rPr lang="en-US" sz="2800" dirty="0"/>
            </a:br>
            <a:r>
              <a:rPr lang="en-US" sz="2800" b="1" i="1" dirty="0"/>
              <a:t>Distillation</a:t>
            </a:r>
            <a:r>
              <a:rPr lang="en-US" sz="2800" dirty="0"/>
              <a:t/>
            </a:r>
            <a:br>
              <a:rPr lang="en-US" sz="2800" dirty="0"/>
            </a:br>
            <a:r>
              <a:rPr lang="en-US" sz="2800" b="1" i="1" dirty="0"/>
              <a:t>Flash point ( 120 </a:t>
            </a:r>
            <a:r>
              <a:rPr lang="en-US" sz="2800" b="1" i="1" baseline="30000" dirty="0" err="1"/>
              <a:t>o</a:t>
            </a:r>
            <a:r>
              <a:rPr lang="en-US" sz="2800" b="1" i="1" dirty="0" err="1"/>
              <a:t>F</a:t>
            </a:r>
            <a:r>
              <a:rPr lang="en-US" sz="2800" b="1" i="1" dirty="0"/>
              <a:t> min.)</a:t>
            </a:r>
            <a:r>
              <a:rPr lang="en-US" sz="2800" dirty="0"/>
              <a:t/>
            </a:r>
            <a:br>
              <a:rPr lang="en-US" sz="2800" dirty="0"/>
            </a:br>
            <a:r>
              <a:rPr lang="en-US" sz="2800" dirty="0"/>
              <a:t/>
            </a:r>
            <a:br>
              <a:rPr lang="en-US" sz="2800" dirty="0"/>
            </a:br>
            <a:endParaRPr lang="ar-SA" sz="28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245214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20080"/>
            <a:ext cx="9144000" cy="6309320"/>
          </a:xfrm>
        </p:spPr>
        <p:txBody>
          <a:bodyPr>
            <a:normAutofit fontScale="90000"/>
          </a:bodyPr>
          <a:lstStyle/>
          <a:p>
            <a:pPr algn="l" rtl="0"/>
            <a:r>
              <a:rPr lang="en-US" sz="3100" b="1" dirty="0" smtClean="0"/>
              <a:t>Aviation Turbine Fuels , ( ATF) , Jet Fuels</a:t>
            </a:r>
            <a:r>
              <a:rPr lang="en-US" sz="3100" dirty="0" smtClean="0"/>
              <a:t/>
            </a:r>
            <a:br>
              <a:rPr lang="en-US" sz="3100" dirty="0" smtClean="0"/>
            </a:br>
            <a:r>
              <a:rPr lang="en-US" sz="3100" dirty="0" smtClean="0"/>
              <a:t>Modern jet engines use fuel similar to kerosene.</a:t>
            </a:r>
            <a:br>
              <a:rPr lang="en-US" sz="3100" dirty="0" smtClean="0"/>
            </a:br>
            <a:r>
              <a:rPr lang="en-US" sz="3100" dirty="0" smtClean="0"/>
              <a:t>It is a most flexible fuel in its boiling range    (up to 300 </a:t>
            </a:r>
            <a:r>
              <a:rPr lang="en-US" sz="3100" baseline="30000" dirty="0" err="1" smtClean="0"/>
              <a:t>o</a:t>
            </a:r>
            <a:r>
              <a:rPr lang="en-US" sz="3100" dirty="0" err="1" smtClean="0"/>
              <a:t>C</a:t>
            </a:r>
            <a:r>
              <a:rPr lang="en-US" sz="3100" dirty="0" smtClean="0"/>
              <a:t> )</a:t>
            </a:r>
            <a:br>
              <a:rPr lang="en-US" sz="3100" dirty="0" smtClean="0"/>
            </a:br>
            <a:r>
              <a:rPr lang="en-US" sz="3100" b="1" i="1" u="sng" dirty="0" smtClean="0">
                <a:solidFill>
                  <a:schemeClr val="accent6">
                    <a:lumMod val="50000"/>
                  </a:schemeClr>
                </a:solidFill>
              </a:rPr>
              <a:t>Important properties</a:t>
            </a:r>
            <a:r>
              <a:rPr lang="en-US" sz="3100" dirty="0" smtClean="0"/>
              <a:t/>
            </a:r>
            <a:br>
              <a:rPr lang="en-US" sz="3100" dirty="0" smtClean="0"/>
            </a:br>
            <a:r>
              <a:rPr lang="en-US" sz="3100" b="1" i="1" dirty="0" smtClean="0"/>
              <a:t>Pour point not higher than -30 </a:t>
            </a:r>
            <a:r>
              <a:rPr lang="en-US" sz="3100" b="1" i="1" baseline="30000" dirty="0" err="1" smtClean="0"/>
              <a:t>o</a:t>
            </a:r>
            <a:r>
              <a:rPr lang="en-US" sz="3100" b="1" i="1" dirty="0" err="1" smtClean="0"/>
              <a:t>C</a:t>
            </a:r>
            <a:r>
              <a:rPr lang="en-US" sz="3100" dirty="0" smtClean="0"/>
              <a:t/>
            </a:r>
            <a:br>
              <a:rPr lang="en-US" sz="3100" dirty="0" smtClean="0"/>
            </a:br>
            <a:r>
              <a:rPr lang="en-US" sz="3100" b="1" i="1" dirty="0" smtClean="0"/>
              <a:t>Smoke point high</a:t>
            </a:r>
            <a:r>
              <a:rPr lang="en-US" sz="3100" dirty="0" smtClean="0"/>
              <a:t/>
            </a:r>
            <a:br>
              <a:rPr lang="en-US" sz="3100" dirty="0" smtClean="0"/>
            </a:br>
            <a:r>
              <a:rPr lang="en-US" sz="3100" b="1" i="1" dirty="0" smtClean="0"/>
              <a:t>Volatility</a:t>
            </a:r>
            <a:r>
              <a:rPr lang="en-US" sz="3100" dirty="0" smtClean="0"/>
              <a:t/>
            </a:r>
            <a:br>
              <a:rPr lang="en-US" sz="3100" dirty="0" smtClean="0"/>
            </a:br>
            <a:r>
              <a:rPr lang="en-US" sz="3100" b="1" i="1" dirty="0" smtClean="0"/>
              <a:t>Water content</a:t>
            </a:r>
            <a:br>
              <a:rPr lang="en-US" sz="3100" b="1" i="1" dirty="0" smtClean="0"/>
            </a:br>
            <a:r>
              <a:rPr lang="en-US" sz="3600" b="1" i="1" u="sng" dirty="0" smtClean="0">
                <a:solidFill>
                  <a:srgbClr val="7030A0"/>
                </a:solidFill>
              </a:rPr>
              <a:t/>
            </a:r>
            <a:br>
              <a:rPr lang="en-US" sz="3600" b="1" i="1" u="sng" dirty="0" smtClean="0">
                <a:solidFill>
                  <a:srgbClr val="7030A0"/>
                </a:solidFill>
              </a:rPr>
            </a:br>
            <a:r>
              <a:rPr lang="en-US" sz="3600" b="1" i="1" u="sng" dirty="0" smtClean="0">
                <a:solidFill>
                  <a:srgbClr val="7030A0"/>
                </a:solidFill>
              </a:rPr>
              <a:t>Naphtha</a:t>
            </a:r>
            <a:r>
              <a:rPr lang="en-US" sz="3600" b="1" i="1" u="sng" dirty="0">
                <a:solidFill>
                  <a:srgbClr val="7030A0"/>
                </a:solidFill>
              </a:rPr>
              <a:t/>
            </a:r>
            <a:br>
              <a:rPr lang="en-US" sz="3600" b="1" i="1" u="sng" dirty="0">
                <a:solidFill>
                  <a:srgbClr val="7030A0"/>
                </a:solidFill>
              </a:rPr>
            </a:br>
            <a:r>
              <a:rPr lang="en-US" sz="3100" dirty="0"/>
              <a:t>These fractions are highly volatile and fall in the boiling range of motor spirits.</a:t>
            </a:r>
            <a:br>
              <a:rPr lang="en-US" sz="3100" dirty="0"/>
            </a:br>
            <a:r>
              <a:rPr lang="en-US" sz="3100" dirty="0"/>
              <a:t>These are mostly used as </a:t>
            </a:r>
            <a:r>
              <a:rPr lang="en-US" sz="3100" b="1" dirty="0"/>
              <a:t>solvents</a:t>
            </a:r>
            <a:r>
              <a:rPr lang="en-US" sz="3100" dirty="0"/>
              <a:t> in paints, perfumery and other industries. </a:t>
            </a:r>
            <a:r>
              <a:rPr lang="en-US" dirty="0" smtClean="0"/>
              <a:t/>
            </a:r>
            <a:br>
              <a:rPr lang="en-US" dirty="0" smtClean="0"/>
            </a:br>
            <a:endParaRPr lang="ar-SA"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2415968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4704"/>
            <a:ext cx="9144000" cy="6093296"/>
          </a:xfrm>
        </p:spPr>
        <p:txBody>
          <a:bodyPr>
            <a:noAutofit/>
          </a:bodyPr>
          <a:lstStyle/>
          <a:p>
            <a:pPr algn="l" rtl="0"/>
            <a:r>
              <a:rPr lang="en-US" sz="2800" dirty="0" smtClean="0"/>
              <a:t>Solvent </a:t>
            </a:r>
            <a:r>
              <a:rPr lang="en-US" sz="2800" dirty="0"/>
              <a:t>grades are produced by distilling wide cut </a:t>
            </a:r>
            <a:r>
              <a:rPr lang="en-US" sz="2800" dirty="0" err="1"/>
              <a:t>naphthas</a:t>
            </a:r>
            <a:r>
              <a:rPr lang="en-US" sz="2800" dirty="0"/>
              <a:t> into small boiling range cuts</a:t>
            </a:r>
            <a:r>
              <a:rPr lang="en-US" sz="2800" dirty="0" smtClean="0"/>
              <a:t>.</a:t>
            </a:r>
            <a:br>
              <a:rPr lang="en-US" sz="2800" dirty="0" smtClean="0"/>
            </a:br>
            <a:r>
              <a:rPr lang="en-US" sz="2800" dirty="0"/>
              <a:t/>
            </a:r>
            <a:br>
              <a:rPr lang="en-US" sz="2800" dirty="0"/>
            </a:br>
            <a:r>
              <a:rPr lang="en-US" sz="2800" dirty="0" err="1"/>
              <a:t>Naphthas</a:t>
            </a:r>
            <a:r>
              <a:rPr lang="en-US" sz="2800" dirty="0"/>
              <a:t> are not suitable for combustion because of the rapid flame propagation, resulting in explosions</a:t>
            </a:r>
            <a:r>
              <a:rPr lang="en-US" sz="2800" dirty="0" smtClean="0"/>
              <a:t>.</a:t>
            </a:r>
            <a:br>
              <a:rPr lang="en-US" sz="2800" dirty="0" smtClean="0"/>
            </a:br>
            <a:r>
              <a:rPr lang="en-US" sz="2800" dirty="0"/>
              <a:t/>
            </a:r>
            <a:br>
              <a:rPr lang="en-US" sz="2800" dirty="0"/>
            </a:br>
            <a:r>
              <a:rPr lang="en-US" sz="2800" dirty="0"/>
              <a:t>Cuts boiling below 80 </a:t>
            </a:r>
            <a:r>
              <a:rPr lang="en-US" sz="2800" baseline="30000" dirty="0" err="1"/>
              <a:t>o</a:t>
            </a:r>
            <a:r>
              <a:rPr lang="en-US" sz="2800" dirty="0" err="1"/>
              <a:t>C</a:t>
            </a:r>
            <a:r>
              <a:rPr lang="en-US" sz="2800" dirty="0"/>
              <a:t> </a:t>
            </a:r>
            <a:r>
              <a:rPr lang="en-US" sz="2800" dirty="0" err="1"/>
              <a:t>donot</a:t>
            </a:r>
            <a:r>
              <a:rPr lang="en-US" sz="2800" dirty="0"/>
              <a:t> have any aromatics, hence their solvent power is also less, such fractions are sent for cracking operations</a:t>
            </a:r>
            <a:r>
              <a:rPr lang="en-US" sz="2800" dirty="0" smtClean="0"/>
              <a:t>.</a:t>
            </a:r>
            <a:br>
              <a:rPr lang="en-US" sz="2800" dirty="0" smtClean="0"/>
            </a:br>
            <a:r>
              <a:rPr lang="en-US" sz="2800" dirty="0"/>
              <a:t/>
            </a:r>
            <a:br>
              <a:rPr lang="en-US" sz="2800" dirty="0"/>
            </a:br>
            <a:r>
              <a:rPr lang="en-US" sz="2800" dirty="0"/>
              <a:t>80-120 </a:t>
            </a:r>
            <a:r>
              <a:rPr lang="en-US" sz="2800" baseline="30000" dirty="0" err="1"/>
              <a:t>o</a:t>
            </a:r>
            <a:r>
              <a:rPr lang="en-US" sz="2800" dirty="0" err="1"/>
              <a:t>C</a:t>
            </a:r>
            <a:r>
              <a:rPr lang="en-US" sz="2800" dirty="0"/>
              <a:t> fraction is reformed to produce an </a:t>
            </a:r>
            <a:r>
              <a:rPr lang="en-US" sz="2800" dirty="0" err="1"/>
              <a:t>improvrd</a:t>
            </a:r>
            <a:r>
              <a:rPr lang="en-US" sz="2800" dirty="0"/>
              <a:t> octane No. and this goes as a blend into SRG</a:t>
            </a:r>
            <a:r>
              <a:rPr lang="en-US" sz="2800" dirty="0" smtClean="0"/>
              <a:t>.</a:t>
            </a:r>
            <a:br>
              <a:rPr lang="en-US" sz="2800" dirty="0" smtClean="0"/>
            </a:br>
            <a:endParaRPr lang="en-US" sz="28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001278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692696"/>
            <a:ext cx="9108504" cy="6336704"/>
          </a:xfrm>
        </p:spPr>
        <p:txBody>
          <a:bodyPr>
            <a:normAutofit fontScale="90000"/>
          </a:bodyPr>
          <a:lstStyle/>
          <a:p>
            <a:pPr algn="l" rtl="0"/>
            <a:r>
              <a:rPr lang="en-US" sz="3500" b="1" i="1" u="sng" dirty="0" err="1">
                <a:solidFill>
                  <a:srgbClr val="7030A0"/>
                </a:solidFill>
              </a:rPr>
              <a:t>Kerosenes</a:t>
            </a:r>
            <a:r>
              <a:rPr lang="en-US" sz="3500" b="1" i="1" u="sng" dirty="0">
                <a:solidFill>
                  <a:srgbClr val="7030A0"/>
                </a:solidFill>
              </a:rPr>
              <a:t> </a:t>
            </a:r>
            <a:r>
              <a:rPr lang="en-US" sz="3600" dirty="0"/>
              <a:t/>
            </a:r>
            <a:br>
              <a:rPr lang="en-US" sz="3600" dirty="0"/>
            </a:br>
            <a:r>
              <a:rPr lang="en-US" sz="3100" i="1" dirty="0"/>
              <a:t>Approx. boiling point range  </a:t>
            </a:r>
            <a:r>
              <a:rPr lang="en-US" sz="3100" i="1" dirty="0" smtClean="0"/>
              <a:t>(150-250 )</a:t>
            </a:r>
            <a:r>
              <a:rPr lang="en-US" sz="3100" i="1" baseline="30000" dirty="0" err="1" smtClean="0"/>
              <a:t>o</a:t>
            </a:r>
            <a:r>
              <a:rPr lang="en-US" sz="3100" i="1" dirty="0" err="1" smtClean="0"/>
              <a:t>C</a:t>
            </a:r>
            <a:r>
              <a:rPr lang="en-US" sz="3100" dirty="0"/>
              <a:t/>
            </a:r>
            <a:br>
              <a:rPr lang="en-US" sz="3100" dirty="0"/>
            </a:br>
            <a:r>
              <a:rPr lang="en-US" sz="3100" i="1" dirty="0"/>
              <a:t>Low viscosity</a:t>
            </a:r>
            <a:r>
              <a:rPr lang="en-US" sz="3100" dirty="0"/>
              <a:t/>
            </a:r>
            <a:br>
              <a:rPr lang="en-US" sz="3100" dirty="0"/>
            </a:br>
            <a:r>
              <a:rPr lang="en-US" sz="3100" i="1" dirty="0"/>
              <a:t>Good degree of refinement to be fairly stable.</a:t>
            </a:r>
            <a:r>
              <a:rPr lang="en-US" sz="3100" dirty="0"/>
              <a:t/>
            </a:r>
            <a:br>
              <a:rPr lang="en-US" sz="3100" dirty="0"/>
            </a:br>
            <a:r>
              <a:rPr lang="en-US" sz="3100" i="1" dirty="0"/>
              <a:t>Light in </a:t>
            </a:r>
            <a:r>
              <a:rPr lang="en-US" sz="3100" i="1" dirty="0" smtClean="0"/>
              <a:t>color</a:t>
            </a:r>
            <a:r>
              <a:rPr lang="en-US" sz="3100" dirty="0"/>
              <a:t/>
            </a:r>
            <a:br>
              <a:rPr lang="en-US" sz="3100" dirty="0"/>
            </a:br>
            <a:r>
              <a:rPr lang="en-US" sz="3100" i="1" dirty="0"/>
              <a:t>Free from smoke</a:t>
            </a:r>
            <a:r>
              <a:rPr lang="en-US" sz="3100" dirty="0"/>
              <a:t/>
            </a:r>
            <a:br>
              <a:rPr lang="en-US" sz="3100" dirty="0"/>
            </a:br>
            <a:r>
              <a:rPr lang="en-US" sz="3100" i="1" dirty="0"/>
              <a:t>Used as illuminating oil</a:t>
            </a:r>
            <a:r>
              <a:rPr lang="en-US" sz="3100" i="1" dirty="0" smtClean="0"/>
              <a:t>.</a:t>
            </a:r>
            <a:r>
              <a:rPr lang="en-US" sz="2800" b="1" i="1" dirty="0" smtClean="0"/>
              <a:t/>
            </a:r>
            <a:br>
              <a:rPr lang="en-US" sz="2800" b="1" i="1" dirty="0" smtClean="0"/>
            </a:br>
            <a:r>
              <a:rPr lang="en-US" dirty="0"/>
              <a:t/>
            </a:r>
            <a:br>
              <a:rPr lang="en-US" dirty="0"/>
            </a:br>
            <a:r>
              <a:rPr lang="en-US" sz="3100" b="1" i="1" u="sng" dirty="0">
                <a:solidFill>
                  <a:srgbClr val="7030A0"/>
                </a:solidFill>
              </a:rPr>
              <a:t>Diesel Fuels</a:t>
            </a:r>
            <a:r>
              <a:rPr lang="en-US" sz="3100" dirty="0"/>
              <a:t/>
            </a:r>
            <a:br>
              <a:rPr lang="en-US" sz="3100" dirty="0"/>
            </a:br>
            <a:r>
              <a:rPr lang="en-US" sz="3100" dirty="0"/>
              <a:t>Boiling point range  250-320 </a:t>
            </a:r>
            <a:r>
              <a:rPr lang="en-US" sz="3100" baseline="30000" dirty="0" err="1"/>
              <a:t>o</a:t>
            </a:r>
            <a:r>
              <a:rPr lang="en-US" sz="3100" dirty="0" err="1"/>
              <a:t>C</a:t>
            </a:r>
            <a:r>
              <a:rPr lang="en-US" sz="3100" dirty="0"/>
              <a:t/>
            </a:r>
            <a:br>
              <a:rPr lang="en-US" sz="3100" dirty="0"/>
            </a:br>
            <a:r>
              <a:rPr lang="en-US" sz="3100" dirty="0"/>
              <a:t>Mainly two types : classification of diesel oils is done according to speed and load of the engine as </a:t>
            </a:r>
            <a:br>
              <a:rPr lang="en-US" sz="3100" dirty="0"/>
            </a:br>
            <a:r>
              <a:rPr lang="en-US" sz="3100" dirty="0"/>
              <a:t>1) high speed </a:t>
            </a:r>
            <a:r>
              <a:rPr lang="en-US" sz="3100" dirty="0" smtClean="0"/>
              <a:t>diesels.</a:t>
            </a:r>
            <a:r>
              <a:rPr lang="en-US" sz="3100" dirty="0"/>
              <a:t/>
            </a:r>
            <a:br>
              <a:rPr lang="en-US" sz="3100" dirty="0"/>
            </a:br>
            <a:r>
              <a:rPr lang="en-US" sz="3100" dirty="0"/>
              <a:t>2) low speed </a:t>
            </a:r>
            <a:r>
              <a:rPr lang="en-US" sz="3100" dirty="0" smtClean="0"/>
              <a:t>diesels.</a:t>
            </a:r>
            <a:r>
              <a:rPr lang="en-US" dirty="0"/>
              <a:t/>
            </a:r>
            <a:br>
              <a:rPr lang="en-US" dirty="0"/>
            </a:br>
            <a:endParaRPr lang="ar-SA"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558263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9144000" cy="4594522"/>
          </a:xfrm>
        </p:spPr>
        <p:txBody>
          <a:bodyPr>
            <a:noAutofit/>
          </a:bodyPr>
          <a:lstStyle/>
          <a:p>
            <a:pPr algn="l" rtl="0"/>
            <a:r>
              <a:rPr lang="en-US" sz="3200" b="1" i="1" u="sng" dirty="0" smtClean="0">
                <a:solidFill>
                  <a:srgbClr val="7030A0"/>
                </a:solidFill>
              </a:rPr>
              <a:t>Lube Oils</a:t>
            </a:r>
            <a:r>
              <a:rPr lang="en-US" sz="2800" dirty="0"/>
              <a:t/>
            </a:r>
            <a:br>
              <a:rPr lang="en-US" sz="2800" dirty="0"/>
            </a:br>
            <a:r>
              <a:rPr lang="en-US" sz="2800" dirty="0"/>
              <a:t>The principal source of lubricating oil is the fraction that is left after components, namely </a:t>
            </a:r>
            <a:r>
              <a:rPr lang="en-US" sz="2800" dirty="0" smtClean="0"/>
              <a:t>:</a:t>
            </a:r>
            <a:br>
              <a:rPr lang="en-US" sz="2800" dirty="0" smtClean="0"/>
            </a:br>
            <a:r>
              <a:rPr lang="en-US" sz="2800" dirty="0" smtClean="0"/>
              <a:t>Gasoline</a:t>
            </a:r>
            <a:r>
              <a:rPr lang="en-US" sz="2800" dirty="0"/>
              <a:t>, kerosene, diesel oil during crude distillation</a:t>
            </a:r>
            <a:r>
              <a:rPr lang="en-US" sz="2800" dirty="0" smtClean="0"/>
              <a:t>.</a:t>
            </a:r>
            <a:br>
              <a:rPr lang="en-US" sz="2800" dirty="0" smtClean="0"/>
            </a:br>
            <a:r>
              <a:rPr lang="en-US" sz="2800" dirty="0"/>
              <a:t/>
            </a:r>
            <a:br>
              <a:rPr lang="en-US" sz="2800" dirty="0"/>
            </a:br>
            <a:r>
              <a:rPr lang="en-US" sz="2800" dirty="0"/>
              <a:t>Boiling point &gt;350 </a:t>
            </a:r>
            <a:r>
              <a:rPr lang="en-US" sz="2800" baseline="30000" dirty="0" err="1"/>
              <a:t>o</a:t>
            </a:r>
            <a:r>
              <a:rPr lang="en-US" sz="2800" dirty="0" err="1"/>
              <a:t>C</a:t>
            </a:r>
            <a:r>
              <a:rPr lang="en-US" sz="2800" dirty="0"/>
              <a:t/>
            </a:r>
            <a:br>
              <a:rPr lang="en-US" sz="2800" dirty="0"/>
            </a:br>
            <a:r>
              <a:rPr lang="en-US" sz="2800" dirty="0" smtClean="0"/>
              <a:t>Obtained </a:t>
            </a:r>
            <a:r>
              <a:rPr lang="en-US" sz="2800" dirty="0"/>
              <a:t>from vacuum distillation units.</a:t>
            </a:r>
            <a:br>
              <a:rPr lang="en-US" sz="2800" dirty="0"/>
            </a:br>
            <a:r>
              <a:rPr lang="en-US" sz="2800" dirty="0" smtClean="0"/>
              <a:t>Residuum’s </a:t>
            </a:r>
            <a:r>
              <a:rPr lang="en-US" sz="2800" dirty="0"/>
              <a:t>after precipitation of </a:t>
            </a:r>
            <a:r>
              <a:rPr lang="en-US" sz="2800" dirty="0" err="1"/>
              <a:t>asphaltenes</a:t>
            </a:r>
            <a:r>
              <a:rPr lang="en-US" sz="2800" dirty="0"/>
              <a:t> are known as bright stocks and form good source for lube oils</a:t>
            </a:r>
            <a:r>
              <a:rPr lang="en-US" sz="2800" dirty="0" smtClean="0"/>
              <a:t>.</a:t>
            </a:r>
            <a:endParaRPr lang="ar-SA" sz="28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66999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5228"/>
            <a:ext cx="9252520" cy="6434172"/>
          </a:xfrm>
        </p:spPr>
        <p:txBody>
          <a:bodyPr>
            <a:noAutofit/>
          </a:bodyPr>
          <a:lstStyle/>
          <a:p>
            <a:pPr algn="l" rtl="0"/>
            <a:r>
              <a:rPr lang="en-US" sz="3200" b="1" u="sng" dirty="0" smtClean="0">
                <a:solidFill>
                  <a:schemeClr val="tx2">
                    <a:lumMod val="75000"/>
                  </a:schemeClr>
                </a:solidFill>
              </a:rPr>
              <a:t/>
            </a:r>
            <a:br>
              <a:rPr lang="en-US" sz="3200" b="1" u="sng" dirty="0" smtClean="0">
                <a:solidFill>
                  <a:schemeClr val="tx2">
                    <a:lumMod val="75000"/>
                  </a:schemeClr>
                </a:solidFill>
              </a:rPr>
            </a:br>
            <a:r>
              <a:rPr lang="en-US" sz="3200" b="1" u="sng" dirty="0" smtClean="0">
                <a:solidFill>
                  <a:schemeClr val="tx2">
                    <a:lumMod val="75000"/>
                  </a:schemeClr>
                </a:solidFill>
              </a:rPr>
              <a:t>Simple </a:t>
            </a:r>
            <a:r>
              <a:rPr lang="en-US" sz="3200" b="1" u="sng" dirty="0">
                <a:solidFill>
                  <a:schemeClr val="tx2">
                    <a:lumMod val="75000"/>
                  </a:schemeClr>
                </a:solidFill>
              </a:rPr>
              <a:t>refinery</a:t>
            </a:r>
            <a:r>
              <a:rPr lang="en-US" sz="3200" b="1" dirty="0">
                <a:solidFill>
                  <a:schemeClr val="tx2">
                    <a:lumMod val="75000"/>
                  </a:schemeClr>
                </a:solidFill>
              </a:rPr>
              <a:t> : </a:t>
            </a:r>
            <a:r>
              <a:rPr lang="en-US" sz="3200" dirty="0"/>
              <a:t>may make only </a:t>
            </a:r>
            <a:r>
              <a:rPr lang="en-US" sz="3200" b="1" i="1" dirty="0" smtClean="0"/>
              <a:t>gasoline, diesel fuel</a:t>
            </a:r>
            <a:r>
              <a:rPr lang="en-US" sz="3200" dirty="0"/>
              <a:t>, and </a:t>
            </a:r>
            <a:r>
              <a:rPr lang="en-US" sz="3200" b="1" i="1" dirty="0"/>
              <a:t>heavy fuel</a:t>
            </a:r>
            <a:r>
              <a:rPr lang="en-US" sz="3200" dirty="0" smtClean="0"/>
              <a:t>.</a:t>
            </a:r>
            <a:br>
              <a:rPr lang="en-US" sz="3200" dirty="0" smtClean="0"/>
            </a:br>
            <a:r>
              <a:rPr lang="en-US" sz="3200" b="1" u="sng" dirty="0">
                <a:solidFill>
                  <a:schemeClr val="accent6">
                    <a:lumMod val="50000"/>
                  </a:schemeClr>
                </a:solidFill>
              </a:rPr>
              <a:t>The crude oil is distilled into:</a:t>
            </a:r>
            <a:r>
              <a:rPr lang="en-US" sz="3200" dirty="0"/>
              <a:t/>
            </a:r>
            <a:br>
              <a:rPr lang="en-US" sz="3200" dirty="0"/>
            </a:br>
            <a:r>
              <a:rPr lang="en-US" sz="3200" dirty="0">
                <a:solidFill>
                  <a:srgbClr val="FF0000"/>
                </a:solidFill>
              </a:rPr>
              <a:t>1) </a:t>
            </a:r>
            <a:r>
              <a:rPr lang="en-US" sz="3200" b="1" dirty="0">
                <a:solidFill>
                  <a:schemeClr val="tx2"/>
                </a:solidFill>
              </a:rPr>
              <a:t>Gaseous hydrocarbons</a:t>
            </a:r>
            <a:r>
              <a:rPr lang="en-US" sz="3200" dirty="0">
                <a:solidFill>
                  <a:schemeClr val="tx2"/>
                </a:solidFill>
              </a:rPr>
              <a:t>, </a:t>
            </a:r>
            <a:r>
              <a:rPr lang="en-US" sz="3200" dirty="0"/>
              <a:t>which are burnt as refinery </a:t>
            </a:r>
            <a:r>
              <a:rPr lang="en-US" sz="3200" dirty="0" smtClean="0"/>
              <a:t> </a:t>
            </a:r>
            <a:br>
              <a:rPr lang="en-US" sz="3200" dirty="0" smtClean="0"/>
            </a:br>
            <a:r>
              <a:rPr lang="en-US" sz="3200" dirty="0"/>
              <a:t> </a:t>
            </a:r>
            <a:r>
              <a:rPr lang="en-US" sz="3200" dirty="0" smtClean="0"/>
              <a:t>                                                fuel.</a:t>
            </a:r>
            <a:r>
              <a:rPr lang="en-US" sz="3200" dirty="0"/>
              <a:t/>
            </a:r>
            <a:br>
              <a:rPr lang="en-US" sz="3200" dirty="0"/>
            </a:br>
            <a:r>
              <a:rPr lang="en-US" sz="3200" dirty="0">
                <a:solidFill>
                  <a:srgbClr val="FF0000"/>
                </a:solidFill>
              </a:rPr>
              <a:t>2)</a:t>
            </a:r>
            <a:r>
              <a:rPr lang="en-US" sz="3200" b="1" dirty="0">
                <a:solidFill>
                  <a:srgbClr val="FF0000"/>
                </a:solidFill>
              </a:rPr>
              <a:t> </a:t>
            </a:r>
            <a:r>
              <a:rPr lang="en-US" sz="3200" b="1" dirty="0">
                <a:solidFill>
                  <a:schemeClr val="tx2"/>
                </a:solidFill>
              </a:rPr>
              <a:t>Light </a:t>
            </a:r>
            <a:r>
              <a:rPr lang="en-US" sz="3200" b="1" dirty="0" smtClean="0">
                <a:solidFill>
                  <a:schemeClr val="tx2"/>
                </a:solidFill>
              </a:rPr>
              <a:t>gasoline</a:t>
            </a:r>
            <a:r>
              <a:rPr lang="en-US" sz="3200" dirty="0" smtClean="0">
                <a:solidFill>
                  <a:schemeClr val="tx2"/>
                </a:solidFill>
              </a:rPr>
              <a:t>, </a:t>
            </a:r>
            <a:r>
              <a:rPr lang="en-US" sz="3200" dirty="0"/>
              <a:t>which will need </a:t>
            </a:r>
            <a:r>
              <a:rPr lang="en-US" sz="3200" b="1" dirty="0"/>
              <a:t>sweetening, </a:t>
            </a:r>
            <a:r>
              <a:rPr lang="en-US" sz="3200" b="1" dirty="0" smtClean="0"/>
              <a:t>a simple </a:t>
            </a:r>
            <a:r>
              <a:rPr lang="en-US" sz="3200" b="1" dirty="0"/>
              <a:t>chemical treatment</a:t>
            </a:r>
            <a:r>
              <a:rPr lang="en-US" sz="3200" dirty="0"/>
              <a:t>, and then use for automotive use except for its </a:t>
            </a:r>
            <a:r>
              <a:rPr lang="en-US" sz="3200" b="1" i="1" dirty="0"/>
              <a:t>low octane number</a:t>
            </a:r>
            <a:r>
              <a:rPr lang="en-US" sz="3200" b="1" i="1" dirty="0" smtClean="0"/>
              <a:t>.</a:t>
            </a:r>
            <a:br>
              <a:rPr lang="en-US" sz="3200" b="1" i="1" dirty="0" smtClean="0"/>
            </a:br>
            <a:r>
              <a:rPr lang="en-US" sz="3200" dirty="0"/>
              <a:t/>
            </a:r>
            <a:br>
              <a:rPr lang="en-US" sz="3200" dirty="0"/>
            </a:br>
            <a:r>
              <a:rPr lang="en-US" sz="3200" dirty="0">
                <a:solidFill>
                  <a:srgbClr val="FF0000"/>
                </a:solidFill>
              </a:rPr>
              <a:t>3) </a:t>
            </a:r>
            <a:r>
              <a:rPr lang="en-US" sz="3200" b="1" dirty="0">
                <a:solidFill>
                  <a:schemeClr val="tx2"/>
                </a:solidFill>
              </a:rPr>
              <a:t>Naphtha of very low octane number</a:t>
            </a:r>
            <a:r>
              <a:rPr lang="en-US" sz="3200" dirty="0">
                <a:solidFill>
                  <a:schemeClr val="tx2"/>
                </a:solidFill>
              </a:rPr>
              <a:t>, </a:t>
            </a:r>
            <a:r>
              <a:rPr lang="en-US" sz="3200" dirty="0"/>
              <a:t>perhaps 40 compared with a market of 90. It is </a:t>
            </a:r>
            <a:r>
              <a:rPr lang="en-US" sz="3200" b="1" dirty="0"/>
              <a:t>catalytically reformed</a:t>
            </a:r>
            <a:r>
              <a:rPr lang="en-US" sz="3200" dirty="0"/>
              <a:t>, by which </a:t>
            </a:r>
            <a:r>
              <a:rPr lang="en-US" sz="3200" b="1" i="1" dirty="0"/>
              <a:t>octane number of 90 to 95</a:t>
            </a:r>
            <a:r>
              <a:rPr lang="en-US" sz="3200" dirty="0"/>
              <a:t> can be obtained.</a:t>
            </a:r>
            <a:br>
              <a:rPr lang="en-US" sz="3200" dirty="0"/>
            </a:br>
            <a:r>
              <a:rPr lang="en-US" sz="3200" dirty="0"/>
              <a:t/>
            </a:r>
            <a:br>
              <a:rPr lang="en-US" sz="3200" dirty="0"/>
            </a:br>
            <a:endParaRPr lang="ar-SA" sz="3200" dirty="0"/>
          </a:p>
        </p:txBody>
      </p:sp>
      <p:grpSp>
        <p:nvGrpSpPr>
          <p:cNvPr id="17" name="Group 16"/>
          <p:cNvGrpSpPr/>
          <p:nvPr/>
        </p:nvGrpSpPr>
        <p:grpSpPr>
          <a:xfrm>
            <a:off x="0" y="-118556"/>
            <a:ext cx="8892480" cy="523220"/>
            <a:chOff x="0" y="-118556"/>
            <a:chExt cx="8892480" cy="523220"/>
          </a:xfrm>
        </p:grpSpPr>
        <p:sp>
          <p:nvSpPr>
            <p:cNvPr id="4" name="Rectangle 3"/>
            <p:cNvSpPr/>
            <p:nvPr/>
          </p:nvSpPr>
          <p:spPr>
            <a:xfrm>
              <a:off x="35496" y="-118556"/>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6" name="Straight Connector 5"/>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651799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9144000" cy="6453336"/>
          </a:xfrm>
        </p:spPr>
        <p:txBody>
          <a:bodyPr>
            <a:noAutofit/>
          </a:bodyPr>
          <a:lstStyle/>
          <a:p>
            <a:pPr algn="l" rtl="0"/>
            <a:r>
              <a:rPr lang="en-US" sz="3600" i="1" dirty="0">
                <a:solidFill>
                  <a:schemeClr val="tx2"/>
                </a:solidFill>
              </a:rPr>
              <a:t>A simple refinery consist of </a:t>
            </a:r>
            <a:r>
              <a:rPr lang="en-US" sz="3600" i="1" dirty="0" smtClean="0">
                <a:solidFill>
                  <a:schemeClr val="tx2"/>
                </a:solidFill>
              </a:rPr>
              <a:t>:</a:t>
            </a:r>
            <a:br>
              <a:rPr lang="en-US" sz="3600" i="1" dirty="0" smtClean="0">
                <a:solidFill>
                  <a:schemeClr val="tx2"/>
                </a:solidFill>
              </a:rPr>
            </a:br>
            <a:r>
              <a:rPr lang="en-US" sz="3600" i="1" dirty="0" smtClean="0"/>
              <a:t>a </a:t>
            </a:r>
            <a:r>
              <a:rPr lang="en-US" sz="3600" b="1" i="1" u="sng" dirty="0"/>
              <a:t>crude oil  distilling unit</a:t>
            </a:r>
            <a:r>
              <a:rPr lang="en-US" sz="3600" i="1" dirty="0"/>
              <a:t>, a</a:t>
            </a:r>
            <a:r>
              <a:rPr lang="en-US" sz="3600" b="1" i="1" u="sng" dirty="0"/>
              <a:t> gasoline sweetening unit</a:t>
            </a:r>
            <a:r>
              <a:rPr lang="en-US" sz="3600" i="1" dirty="0"/>
              <a:t> and a </a:t>
            </a:r>
            <a:r>
              <a:rPr lang="en-US" sz="3600" b="1" i="1" u="sng" dirty="0"/>
              <a:t>catalytic reformer</a:t>
            </a:r>
            <a:r>
              <a:rPr lang="en-US" sz="3600" i="1" dirty="0"/>
              <a:t>.</a:t>
            </a:r>
            <a:r>
              <a:rPr lang="en-US" sz="3600" dirty="0"/>
              <a:t> </a:t>
            </a:r>
            <a:br>
              <a:rPr lang="en-US" sz="3600" dirty="0"/>
            </a:br>
            <a:r>
              <a:rPr lang="en-US" sz="3600" dirty="0" smtClean="0"/>
              <a:t>      Refineries </a:t>
            </a:r>
            <a:r>
              <a:rPr lang="en-US" sz="3600" dirty="0"/>
              <a:t>having just this usually small of </a:t>
            </a:r>
            <a:r>
              <a:rPr lang="en-US" sz="3600" b="1" dirty="0"/>
              <a:t>2000 to 4000 </a:t>
            </a:r>
            <a:r>
              <a:rPr lang="en-US" sz="3600" dirty="0"/>
              <a:t>tons/day of crude oil. </a:t>
            </a:r>
            <a:r>
              <a:rPr lang="en-US" sz="3600" i="1" dirty="0" smtClean="0"/>
              <a:t> </a:t>
            </a:r>
            <a:r>
              <a:rPr lang="en-US" sz="3600" dirty="0"/>
              <a:t/>
            </a:r>
            <a:br>
              <a:rPr lang="en-US" sz="3600" dirty="0"/>
            </a:br>
            <a:r>
              <a:rPr lang="en-US" sz="3600" dirty="0" smtClean="0">
                <a:solidFill>
                  <a:srgbClr val="C00000"/>
                </a:solidFill>
              </a:rPr>
              <a:t>&gt;&gt;</a:t>
            </a:r>
            <a:r>
              <a:rPr lang="en-US" sz="3600" dirty="0" smtClean="0"/>
              <a:t> </a:t>
            </a:r>
            <a:r>
              <a:rPr lang="en-US" sz="3600" b="1" i="1" dirty="0" smtClean="0">
                <a:solidFill>
                  <a:schemeClr val="tx2">
                    <a:lumMod val="75000"/>
                  </a:schemeClr>
                </a:solidFill>
              </a:rPr>
              <a:t>Next </a:t>
            </a:r>
            <a:r>
              <a:rPr lang="en-US" sz="3600" b="1" i="1" dirty="0">
                <a:solidFill>
                  <a:schemeClr val="tx2">
                    <a:lumMod val="75000"/>
                  </a:schemeClr>
                </a:solidFill>
              </a:rPr>
              <a:t>stage of complexity</a:t>
            </a:r>
            <a:r>
              <a:rPr lang="en-US" sz="3600" i="1" dirty="0">
                <a:solidFill>
                  <a:schemeClr val="tx2">
                    <a:lumMod val="75000"/>
                  </a:schemeClr>
                </a:solidFill>
              </a:rPr>
              <a:t> </a:t>
            </a:r>
            <a:r>
              <a:rPr lang="en-US" sz="3600" dirty="0"/>
              <a:t>is to added </a:t>
            </a:r>
            <a:r>
              <a:rPr lang="en-US" sz="3600" dirty="0" smtClean="0"/>
              <a:t>a </a:t>
            </a:r>
            <a:r>
              <a:rPr lang="en-US" sz="3600" b="1" i="1" u="sng" dirty="0" smtClean="0"/>
              <a:t>desulphurization</a:t>
            </a:r>
            <a:r>
              <a:rPr lang="en-US" sz="3600" dirty="0" smtClean="0"/>
              <a:t> unit </a:t>
            </a:r>
            <a:r>
              <a:rPr lang="en-US" sz="3600" dirty="0"/>
              <a:t>to treat the diesel fuel.</a:t>
            </a:r>
            <a:br>
              <a:rPr lang="en-US" sz="3600" dirty="0"/>
            </a:br>
            <a:r>
              <a:rPr lang="en-US" sz="3600" dirty="0" smtClean="0">
                <a:solidFill>
                  <a:srgbClr val="C00000"/>
                </a:solidFill>
              </a:rPr>
              <a:t>&gt;&gt;</a:t>
            </a:r>
            <a:r>
              <a:rPr lang="en-US" sz="3600" dirty="0" smtClean="0"/>
              <a:t> Usually </a:t>
            </a:r>
            <a:r>
              <a:rPr lang="en-US" sz="3600" dirty="0"/>
              <a:t>also the </a:t>
            </a:r>
            <a:r>
              <a:rPr lang="en-US" sz="3600" b="1" dirty="0"/>
              <a:t>growing refinery</a:t>
            </a:r>
            <a:r>
              <a:rPr lang="en-US" sz="3600" dirty="0"/>
              <a:t> will make </a:t>
            </a:r>
            <a:r>
              <a:rPr lang="en-US" sz="3600" b="1" dirty="0"/>
              <a:t>(LPG)</a:t>
            </a:r>
            <a:r>
              <a:rPr lang="en-US" sz="3600" dirty="0"/>
              <a:t> and some </a:t>
            </a:r>
            <a:r>
              <a:rPr lang="en-US" sz="3600" b="1" dirty="0"/>
              <a:t>low grade kerosene</a:t>
            </a:r>
            <a:r>
              <a:rPr lang="en-US" sz="3600" dirty="0"/>
              <a:t>. </a:t>
            </a:r>
            <a:r>
              <a:rPr lang="en-US" sz="3600" dirty="0" smtClean="0"/>
              <a:t/>
            </a:r>
            <a:br>
              <a:rPr lang="en-US" sz="3600" dirty="0" smtClean="0"/>
            </a:br>
            <a:r>
              <a:rPr lang="en-US" sz="3600" dirty="0" smtClean="0">
                <a:solidFill>
                  <a:srgbClr val="C00000"/>
                </a:solidFill>
              </a:rPr>
              <a:t>&gt;&gt;</a:t>
            </a:r>
            <a:r>
              <a:rPr lang="en-US" sz="3600" dirty="0" smtClean="0"/>
              <a:t>The </a:t>
            </a:r>
            <a:r>
              <a:rPr lang="en-US" sz="3600" b="1" dirty="0"/>
              <a:t>kerosene</a:t>
            </a:r>
            <a:r>
              <a:rPr lang="en-US" sz="3600" dirty="0"/>
              <a:t> will also need refining, at least </a:t>
            </a:r>
            <a:r>
              <a:rPr lang="en-US" sz="3600" b="1" i="1" u="sng" dirty="0"/>
              <a:t>sweetening</a:t>
            </a:r>
            <a:r>
              <a:rPr lang="en-US" sz="3600" dirty="0"/>
              <a:t> to make it of </a:t>
            </a:r>
            <a:r>
              <a:rPr lang="en-US" sz="3600" b="1" dirty="0"/>
              <a:t>marketable odor.</a:t>
            </a:r>
            <a:r>
              <a:rPr lang="en-US" sz="3600" dirty="0"/>
              <a:t/>
            </a:r>
            <a:br>
              <a:rPr lang="en-US" sz="3600" dirty="0"/>
            </a:br>
            <a:endParaRPr lang="ar-SA" sz="34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5-Point Star 10"/>
          <p:cNvSpPr/>
          <p:nvPr/>
        </p:nvSpPr>
        <p:spPr>
          <a:xfrm>
            <a:off x="128298" y="2080684"/>
            <a:ext cx="457200" cy="45720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588622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62725"/>
            <a:ext cx="8964488" cy="954107"/>
          </a:xfrm>
          <a:prstGeom prst="rect">
            <a:avLst/>
          </a:prstGeom>
          <a:solidFill>
            <a:schemeClr val="accent2">
              <a:lumMod val="40000"/>
              <a:lumOff val="60000"/>
            </a:schemeClr>
          </a:solidFill>
          <a:ln>
            <a:solidFill>
              <a:schemeClr val="accent2">
                <a:lumMod val="60000"/>
                <a:lumOff val="40000"/>
              </a:schemeClr>
            </a:solidFill>
          </a:ln>
        </p:spPr>
        <p:txBody>
          <a:bodyPr wrap="square" rtlCol="1">
            <a:spAutoFit/>
          </a:bodyPr>
          <a:lstStyle/>
          <a:p>
            <a:pPr algn="l" rtl="0"/>
            <a:r>
              <a:rPr lang="en-US" sz="2800" b="1" dirty="0"/>
              <a:t>Large Complex Refinery: </a:t>
            </a:r>
            <a:r>
              <a:rPr lang="en-US" sz="2800" b="1" dirty="0" smtClean="0"/>
              <a:t> </a:t>
            </a:r>
            <a:r>
              <a:rPr lang="en-US" sz="2800" dirty="0" smtClean="0"/>
              <a:t>will </a:t>
            </a:r>
            <a:r>
              <a:rPr lang="en-US" sz="2800" dirty="0"/>
              <a:t>have many more units </a:t>
            </a:r>
            <a:r>
              <a:rPr lang="en-US" sz="2800" dirty="0" smtClean="0"/>
              <a:t> </a:t>
            </a:r>
          </a:p>
          <a:p>
            <a:pPr algn="l" rtl="0"/>
            <a:r>
              <a:rPr lang="en-US" sz="2800" dirty="0"/>
              <a:t> </a:t>
            </a:r>
            <a:r>
              <a:rPr lang="en-US" sz="2800" dirty="0" smtClean="0"/>
              <a:t>                                             representing </a:t>
            </a:r>
            <a:r>
              <a:rPr lang="en-US" sz="2800" dirty="0"/>
              <a:t>more </a:t>
            </a:r>
            <a:r>
              <a:rPr lang="en-US" sz="2800" dirty="0" smtClean="0"/>
              <a:t>processes.</a:t>
            </a:r>
            <a:endParaRPr lang="ar-SA" sz="2800" dirty="0"/>
          </a:p>
        </p:txBody>
      </p:sp>
      <p:sp>
        <p:nvSpPr>
          <p:cNvPr id="6" name="Rectangle 5"/>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7" name="Straight Connector 6"/>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95536" y="2761764"/>
            <a:ext cx="3528392" cy="523220"/>
          </a:xfrm>
          <a:prstGeom prst="rect">
            <a:avLst/>
          </a:prstGeom>
          <a:solidFill>
            <a:schemeClr val="accent3">
              <a:lumMod val="60000"/>
              <a:lumOff val="40000"/>
            </a:schemeClr>
          </a:solidFill>
        </p:spPr>
        <p:txBody>
          <a:bodyPr wrap="square" rtlCol="1">
            <a:spAutoFit/>
          </a:bodyPr>
          <a:lstStyle/>
          <a:p>
            <a:pPr algn="ctr" rtl="0"/>
            <a:r>
              <a:rPr lang="en-US" sz="2800" b="1" dirty="0"/>
              <a:t>a)</a:t>
            </a:r>
            <a:r>
              <a:rPr lang="en-US" sz="2800" dirty="0"/>
              <a:t> </a:t>
            </a:r>
            <a:r>
              <a:rPr lang="en-US" sz="2800" b="1" dirty="0"/>
              <a:t>Vacuum Distillation</a:t>
            </a:r>
            <a:r>
              <a:rPr lang="en-US" sz="2800" dirty="0"/>
              <a:t> </a:t>
            </a:r>
            <a:endParaRPr lang="ar-SA" sz="2800" dirty="0"/>
          </a:p>
        </p:txBody>
      </p:sp>
      <p:sp>
        <p:nvSpPr>
          <p:cNvPr id="10" name="TextBox 9"/>
          <p:cNvSpPr txBox="1"/>
          <p:nvPr/>
        </p:nvSpPr>
        <p:spPr>
          <a:xfrm>
            <a:off x="5004048" y="2736430"/>
            <a:ext cx="3024336" cy="523220"/>
          </a:xfrm>
          <a:prstGeom prst="rect">
            <a:avLst/>
          </a:prstGeom>
          <a:solidFill>
            <a:schemeClr val="accent3">
              <a:lumMod val="60000"/>
              <a:lumOff val="40000"/>
            </a:schemeClr>
          </a:solidFill>
        </p:spPr>
        <p:txBody>
          <a:bodyPr wrap="square" rtlCol="1">
            <a:spAutoFit/>
          </a:bodyPr>
          <a:lstStyle/>
          <a:p>
            <a:pPr algn="ctr" rtl="0"/>
            <a:r>
              <a:rPr lang="en-US" sz="2800" b="1" dirty="0"/>
              <a:t>b) Hydro-cracking</a:t>
            </a:r>
            <a:r>
              <a:rPr lang="en-US" sz="2800" dirty="0"/>
              <a:t> </a:t>
            </a:r>
            <a:r>
              <a:rPr lang="en-US" sz="2800" dirty="0" smtClean="0"/>
              <a:t> </a:t>
            </a:r>
            <a:endParaRPr lang="ar-SA" sz="2800" dirty="0"/>
          </a:p>
        </p:txBody>
      </p:sp>
      <p:sp>
        <p:nvSpPr>
          <p:cNvPr id="11" name="TextBox 10"/>
          <p:cNvSpPr txBox="1"/>
          <p:nvPr/>
        </p:nvSpPr>
        <p:spPr>
          <a:xfrm>
            <a:off x="395536" y="3481844"/>
            <a:ext cx="3528392" cy="523220"/>
          </a:xfrm>
          <a:prstGeom prst="rect">
            <a:avLst/>
          </a:prstGeom>
          <a:solidFill>
            <a:schemeClr val="accent3">
              <a:lumMod val="60000"/>
              <a:lumOff val="40000"/>
            </a:schemeClr>
          </a:solidFill>
        </p:spPr>
        <p:txBody>
          <a:bodyPr wrap="square" rtlCol="1">
            <a:spAutoFit/>
          </a:bodyPr>
          <a:lstStyle/>
          <a:p>
            <a:pPr algn="ctr" rtl="0"/>
            <a:r>
              <a:rPr lang="en-US" sz="2800" b="1" dirty="0"/>
              <a:t>c) Catalytic Cracking</a:t>
            </a:r>
            <a:endParaRPr lang="ar-SA" sz="2800" dirty="0"/>
          </a:p>
        </p:txBody>
      </p:sp>
      <p:sp>
        <p:nvSpPr>
          <p:cNvPr id="12" name="TextBox 11"/>
          <p:cNvSpPr txBox="1"/>
          <p:nvPr/>
        </p:nvSpPr>
        <p:spPr>
          <a:xfrm>
            <a:off x="5004048" y="3534688"/>
            <a:ext cx="3024336" cy="523220"/>
          </a:xfrm>
          <a:prstGeom prst="rect">
            <a:avLst/>
          </a:prstGeom>
          <a:solidFill>
            <a:schemeClr val="accent3">
              <a:lumMod val="60000"/>
              <a:lumOff val="40000"/>
            </a:schemeClr>
          </a:solidFill>
        </p:spPr>
        <p:txBody>
          <a:bodyPr wrap="square" rtlCol="1">
            <a:spAutoFit/>
          </a:bodyPr>
          <a:lstStyle/>
          <a:p>
            <a:pPr algn="ctr" rtl="0"/>
            <a:r>
              <a:rPr lang="en-US" sz="2800" b="1" dirty="0"/>
              <a:t>d) Wax Plant</a:t>
            </a:r>
            <a:r>
              <a:rPr lang="en-US" sz="2800" dirty="0"/>
              <a:t> </a:t>
            </a:r>
            <a:endParaRPr lang="ar-SA" sz="2800" dirty="0"/>
          </a:p>
        </p:txBody>
      </p:sp>
      <p:sp>
        <p:nvSpPr>
          <p:cNvPr id="13" name="TextBox 12"/>
          <p:cNvSpPr txBox="1"/>
          <p:nvPr/>
        </p:nvSpPr>
        <p:spPr>
          <a:xfrm>
            <a:off x="395536" y="4129916"/>
            <a:ext cx="3528392" cy="954107"/>
          </a:xfrm>
          <a:prstGeom prst="rect">
            <a:avLst/>
          </a:prstGeom>
          <a:solidFill>
            <a:schemeClr val="accent3">
              <a:lumMod val="60000"/>
              <a:lumOff val="40000"/>
            </a:schemeClr>
          </a:solidFill>
        </p:spPr>
        <p:txBody>
          <a:bodyPr wrap="square" rtlCol="1">
            <a:spAutoFit/>
          </a:bodyPr>
          <a:lstStyle/>
          <a:p>
            <a:pPr algn="ctr" rtl="0"/>
            <a:r>
              <a:rPr lang="en-US" sz="2800" b="1" dirty="0"/>
              <a:t>e) Sweetening </a:t>
            </a:r>
            <a:r>
              <a:rPr lang="en-US" sz="2800" b="1" dirty="0" smtClean="0"/>
              <a:t> and  </a:t>
            </a:r>
          </a:p>
          <a:p>
            <a:pPr algn="ctr" rtl="0"/>
            <a:r>
              <a:rPr lang="en-US" sz="2800" b="1" dirty="0"/>
              <a:t> </a:t>
            </a:r>
            <a:r>
              <a:rPr lang="en-US" sz="2800" b="1" dirty="0" smtClean="0"/>
              <a:t>   </a:t>
            </a:r>
            <a:r>
              <a:rPr lang="en-US" sz="2800" b="1" dirty="0" err="1" smtClean="0"/>
              <a:t>Desulphurisation</a:t>
            </a:r>
            <a:r>
              <a:rPr lang="en-US" sz="2800" b="1" dirty="0" smtClean="0"/>
              <a:t> </a:t>
            </a:r>
            <a:endParaRPr lang="ar-SA" sz="2800" dirty="0"/>
          </a:p>
        </p:txBody>
      </p:sp>
      <p:sp>
        <p:nvSpPr>
          <p:cNvPr id="14" name="TextBox 13"/>
          <p:cNvSpPr txBox="1"/>
          <p:nvPr/>
        </p:nvSpPr>
        <p:spPr>
          <a:xfrm>
            <a:off x="5004048" y="4398784"/>
            <a:ext cx="3024336" cy="523220"/>
          </a:xfrm>
          <a:prstGeom prst="rect">
            <a:avLst/>
          </a:prstGeom>
          <a:solidFill>
            <a:schemeClr val="accent3">
              <a:lumMod val="60000"/>
              <a:lumOff val="40000"/>
            </a:schemeClr>
          </a:solidFill>
        </p:spPr>
        <p:txBody>
          <a:bodyPr wrap="square" rtlCol="1">
            <a:spAutoFit/>
          </a:bodyPr>
          <a:lstStyle/>
          <a:p>
            <a:pPr algn="ctr" rtl="0"/>
            <a:r>
              <a:rPr lang="en-US" sz="2800" b="1" dirty="0"/>
              <a:t>f) Alkylation </a:t>
            </a:r>
            <a:r>
              <a:rPr lang="en-US" sz="2800" b="1" dirty="0" smtClean="0"/>
              <a:t>unit</a:t>
            </a:r>
            <a:r>
              <a:rPr lang="en-US" sz="2800" dirty="0" smtClean="0"/>
              <a:t> </a:t>
            </a:r>
            <a:endParaRPr lang="ar-SA" sz="2800" dirty="0"/>
          </a:p>
        </p:txBody>
      </p:sp>
      <p:sp>
        <p:nvSpPr>
          <p:cNvPr id="15" name="TextBox 14"/>
          <p:cNvSpPr txBox="1"/>
          <p:nvPr/>
        </p:nvSpPr>
        <p:spPr>
          <a:xfrm>
            <a:off x="2610332" y="5282044"/>
            <a:ext cx="4121907" cy="523220"/>
          </a:xfrm>
          <a:prstGeom prst="rect">
            <a:avLst/>
          </a:prstGeom>
          <a:solidFill>
            <a:schemeClr val="accent3">
              <a:lumMod val="60000"/>
              <a:lumOff val="40000"/>
            </a:schemeClr>
          </a:solidFill>
        </p:spPr>
        <p:txBody>
          <a:bodyPr wrap="square" rtlCol="1">
            <a:spAutoFit/>
          </a:bodyPr>
          <a:lstStyle/>
          <a:p>
            <a:pPr algn="l" rtl="0"/>
            <a:r>
              <a:rPr lang="en-US" sz="2800" b="1" dirty="0"/>
              <a:t>g) Lubricating oil refining </a:t>
            </a:r>
            <a:endParaRPr lang="ar-SA" sz="2800" dirty="0"/>
          </a:p>
        </p:txBody>
      </p:sp>
      <p:cxnSp>
        <p:nvCxnSpPr>
          <p:cNvPr id="17" name="Straight Arrow Connector 16"/>
          <p:cNvCxnSpPr>
            <a:stCxn id="5" idx="2"/>
          </p:cNvCxnSpPr>
          <p:nvPr/>
        </p:nvCxnSpPr>
        <p:spPr>
          <a:xfrm flipH="1">
            <a:off x="3491880" y="1916832"/>
            <a:ext cx="990364" cy="81959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2"/>
          </p:cNvCxnSpPr>
          <p:nvPr/>
        </p:nvCxnSpPr>
        <p:spPr>
          <a:xfrm flipH="1">
            <a:off x="3796680" y="1916832"/>
            <a:ext cx="685564" cy="179159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5" idx="2"/>
          </p:cNvCxnSpPr>
          <p:nvPr/>
        </p:nvCxnSpPr>
        <p:spPr>
          <a:xfrm flipH="1">
            <a:off x="3796680" y="1916832"/>
            <a:ext cx="685564" cy="286437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5" idx="2"/>
            <a:endCxn id="10" idx="1"/>
          </p:cNvCxnSpPr>
          <p:nvPr/>
        </p:nvCxnSpPr>
        <p:spPr>
          <a:xfrm>
            <a:off x="4482244" y="1916832"/>
            <a:ext cx="521804" cy="108120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5" idx="2"/>
          </p:cNvCxnSpPr>
          <p:nvPr/>
        </p:nvCxnSpPr>
        <p:spPr>
          <a:xfrm>
            <a:off x="4482244" y="1916832"/>
            <a:ext cx="521804" cy="179159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14" idx="1"/>
          </p:cNvCxnSpPr>
          <p:nvPr/>
        </p:nvCxnSpPr>
        <p:spPr>
          <a:xfrm>
            <a:off x="4482244" y="2069232"/>
            <a:ext cx="521804" cy="259116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5" idx="2"/>
          </p:cNvCxnSpPr>
          <p:nvPr/>
        </p:nvCxnSpPr>
        <p:spPr>
          <a:xfrm>
            <a:off x="4482244" y="1916832"/>
            <a:ext cx="94520" cy="336521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81818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64704"/>
            <a:ext cx="8964488" cy="6264696"/>
          </a:xfrm>
        </p:spPr>
        <p:txBody>
          <a:bodyPr>
            <a:noAutofit/>
          </a:bodyPr>
          <a:lstStyle/>
          <a:p>
            <a:pPr algn="l" rtl="0"/>
            <a:r>
              <a:rPr lang="en-US" sz="2800" b="1" dirty="0" smtClean="0"/>
              <a:t/>
            </a:r>
            <a:br>
              <a:rPr lang="en-US" sz="2800" b="1" dirty="0" smtClean="0"/>
            </a:br>
            <a:r>
              <a:rPr lang="en-US" sz="2800" b="1" dirty="0" smtClean="0">
                <a:solidFill>
                  <a:srgbClr val="C00000"/>
                </a:solidFill>
              </a:rPr>
              <a:t>a</a:t>
            </a:r>
            <a:r>
              <a:rPr lang="en-US" sz="2800" b="1" dirty="0">
                <a:solidFill>
                  <a:srgbClr val="C00000"/>
                </a:solidFill>
              </a:rPr>
              <a:t>)</a:t>
            </a:r>
            <a:r>
              <a:rPr lang="en-US" sz="2800" dirty="0">
                <a:solidFill>
                  <a:srgbClr val="C00000"/>
                </a:solidFill>
              </a:rPr>
              <a:t> </a:t>
            </a:r>
            <a:r>
              <a:rPr lang="en-US" sz="2800" b="1" dirty="0">
                <a:solidFill>
                  <a:srgbClr val="C00000"/>
                </a:solidFill>
              </a:rPr>
              <a:t>Vacuum Distillation</a:t>
            </a:r>
            <a:r>
              <a:rPr lang="en-US" sz="2800" dirty="0">
                <a:solidFill>
                  <a:srgbClr val="C00000"/>
                </a:solidFill>
              </a:rPr>
              <a:t> : </a:t>
            </a:r>
            <a:r>
              <a:rPr lang="en-US" sz="2800" dirty="0"/>
              <a:t>To make a heavy distillate suitable for catalytic cracking or hydro-cracking or manufacture of lubricating oils , and a residue which may be blown  or further distilled for bitumen</a:t>
            </a:r>
            <a:r>
              <a:rPr lang="en-US" sz="2800" dirty="0" smtClean="0"/>
              <a:t>.</a:t>
            </a:r>
            <a:br>
              <a:rPr lang="en-US" sz="2800" dirty="0" smtClean="0"/>
            </a:br>
            <a:r>
              <a:rPr lang="en-US" sz="2800" dirty="0" smtClean="0"/>
              <a:t/>
            </a:r>
            <a:br>
              <a:rPr lang="en-US" sz="2800" dirty="0" smtClean="0"/>
            </a:br>
            <a:r>
              <a:rPr lang="en-US" sz="2800" b="1" dirty="0">
                <a:solidFill>
                  <a:srgbClr val="C00000"/>
                </a:solidFill>
              </a:rPr>
              <a:t>b) Hydro-cracking</a:t>
            </a:r>
            <a:r>
              <a:rPr lang="en-US" sz="2800" dirty="0">
                <a:solidFill>
                  <a:srgbClr val="C00000"/>
                </a:solidFill>
              </a:rPr>
              <a:t> : </a:t>
            </a:r>
            <a:r>
              <a:rPr lang="en-US" sz="2800" dirty="0"/>
              <a:t>which makes more naphtha for catalytic reforming, more diesel fuel and low </a:t>
            </a:r>
            <a:r>
              <a:rPr lang="en-US" sz="2800" dirty="0" err="1"/>
              <a:t>sulphur</a:t>
            </a:r>
            <a:r>
              <a:rPr lang="en-US" sz="2800" dirty="0"/>
              <a:t> fuel.</a:t>
            </a:r>
            <a:br>
              <a:rPr lang="en-US" sz="2800" dirty="0"/>
            </a:br>
            <a:r>
              <a:rPr lang="en-US" sz="2800" dirty="0" smtClean="0"/>
              <a:t/>
            </a:r>
            <a:br>
              <a:rPr lang="en-US" sz="2800" dirty="0" smtClean="0"/>
            </a:br>
            <a:r>
              <a:rPr lang="en-US" sz="2800" b="1" dirty="0">
                <a:solidFill>
                  <a:srgbClr val="C00000"/>
                </a:solidFill>
              </a:rPr>
              <a:t>c) Catalytic Cracking</a:t>
            </a:r>
            <a:r>
              <a:rPr lang="en-US" sz="2800" dirty="0">
                <a:solidFill>
                  <a:srgbClr val="C00000"/>
                </a:solidFill>
              </a:rPr>
              <a:t> :</a:t>
            </a:r>
            <a:r>
              <a:rPr lang="en-US" sz="2800" dirty="0"/>
              <a:t> which makes much gas, suitable for LPG ; </a:t>
            </a:r>
            <a:r>
              <a:rPr lang="en-US" sz="2800" dirty="0" err="1"/>
              <a:t>olefinic</a:t>
            </a:r>
            <a:r>
              <a:rPr lang="en-US" sz="2800" dirty="0"/>
              <a:t> hydrocarbons, the feed stock for many petroleum chemicals ; and high grade gasoline</a:t>
            </a:r>
            <a:r>
              <a:rPr lang="en-US" sz="2800" dirty="0" smtClean="0"/>
              <a:t>.</a:t>
            </a:r>
            <a:br>
              <a:rPr lang="en-US" sz="2800" dirty="0" smtClean="0"/>
            </a:br>
            <a:r>
              <a:rPr lang="en-US" sz="2800" dirty="0" smtClean="0"/>
              <a:t/>
            </a:r>
            <a:br>
              <a:rPr lang="en-US" sz="2800" dirty="0" smtClean="0"/>
            </a:br>
            <a:r>
              <a:rPr lang="en-US" sz="2800" b="1" dirty="0">
                <a:solidFill>
                  <a:srgbClr val="C00000"/>
                </a:solidFill>
              </a:rPr>
              <a:t>d) Wax Plant</a:t>
            </a:r>
            <a:r>
              <a:rPr lang="en-US" sz="2800" dirty="0">
                <a:solidFill>
                  <a:srgbClr val="C00000"/>
                </a:solidFill>
              </a:rPr>
              <a:t> : </a:t>
            </a:r>
            <a:r>
              <a:rPr lang="en-US" sz="2800" dirty="0"/>
              <a:t>de-waxing to get wax out of oil, then de oiling of the crude wax and final purification of the wax by hydrogenation</a:t>
            </a:r>
            <a:r>
              <a:rPr lang="en-US" sz="2800" dirty="0" smtClean="0"/>
              <a:t>.</a:t>
            </a:r>
            <a:r>
              <a:rPr lang="en-US" sz="2800" dirty="0"/>
              <a:t/>
            </a:r>
            <a:br>
              <a:rPr lang="en-US" sz="2800" dirty="0"/>
            </a:br>
            <a:r>
              <a:rPr lang="en-US" sz="2800" dirty="0"/>
              <a:t/>
            </a:r>
            <a:br>
              <a:rPr lang="en-US" sz="2800" dirty="0"/>
            </a:br>
            <a:endParaRPr lang="ar-SA" sz="28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25150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6048672"/>
          </a:xfrm>
        </p:spPr>
        <p:txBody>
          <a:bodyPr>
            <a:noAutofit/>
          </a:bodyPr>
          <a:lstStyle/>
          <a:p>
            <a:pPr algn="l" rtl="0"/>
            <a:r>
              <a:rPr lang="en-US" sz="3200" b="1" dirty="0">
                <a:solidFill>
                  <a:srgbClr val="C00000"/>
                </a:solidFill>
              </a:rPr>
              <a:t>e) Sweetening and </a:t>
            </a:r>
            <a:r>
              <a:rPr lang="en-US" sz="3200" b="1" dirty="0" err="1">
                <a:solidFill>
                  <a:srgbClr val="C00000"/>
                </a:solidFill>
              </a:rPr>
              <a:t>Desulphurisation</a:t>
            </a:r>
            <a:r>
              <a:rPr lang="en-US" sz="3200" b="1" dirty="0">
                <a:solidFill>
                  <a:srgbClr val="C00000"/>
                </a:solidFill>
              </a:rPr>
              <a:t> </a:t>
            </a:r>
            <a:r>
              <a:rPr lang="en-US" sz="3200" dirty="0">
                <a:solidFill>
                  <a:srgbClr val="C00000"/>
                </a:solidFill>
              </a:rPr>
              <a:t>: </a:t>
            </a:r>
            <a:r>
              <a:rPr lang="en-US" sz="3200" dirty="0"/>
              <a:t>for jet fuel</a:t>
            </a:r>
            <a:r>
              <a:rPr lang="en-US" sz="3200" dirty="0" smtClean="0"/>
              <a:t>.</a:t>
            </a:r>
            <a:br>
              <a:rPr lang="en-US" sz="3200" dirty="0" smtClean="0"/>
            </a:br>
            <a:r>
              <a:rPr lang="en-US" sz="3200" dirty="0"/>
              <a:t/>
            </a:r>
            <a:br>
              <a:rPr lang="en-US" sz="3200" dirty="0"/>
            </a:br>
            <a:r>
              <a:rPr lang="en-US" sz="3200" b="1" dirty="0">
                <a:solidFill>
                  <a:srgbClr val="C00000"/>
                </a:solidFill>
              </a:rPr>
              <a:t>f) Alkylation unit</a:t>
            </a:r>
            <a:r>
              <a:rPr lang="en-US" sz="3200" dirty="0">
                <a:solidFill>
                  <a:srgbClr val="C00000"/>
                </a:solidFill>
              </a:rPr>
              <a:t> : </a:t>
            </a:r>
            <a:r>
              <a:rPr lang="en-US" sz="3200" dirty="0"/>
              <a:t>to synthesize very high octane components for gasoline out of by product gases from processes (b) , (c) and the primary distillation of the crude oil</a:t>
            </a:r>
            <a:r>
              <a:rPr lang="en-US" sz="3200" dirty="0" smtClean="0"/>
              <a:t>.</a:t>
            </a:r>
            <a:br>
              <a:rPr lang="en-US" sz="3200" dirty="0" smtClean="0"/>
            </a:br>
            <a:r>
              <a:rPr lang="en-US" sz="3200" dirty="0"/>
              <a:t/>
            </a:r>
            <a:br>
              <a:rPr lang="en-US" sz="3200" dirty="0"/>
            </a:br>
            <a:r>
              <a:rPr lang="en-US" sz="3200" b="1" dirty="0">
                <a:solidFill>
                  <a:srgbClr val="C00000"/>
                </a:solidFill>
              </a:rPr>
              <a:t>g) Lubricating oil refining </a:t>
            </a:r>
            <a:r>
              <a:rPr lang="en-US" sz="3200" dirty="0" smtClean="0">
                <a:solidFill>
                  <a:srgbClr val="C00000"/>
                </a:solidFill>
              </a:rPr>
              <a:t>: </a:t>
            </a:r>
            <a:r>
              <a:rPr lang="en-US" sz="3200" dirty="0" smtClean="0"/>
              <a:t>special </a:t>
            </a:r>
            <a:r>
              <a:rPr lang="en-US" sz="3200" dirty="0"/>
              <a:t>plant to remove resinous and solidifying materials from lubricating oil stocks and achieve the finished product by blending.</a:t>
            </a:r>
            <a:br>
              <a:rPr lang="en-US" sz="3200" dirty="0"/>
            </a:br>
            <a:endParaRPr lang="ar-SA" sz="32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174687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476672"/>
            <a:ext cx="8229600" cy="5585266"/>
          </a:xfrm>
        </p:spPr>
        <p:txBody>
          <a:bodyPr>
            <a:noAutofit/>
          </a:bodyPr>
          <a:lstStyle/>
          <a:p>
            <a:pPr algn="l" rtl="0"/>
            <a:r>
              <a:rPr lang="en-US" sz="2800" dirty="0" smtClean="0"/>
              <a:t>Butane  and  </a:t>
            </a:r>
            <a:r>
              <a:rPr lang="en-US" sz="2800" dirty="0" err="1" smtClean="0"/>
              <a:t>ltr</a:t>
            </a:r>
            <a:r>
              <a:rPr lang="en-US" sz="2800" dirty="0" smtClean="0"/>
              <a:t> </a:t>
            </a:r>
            <a:r>
              <a:rPr lang="en-US" sz="2800" dirty="0" smtClean="0">
                <a:solidFill>
                  <a:srgbClr val="C00000"/>
                </a:solidFill>
              </a:rPr>
              <a:t>→</a:t>
            </a:r>
            <a:r>
              <a:rPr lang="en-US" sz="2800" dirty="0" smtClean="0"/>
              <a:t> gas unit for refining </a:t>
            </a:r>
            <a:br>
              <a:rPr lang="en-US" sz="2800" dirty="0" smtClean="0"/>
            </a:br>
            <a:r>
              <a:rPr lang="en-US" sz="2800" dirty="0" smtClean="0"/>
              <a:t>                              and separation </a:t>
            </a:r>
            <a:br>
              <a:rPr lang="en-US" sz="2800" dirty="0" smtClean="0"/>
            </a:br>
            <a:r>
              <a:rPr lang="en-US" sz="2800" dirty="0" smtClean="0"/>
              <a:t>Gasoline </a:t>
            </a:r>
            <a:r>
              <a:rPr lang="en-US" sz="2800" dirty="0" smtClean="0">
                <a:solidFill>
                  <a:srgbClr val="C00000"/>
                </a:solidFill>
              </a:rPr>
              <a:t>→ </a:t>
            </a:r>
            <a:r>
              <a:rPr lang="en-US" sz="2800" dirty="0" smtClean="0"/>
              <a:t>Blending</a:t>
            </a:r>
            <a:br>
              <a:rPr lang="en-US" sz="2800" dirty="0" smtClean="0"/>
            </a:br>
            <a:r>
              <a:rPr lang="en-US" sz="2800" dirty="0" smtClean="0"/>
              <a:t>Naphtha </a:t>
            </a:r>
            <a:r>
              <a:rPr lang="en-US" sz="2800" dirty="0" smtClean="0">
                <a:solidFill>
                  <a:srgbClr val="C00000"/>
                </a:solidFill>
              </a:rPr>
              <a:t>→</a:t>
            </a:r>
            <a:r>
              <a:rPr lang="en-US" sz="2800" dirty="0" smtClean="0"/>
              <a:t> Reforming</a:t>
            </a:r>
            <a:br>
              <a:rPr lang="en-US" sz="2800" dirty="0" smtClean="0"/>
            </a:br>
            <a:r>
              <a:rPr lang="en-US" sz="2800" dirty="0" smtClean="0"/>
              <a:t>Kerosene</a:t>
            </a:r>
            <a:r>
              <a:rPr lang="en-US" sz="2800" dirty="0" smtClean="0">
                <a:solidFill>
                  <a:srgbClr val="C00000"/>
                </a:solidFill>
              </a:rPr>
              <a:t> → </a:t>
            </a:r>
            <a:r>
              <a:rPr lang="en-US" sz="2800" dirty="0" smtClean="0"/>
              <a:t>Hydrogenation</a:t>
            </a:r>
            <a:br>
              <a:rPr lang="en-US" sz="2800" dirty="0" smtClean="0"/>
            </a:br>
            <a:r>
              <a:rPr lang="en-US" sz="2800" dirty="0" smtClean="0"/>
              <a:t>Light Gas oil </a:t>
            </a:r>
            <a:r>
              <a:rPr lang="en-US" sz="2800" dirty="0" smtClean="0">
                <a:solidFill>
                  <a:srgbClr val="C00000"/>
                </a:solidFill>
              </a:rPr>
              <a:t>→</a:t>
            </a:r>
            <a:r>
              <a:rPr lang="en-US" sz="2800" dirty="0" smtClean="0"/>
              <a:t> Gas Oil Blending</a:t>
            </a:r>
            <a:br>
              <a:rPr lang="en-US" sz="2800" dirty="0" smtClean="0"/>
            </a:br>
            <a:r>
              <a:rPr lang="en-US" sz="2800" dirty="0" smtClean="0"/>
              <a:t>Heavy Gas oil </a:t>
            </a:r>
            <a:r>
              <a:rPr lang="en-US" sz="2800" dirty="0" smtClean="0">
                <a:solidFill>
                  <a:srgbClr val="C00000"/>
                </a:solidFill>
              </a:rPr>
              <a:t>→ </a:t>
            </a:r>
            <a:r>
              <a:rPr lang="en-US" sz="2800" dirty="0" smtClean="0"/>
              <a:t>Catalytic Cracking  </a:t>
            </a:r>
            <a:br>
              <a:rPr lang="en-US" sz="2800" dirty="0" smtClean="0"/>
            </a:br>
            <a:r>
              <a:rPr lang="en-US" sz="2800" dirty="0" smtClean="0"/>
              <a:t>Reduced  Crude </a:t>
            </a:r>
            <a:r>
              <a:rPr lang="en-US" sz="2800" dirty="0" smtClean="0">
                <a:solidFill>
                  <a:srgbClr val="C00000"/>
                </a:solidFill>
              </a:rPr>
              <a:t>→</a:t>
            </a:r>
            <a:r>
              <a:rPr lang="en-US" sz="2800" dirty="0" smtClean="0"/>
              <a:t> Vacuum Distillation</a:t>
            </a:r>
            <a:br>
              <a:rPr lang="en-US" sz="2800" dirty="0" smtClean="0"/>
            </a:br>
            <a:r>
              <a:rPr lang="en-US" sz="2800" dirty="0" smtClean="0"/>
              <a:t>                                 Unit</a:t>
            </a:r>
            <a:endParaRPr lang="ar-SA" sz="28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5004048" y="863424"/>
            <a:ext cx="4139953" cy="5383180"/>
            <a:chOff x="5004048" y="863424"/>
            <a:chExt cx="4139953" cy="5383180"/>
          </a:xfrm>
        </p:grpSpPr>
        <p:cxnSp>
          <p:nvCxnSpPr>
            <p:cNvPr id="9" name="Straight Arrow Connector 8"/>
            <p:cNvCxnSpPr>
              <a:endCxn id="7" idx="1"/>
            </p:cNvCxnSpPr>
            <p:nvPr/>
          </p:nvCxnSpPr>
          <p:spPr>
            <a:xfrm>
              <a:off x="5004048" y="3320988"/>
              <a:ext cx="100811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948264" y="1678923"/>
              <a:ext cx="100811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948264" y="2420888"/>
              <a:ext cx="100811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948264" y="3140968"/>
              <a:ext cx="100811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948264" y="3933056"/>
              <a:ext cx="100811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948264" y="4797152"/>
              <a:ext cx="100811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7" idx="2"/>
            </p:cNvCxnSpPr>
            <p:nvPr/>
          </p:nvCxnSpPr>
          <p:spPr>
            <a:xfrm rot="16200000" flipH="1">
              <a:off x="6966106" y="4527281"/>
              <a:ext cx="720080" cy="1691869"/>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Elbow Connector 18"/>
            <p:cNvCxnSpPr>
              <a:stCxn id="7" idx="0"/>
              <a:endCxn id="21" idx="1"/>
            </p:cNvCxnSpPr>
            <p:nvPr/>
          </p:nvCxnSpPr>
          <p:spPr>
            <a:xfrm rot="5400000" flipH="1" flipV="1">
              <a:off x="6550371" y="977931"/>
              <a:ext cx="580710" cy="721029"/>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201241" y="863424"/>
              <a:ext cx="1728192" cy="369332"/>
            </a:xfrm>
            <a:prstGeom prst="rect">
              <a:avLst/>
            </a:prstGeom>
            <a:noFill/>
          </p:spPr>
          <p:txBody>
            <a:bodyPr wrap="square" rtlCol="1">
              <a:spAutoFit/>
            </a:bodyPr>
            <a:lstStyle/>
            <a:p>
              <a:r>
                <a:rPr lang="en-US" dirty="0" smtClean="0"/>
                <a:t>Butane  and  </a:t>
              </a:r>
              <a:r>
                <a:rPr lang="en-US" dirty="0" err="1" smtClean="0"/>
                <a:t>ltr</a:t>
              </a:r>
              <a:r>
                <a:rPr lang="en-US" dirty="0" smtClean="0"/>
                <a:t> </a:t>
              </a:r>
              <a:endParaRPr lang="ar-SA" dirty="0"/>
            </a:p>
          </p:txBody>
        </p:sp>
        <p:sp>
          <p:nvSpPr>
            <p:cNvPr id="23" name="TextBox 22"/>
            <p:cNvSpPr txBox="1"/>
            <p:nvPr/>
          </p:nvSpPr>
          <p:spPr>
            <a:xfrm>
              <a:off x="7956376" y="1494257"/>
              <a:ext cx="995785" cy="369332"/>
            </a:xfrm>
            <a:prstGeom prst="rect">
              <a:avLst/>
            </a:prstGeom>
            <a:noFill/>
          </p:spPr>
          <p:txBody>
            <a:bodyPr wrap="none" rtlCol="1">
              <a:spAutoFit/>
            </a:bodyPr>
            <a:lstStyle/>
            <a:p>
              <a:r>
                <a:rPr lang="en-US" dirty="0" smtClean="0"/>
                <a:t>Gasoline</a:t>
              </a:r>
              <a:endParaRPr lang="ar-SA" dirty="0"/>
            </a:p>
          </p:txBody>
        </p:sp>
        <p:sp>
          <p:nvSpPr>
            <p:cNvPr id="26" name="TextBox 25"/>
            <p:cNvSpPr txBox="1"/>
            <p:nvPr/>
          </p:nvSpPr>
          <p:spPr>
            <a:xfrm>
              <a:off x="7811967" y="2450422"/>
              <a:ext cx="995272" cy="369332"/>
            </a:xfrm>
            <a:prstGeom prst="rect">
              <a:avLst/>
            </a:prstGeom>
            <a:noFill/>
          </p:spPr>
          <p:txBody>
            <a:bodyPr wrap="none" rtlCol="1">
              <a:spAutoFit/>
            </a:bodyPr>
            <a:lstStyle/>
            <a:p>
              <a:r>
                <a:rPr lang="en-US" dirty="0" smtClean="0"/>
                <a:t>Naphtha</a:t>
              </a:r>
              <a:endParaRPr lang="ar-SA" dirty="0"/>
            </a:p>
          </p:txBody>
        </p:sp>
        <p:sp>
          <p:nvSpPr>
            <p:cNvPr id="24" name="TextBox 23"/>
            <p:cNvSpPr txBox="1"/>
            <p:nvPr/>
          </p:nvSpPr>
          <p:spPr>
            <a:xfrm>
              <a:off x="7732100" y="3140968"/>
              <a:ext cx="1078663" cy="369332"/>
            </a:xfrm>
            <a:prstGeom prst="rect">
              <a:avLst/>
            </a:prstGeom>
            <a:noFill/>
          </p:spPr>
          <p:txBody>
            <a:bodyPr wrap="square" rtlCol="1">
              <a:spAutoFit/>
            </a:bodyPr>
            <a:lstStyle/>
            <a:p>
              <a:r>
                <a:rPr lang="en-US" dirty="0" smtClean="0"/>
                <a:t>Kerosene</a:t>
              </a:r>
              <a:endParaRPr lang="ar-SA" dirty="0"/>
            </a:p>
          </p:txBody>
        </p:sp>
        <p:sp>
          <p:nvSpPr>
            <p:cNvPr id="27" name="TextBox 26"/>
            <p:cNvSpPr txBox="1"/>
            <p:nvPr/>
          </p:nvSpPr>
          <p:spPr>
            <a:xfrm>
              <a:off x="7521511" y="3976817"/>
              <a:ext cx="1499842" cy="369332"/>
            </a:xfrm>
            <a:prstGeom prst="rect">
              <a:avLst/>
            </a:prstGeom>
            <a:noFill/>
          </p:spPr>
          <p:txBody>
            <a:bodyPr wrap="square" rtlCol="1">
              <a:spAutoFit/>
            </a:bodyPr>
            <a:lstStyle/>
            <a:p>
              <a:r>
                <a:rPr lang="en-US" dirty="0" smtClean="0"/>
                <a:t>Light Gas oil </a:t>
              </a:r>
              <a:endParaRPr lang="ar-SA" dirty="0"/>
            </a:p>
          </p:txBody>
        </p:sp>
        <p:sp>
          <p:nvSpPr>
            <p:cNvPr id="28" name="TextBox 27"/>
            <p:cNvSpPr txBox="1"/>
            <p:nvPr/>
          </p:nvSpPr>
          <p:spPr>
            <a:xfrm>
              <a:off x="7680671" y="4859868"/>
              <a:ext cx="1463330" cy="369332"/>
            </a:xfrm>
            <a:prstGeom prst="rect">
              <a:avLst/>
            </a:prstGeom>
            <a:noFill/>
          </p:spPr>
          <p:txBody>
            <a:bodyPr wrap="square" rtlCol="1">
              <a:spAutoFit/>
            </a:bodyPr>
            <a:lstStyle/>
            <a:p>
              <a:r>
                <a:rPr lang="en-US" dirty="0" smtClean="0"/>
                <a:t>Heavy Gas oil </a:t>
              </a:r>
              <a:endParaRPr lang="ar-SA" dirty="0"/>
            </a:p>
          </p:txBody>
        </p:sp>
        <p:sp>
          <p:nvSpPr>
            <p:cNvPr id="29" name="TextBox 28"/>
            <p:cNvSpPr txBox="1"/>
            <p:nvPr/>
          </p:nvSpPr>
          <p:spPr>
            <a:xfrm>
              <a:off x="7201241" y="5877272"/>
              <a:ext cx="1942760" cy="369332"/>
            </a:xfrm>
            <a:prstGeom prst="rect">
              <a:avLst/>
            </a:prstGeom>
            <a:noFill/>
          </p:spPr>
          <p:txBody>
            <a:bodyPr wrap="square" rtlCol="1">
              <a:spAutoFit/>
            </a:bodyPr>
            <a:lstStyle/>
            <a:p>
              <a:pPr algn="l" rtl="0"/>
              <a:r>
                <a:rPr lang="en-US" dirty="0" smtClean="0"/>
                <a:t>Reduced  Crude </a:t>
              </a:r>
              <a:endParaRPr lang="ar-SA" dirty="0"/>
            </a:p>
          </p:txBody>
        </p:sp>
      </p:grpSp>
      <p:grpSp>
        <p:nvGrpSpPr>
          <p:cNvPr id="1024" name="Group 1023"/>
          <p:cNvGrpSpPr/>
          <p:nvPr/>
        </p:nvGrpSpPr>
        <p:grpSpPr>
          <a:xfrm>
            <a:off x="5076056" y="1628800"/>
            <a:ext cx="1872208" cy="3384376"/>
            <a:chOff x="5076056" y="1628800"/>
            <a:chExt cx="1872208" cy="3384376"/>
          </a:xfrm>
        </p:grpSpPr>
        <p:sp>
          <p:nvSpPr>
            <p:cNvPr id="7" name="Rectangle 6"/>
            <p:cNvSpPr/>
            <p:nvPr/>
          </p:nvSpPr>
          <p:spPr>
            <a:xfrm>
              <a:off x="6012160" y="1628800"/>
              <a:ext cx="936104" cy="33843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1" name="TextBox 30"/>
            <p:cNvSpPr txBox="1"/>
            <p:nvPr/>
          </p:nvSpPr>
          <p:spPr>
            <a:xfrm>
              <a:off x="5076056" y="2956882"/>
              <a:ext cx="720080" cy="400110"/>
            </a:xfrm>
            <a:prstGeom prst="rect">
              <a:avLst/>
            </a:prstGeom>
            <a:noFill/>
          </p:spPr>
          <p:txBody>
            <a:bodyPr wrap="square" rtlCol="1">
              <a:spAutoFit/>
            </a:bodyPr>
            <a:lstStyle/>
            <a:p>
              <a:pPr algn="l" rtl="0"/>
              <a:r>
                <a:rPr lang="en-US" sz="2000" b="1" dirty="0" smtClean="0"/>
                <a:t>C.O.</a:t>
              </a:r>
              <a:endParaRPr lang="ar-SA" sz="2000" b="1" dirty="0"/>
            </a:p>
          </p:txBody>
        </p:sp>
      </p:grpSp>
    </p:spTree>
    <p:extLst>
      <p:ext uri="{BB962C8B-B14F-4D97-AF65-F5344CB8AC3E}">
        <p14:creationId xmlns:p14="http://schemas.microsoft.com/office/powerpoint/2010/main" xmlns="" val="98306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0688"/>
            <a:ext cx="9144000" cy="1296144"/>
          </a:xfrm>
          <a:solidFill>
            <a:schemeClr val="accent2">
              <a:lumMod val="40000"/>
              <a:lumOff val="60000"/>
            </a:schemeClr>
          </a:solidFill>
        </p:spPr>
        <p:txBody>
          <a:bodyPr>
            <a:noAutofit/>
          </a:bodyPr>
          <a:lstStyle/>
          <a:p>
            <a:pPr rtl="0"/>
            <a:r>
              <a:rPr lang="en-US" sz="3200" b="1" i="1" dirty="0" smtClean="0">
                <a:solidFill>
                  <a:srgbClr val="C00000"/>
                </a:solidFill>
              </a:rPr>
              <a:t>Gas </a:t>
            </a:r>
            <a:br>
              <a:rPr lang="en-US" sz="3200" b="1" i="1" dirty="0" smtClean="0">
                <a:solidFill>
                  <a:srgbClr val="C00000"/>
                </a:solidFill>
              </a:rPr>
            </a:br>
            <a:r>
              <a:rPr lang="en-US" sz="3200" b="1" i="1" dirty="0" smtClean="0">
                <a:solidFill>
                  <a:srgbClr val="C00000"/>
                </a:solidFill>
              </a:rPr>
              <a:t> </a:t>
            </a:r>
            <a:r>
              <a:rPr lang="en-US" sz="3200" dirty="0" smtClean="0"/>
              <a:t>It is </a:t>
            </a:r>
            <a:r>
              <a:rPr lang="en-US" sz="2800" dirty="0"/>
              <a:t>f</a:t>
            </a:r>
            <a:r>
              <a:rPr lang="en-US" sz="2800" dirty="0" smtClean="0"/>
              <a:t>rom </a:t>
            </a:r>
            <a:r>
              <a:rPr lang="en-US" sz="2800" dirty="0" err="1"/>
              <a:t>petrolum</a:t>
            </a:r>
            <a:r>
              <a:rPr lang="en-US" sz="2800" dirty="0"/>
              <a:t> is classified under several </a:t>
            </a:r>
            <a:r>
              <a:rPr lang="en-US" sz="2800" dirty="0" smtClean="0"/>
              <a:t>names:-</a:t>
            </a:r>
            <a:br>
              <a:rPr lang="en-US" sz="2800" dirty="0" smtClean="0"/>
            </a:br>
            <a:r>
              <a:rPr lang="en-US" sz="2800" dirty="0" smtClean="0"/>
              <a:t> </a:t>
            </a:r>
            <a:endParaRPr lang="ar-SA" sz="2800" dirty="0"/>
          </a:p>
        </p:txBody>
      </p:sp>
      <p:sp>
        <p:nvSpPr>
          <p:cNvPr id="4" name="Rectangle 3"/>
          <p:cNvSpPr/>
          <p:nvPr/>
        </p:nvSpPr>
        <p:spPr>
          <a:xfrm>
            <a:off x="35496" y="-72390"/>
            <a:ext cx="8856984" cy="477054"/>
          </a:xfrm>
          <a:prstGeom prst="rect">
            <a:avLst/>
          </a:prstGeom>
        </p:spPr>
        <p:txBody>
          <a:bodyPr wrap="square">
            <a:spAutoFit/>
          </a:bodyPr>
          <a:lstStyle/>
          <a:p>
            <a:pPr algn="ctr"/>
            <a:r>
              <a:rPr lang="en-US" sz="2500" b="1" i="1" dirty="0" smtClean="0"/>
              <a:t>Petroleum Refinery</a:t>
            </a:r>
            <a:endParaRPr lang="ar-SA" sz="2500" i="1" dirty="0"/>
          </a:p>
        </p:txBody>
      </p:sp>
      <p:cxnSp>
        <p:nvCxnSpPr>
          <p:cNvPr id="5" name="Straight Connector 4"/>
          <p:cNvCxnSpPr/>
          <p:nvPr/>
        </p:nvCxnSpPr>
        <p:spPr>
          <a:xfrm>
            <a:off x="0" y="404664"/>
            <a:ext cx="889248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5496" y="346581"/>
            <a:ext cx="885698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734677" y="2696008"/>
            <a:ext cx="2520280" cy="523220"/>
          </a:xfrm>
          <a:prstGeom prst="rect">
            <a:avLst/>
          </a:prstGeom>
          <a:solidFill>
            <a:srgbClr val="92D050"/>
          </a:solidFill>
        </p:spPr>
        <p:txBody>
          <a:bodyPr wrap="square" rtlCol="1">
            <a:spAutoFit/>
          </a:bodyPr>
          <a:lstStyle/>
          <a:p>
            <a:pPr algn="l" rtl="0"/>
            <a:r>
              <a:rPr lang="en-US" sz="2800" b="1" dirty="0"/>
              <a:t>a) Natural gas</a:t>
            </a:r>
            <a:r>
              <a:rPr lang="en-US" sz="2800" dirty="0"/>
              <a:t> </a:t>
            </a:r>
            <a:r>
              <a:rPr lang="en-US" sz="2800" dirty="0" smtClean="0"/>
              <a:t> </a:t>
            </a:r>
            <a:endParaRPr lang="ar-SA" sz="2800" dirty="0"/>
          </a:p>
        </p:txBody>
      </p:sp>
      <p:sp>
        <p:nvSpPr>
          <p:cNvPr id="8" name="TextBox 7"/>
          <p:cNvSpPr txBox="1"/>
          <p:nvPr/>
        </p:nvSpPr>
        <p:spPr>
          <a:xfrm>
            <a:off x="5652120" y="2680190"/>
            <a:ext cx="2986350" cy="523220"/>
          </a:xfrm>
          <a:prstGeom prst="rect">
            <a:avLst/>
          </a:prstGeom>
          <a:solidFill>
            <a:srgbClr val="92D050"/>
          </a:solidFill>
        </p:spPr>
        <p:txBody>
          <a:bodyPr wrap="square" rtlCol="1">
            <a:spAutoFit/>
          </a:bodyPr>
          <a:lstStyle/>
          <a:p>
            <a:pPr algn="l" rtl="0"/>
            <a:r>
              <a:rPr lang="en-US" sz="2800" b="1" dirty="0"/>
              <a:t>b) </a:t>
            </a:r>
            <a:r>
              <a:rPr lang="en-US" sz="2800" b="1" dirty="0" smtClean="0"/>
              <a:t>Associated </a:t>
            </a:r>
            <a:r>
              <a:rPr lang="en-US" sz="2800" b="1" dirty="0"/>
              <a:t>gas</a:t>
            </a:r>
            <a:r>
              <a:rPr lang="en-US" sz="2800" dirty="0"/>
              <a:t> </a:t>
            </a:r>
            <a:r>
              <a:rPr lang="en-US" sz="2800" dirty="0" smtClean="0"/>
              <a:t> </a:t>
            </a:r>
            <a:endParaRPr lang="ar-SA" sz="2800" dirty="0"/>
          </a:p>
        </p:txBody>
      </p:sp>
      <p:sp>
        <p:nvSpPr>
          <p:cNvPr id="9" name="TextBox 8"/>
          <p:cNvSpPr txBox="1"/>
          <p:nvPr/>
        </p:nvSpPr>
        <p:spPr>
          <a:xfrm>
            <a:off x="5669207" y="3696807"/>
            <a:ext cx="2986350" cy="523220"/>
          </a:xfrm>
          <a:prstGeom prst="rect">
            <a:avLst/>
          </a:prstGeom>
          <a:solidFill>
            <a:srgbClr val="92D050"/>
          </a:solidFill>
        </p:spPr>
        <p:txBody>
          <a:bodyPr wrap="square" rtlCol="1">
            <a:spAutoFit/>
          </a:bodyPr>
          <a:lstStyle/>
          <a:p>
            <a:pPr algn="l" rtl="0"/>
            <a:r>
              <a:rPr lang="en-US" sz="2800" b="1" dirty="0"/>
              <a:t>c) </a:t>
            </a:r>
            <a:r>
              <a:rPr lang="en-US" sz="2800" b="1" dirty="0" smtClean="0"/>
              <a:t>Dissolved </a:t>
            </a:r>
            <a:r>
              <a:rPr lang="en-US" sz="2800" b="1" dirty="0"/>
              <a:t>gas </a:t>
            </a:r>
            <a:endParaRPr lang="ar-SA" sz="2800" dirty="0"/>
          </a:p>
        </p:txBody>
      </p:sp>
      <p:sp>
        <p:nvSpPr>
          <p:cNvPr id="10" name="TextBox 9"/>
          <p:cNvSpPr txBox="1"/>
          <p:nvPr/>
        </p:nvSpPr>
        <p:spPr>
          <a:xfrm>
            <a:off x="717590" y="3696807"/>
            <a:ext cx="2986350" cy="523220"/>
          </a:xfrm>
          <a:prstGeom prst="rect">
            <a:avLst/>
          </a:prstGeom>
          <a:solidFill>
            <a:srgbClr val="92D050"/>
          </a:solidFill>
        </p:spPr>
        <p:txBody>
          <a:bodyPr wrap="square" rtlCol="1">
            <a:spAutoFit/>
          </a:bodyPr>
          <a:lstStyle/>
          <a:p>
            <a:pPr algn="l" rtl="0"/>
            <a:r>
              <a:rPr lang="en-US" sz="2800" b="1" dirty="0"/>
              <a:t>d) Refining off gas</a:t>
            </a:r>
            <a:r>
              <a:rPr lang="en-US" sz="2800" dirty="0"/>
              <a:t> </a:t>
            </a:r>
            <a:endParaRPr lang="ar-SA" sz="2800" dirty="0"/>
          </a:p>
        </p:txBody>
      </p:sp>
      <p:sp>
        <p:nvSpPr>
          <p:cNvPr id="12" name="TextBox 11"/>
          <p:cNvSpPr txBox="1"/>
          <p:nvPr/>
        </p:nvSpPr>
        <p:spPr>
          <a:xfrm>
            <a:off x="1872945" y="4754942"/>
            <a:ext cx="5146590" cy="523220"/>
          </a:xfrm>
          <a:prstGeom prst="rect">
            <a:avLst/>
          </a:prstGeom>
          <a:solidFill>
            <a:srgbClr val="92D050"/>
          </a:solidFill>
        </p:spPr>
        <p:txBody>
          <a:bodyPr wrap="square" rtlCol="1">
            <a:spAutoFit/>
          </a:bodyPr>
          <a:lstStyle/>
          <a:p>
            <a:pPr algn="l" rtl="0"/>
            <a:r>
              <a:rPr lang="en-US" sz="2800" b="1" dirty="0"/>
              <a:t>e) </a:t>
            </a:r>
            <a:r>
              <a:rPr lang="en-US" sz="2800" b="1" dirty="0" err="1" smtClean="0"/>
              <a:t>Liqiuified</a:t>
            </a:r>
            <a:r>
              <a:rPr lang="en-US" sz="2800" b="1" dirty="0" smtClean="0"/>
              <a:t> </a:t>
            </a:r>
            <a:r>
              <a:rPr lang="en-US" sz="2800" b="1" dirty="0"/>
              <a:t>Petroleum Gas (LPG)</a:t>
            </a:r>
            <a:r>
              <a:rPr lang="en-US" sz="2800" dirty="0"/>
              <a:t> </a:t>
            </a:r>
            <a:r>
              <a:rPr lang="en-US" sz="2800" dirty="0" smtClean="0"/>
              <a:t> </a:t>
            </a:r>
            <a:endParaRPr lang="ar-SA" sz="2800" dirty="0"/>
          </a:p>
        </p:txBody>
      </p:sp>
      <p:cxnSp>
        <p:nvCxnSpPr>
          <p:cNvPr id="14" name="Straight Arrow Connector 13"/>
          <p:cNvCxnSpPr>
            <a:stCxn id="2" idx="2"/>
          </p:cNvCxnSpPr>
          <p:nvPr/>
        </p:nvCxnSpPr>
        <p:spPr>
          <a:xfrm flipH="1">
            <a:off x="3254958" y="1916832"/>
            <a:ext cx="1317042" cy="93610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2" idx="2"/>
            <a:endCxn id="8" idx="1"/>
          </p:cNvCxnSpPr>
          <p:nvPr/>
        </p:nvCxnSpPr>
        <p:spPr>
          <a:xfrm>
            <a:off x="4572000" y="1916832"/>
            <a:ext cx="1080120" cy="102496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2" idx="2"/>
            <a:endCxn id="10" idx="3"/>
          </p:cNvCxnSpPr>
          <p:nvPr/>
        </p:nvCxnSpPr>
        <p:spPr>
          <a:xfrm flipH="1">
            <a:off x="3703940" y="1916832"/>
            <a:ext cx="868060" cy="204158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2" idx="2"/>
            <a:endCxn id="9" idx="1"/>
          </p:cNvCxnSpPr>
          <p:nvPr/>
        </p:nvCxnSpPr>
        <p:spPr>
          <a:xfrm>
            <a:off x="4572000" y="1916832"/>
            <a:ext cx="1097207" cy="204158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2" idx="2"/>
          </p:cNvCxnSpPr>
          <p:nvPr/>
        </p:nvCxnSpPr>
        <p:spPr>
          <a:xfrm>
            <a:off x="4572000" y="1916832"/>
            <a:ext cx="0" cy="283811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201106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TotalTime>
  <Words>530</Words>
  <Application>Microsoft Office PowerPoint</Application>
  <PresentationFormat>On-screen Show (4:3)</PresentationFormat>
  <Paragraphs>77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Slide 1</vt:lpstr>
      <vt:lpstr>The Petroleum Refinery</vt:lpstr>
      <vt:lpstr> Simple refinery : may make only gasoline, diesel fuel, and heavy fuel. The crude oil is distilled into: 1) Gaseous hydrocarbons, which are burnt as refinery                                                    fuel. 2) Light gasoline, which will need sweetening, a simple chemical treatment, and then use for automotive use except for its low octane number.  3) Naphtha of very low octane number, perhaps 40 compared with a market of 90. It is catalytically reformed, by which octane number of 90 to 95 can be obtained.  </vt:lpstr>
      <vt:lpstr>A simple refinery consist of : a crude oil  distilling unit, a gasoline sweetening unit and a catalytic reformer.        Refineries having just this usually small of 2000 to 4000 tons/day of crude oil.   &gt;&gt; Next stage of complexity is to added a desulphurization unit to treat the diesel fuel. &gt;&gt; Usually also the growing refinery will make (LPG) and some low grade kerosene.  &gt;&gt;The kerosene will also need refining, at least sweetening to make it of marketable odor. </vt:lpstr>
      <vt:lpstr>Slide 5</vt:lpstr>
      <vt:lpstr> a) Vacuum Distillation : To make a heavy distillate suitable for catalytic cracking or hydro-cracking or manufacture of lubricating oils , and a residue which may be blown  or further distilled for bitumen.  b) Hydro-cracking : which makes more naphtha for catalytic reforming, more diesel fuel and low sulphur fuel.  c) Catalytic Cracking : which makes much gas, suitable for LPG ; olefinic hydrocarbons, the feed stock for many petroleum chemicals ; and high grade gasoline.  d) Wax Plant : de-waxing to get wax out of oil, then de oiling of the crude wax and final purification of the wax by hydrogenation.  </vt:lpstr>
      <vt:lpstr>e) Sweetening and Desulphurisation : for jet fuel.  f) Alkylation unit : to synthesize very high octane components for gasoline out of by product gases from processes (b) , (c) and the primary distillation of the crude oil.  g) Lubricating oil refining : special plant to remove resinous and solidifying materials from lubricating oil stocks and achieve the finished product by blending. </vt:lpstr>
      <vt:lpstr>Butane  and  ltr → gas unit for refining                                and separation  Gasoline → Blending Naphtha → Reforming Kerosene → Hydrogenation Light Gas oil → Gas Oil Blending Heavy Gas oil → Catalytic Cracking   Reduced  Crude → Vacuum Distillation                                  Unit</vt:lpstr>
      <vt:lpstr>Gas   It is from petrolum is classified under several names:-  </vt:lpstr>
      <vt:lpstr>a) Natural gas : It is readily a vailble in nature, in almost as a finished product. It contains mainly methane It may be accompanied by other dry fractions like ethane and propane to a small extent. In addition to these combustibles some inerts like CO2 ,N2 , noble gases are also present. The proportion of methane ranges from 85% to 98%.  b) Associated gas : This is obtained from oil reservoirs and this exists as a separate gas cap over liquid phase. The proportion of  CH4, C2H4 , C3H8 vary depending on reservoir conditions. When the gas phase is taken out, it may still contain some liquid , hyrocarbons mainly of volatile range like butane and pentane which when condensed are treated as (Natural Gasoline ). </vt:lpstr>
      <vt:lpstr>c) Dissolved gas : Gas may be present in liquid HC mainly in the dissolved state depending upon the formation pressure. When the pressure decreased, this dissolved gas comes out of the oil. This gas is separated before transportation in pipe lines or tankers . The remaining is first to come out of the distillation column because of higher temperature.  d) Refining off gas : In refinery , gas is formed in cracking and reforming operations due to the thermal degradation of liquid hydrocarbons. During stabilization of wild gasolines or possessed gasolines, the gases are vented. This forms a major source of heat energy for refinery, as wall as feed stock for petrochemicals. </vt:lpstr>
      <vt:lpstr>All the gases contain impurities like CO2 ,N2 , mercaptans, H2S, water vapor, suspended impurities.  First three paraffin are gases at room temperature. The mixture of methane and ethane is called dry gas , propane and butane mixture is called wet gas.  e) Liquefied Petroleum Gas (LPG) : Propane is frequently used as LPG after being mixed with butane. The most important property of this fuel is the vapor pressure. For factiliting leak detection, the gas is mixed with small amount of odourous mercaptans. </vt:lpstr>
      <vt:lpstr>Gasoline Most refiners produce gasoline in two grades, regular and premium and in addition supply a low-lead or non-lead gasoline to comply with antipollution requirements.  The principal difference between regular and premium fuels is the antiknock performance.  Gasoline is a complex mixture of hydrocarbons C4-C12 having a boiling range from 100 to 400 oF as determined by ASTM method.  Components are blended to promote : 1) high antiknock property.               2) ease of starting. 3) quick warm-up.                      4) low tendency to vapor lock.                                   5) low engine deposits.</vt:lpstr>
      <vt:lpstr>Normal butane is blended into gasoline to give the desired vapor pressure which is a compromise between high RVP to improve starting characteristics and a low RVP to prevent vapor lock and reduce evaporation losses.   As butane has a high blending octane number as much as vapor pressure limitation permits.   </vt:lpstr>
      <vt:lpstr>Gasoline specifications The most important properties are :          1) Boiling  Range          2) Antiknock Properties    1) Boiling  Range: - This governs ease of starting - rate of acceleration - loss by crankcase dillution.  - and tendency towards vapor lock.   Engine warm-up time is affected by the % distilled at 158 oF and the 90% ASTM distillation temperature. Warm up is expressed in terms of the miles of operation required to develop full power  without excessive use of the choke.  </vt:lpstr>
      <vt:lpstr>    Crankcase dilution is controlled by the 90% ASTM distillation temperature and is also a function of outside temperature. Tendency to vapor lock is directly proportional to the RVP of the gasoline. RVP is approximately the vapor pressure of the gasoline at 100 oF in Lb/in2 absolute.   </vt:lpstr>
      <vt:lpstr>2) Antiknock Properties : There are two types of octane numbers for gasoline engines, those determined by:                                               The motor method (MON)                                               The  research method (RON) Both methods use the same basic test engine but operate under different conditions. The RON represents the performance during low-speed driving when acceleration is relatively frequent, and  the MON is a guide to engine performance and high speeds or under heavy load conditions.   - The difference between the RON &amp; MON of gasoline is an indication of the change of performance under both city and highway driving and is known as the "sensivity" of the fuel. </vt:lpstr>
      <vt:lpstr>Distillate Fuels:                                     1) Jet Fuels.                                     2) Diesel Fuels.                                     3) Heating Oils. 1) Jet Fuels :  Commercial jet fuel is a material in the kerosene boiling range and must be clean burning.   One of the critical specification of jet fuels is its smoke point and this limits the % of cracked products high in aromatic that can be incorporated.   Specification limit the aromatic conc. to 20%.  Hydrocracking saturates the aromatics in the cracked products and raise the smoke point. </vt:lpstr>
      <vt:lpstr>The freeze point  specification is very low (-40 oF to -58 oF) max. and hydrocracking is also used to isomerize paraffins and lower the freeze point.   In addition the other limiting specification is flash point     (110 to 150 oF).  Naphtha jet fuel is produced for military and is a  wide- boiling- range stock which extends through the gasoline and kerosene boiling range.  2) Diesel Fuels :   The major performance characteristics of diesel fuels, some what in the order of importance are : (cleanlines, ignition quality,  volatility, viscosity) </vt:lpstr>
      <vt:lpstr>No.1 diesel fuel : is generally made from virgin stocks having cetane No. above 50 .  It has a boiling range from 360 to 600 oF (250 to 320 oC)  and is used in high- speed engines in trucks and buses, it is called some time super diesel.  No.2 diesel fuel : is similar to No.2 fuel oil, and has a wider boiling range (350 to 650 oF) than No.1.  It is usually contains some cracked stocks and may be blended from naphtha, kerosene , and light cracked cycle oils.   </vt:lpstr>
      <vt:lpstr>Limiting specifications are  Flash point ( 120 to 125 oF min.) 5%                    0.5%  max Dist. Range Cetane No. (52 min.) Pour point (-10 to +10 max.)  The ignition properties of diesel fuels are expressed in terms of cetane number which expressed the volume % of cetane (C16H34 , high ignition quality) in a mixture with alpha-methl-naphthalene (C11H10 , low ignition quality). </vt:lpstr>
      <vt:lpstr>3) Heating Oils  No.1 fuel oil  is very similar to kerosene but has a higher pour point and end point. Limiting specification are Distillation, pour point, flash point and sulfur content. No.2 fuel oil is very similar to No. 2 diesel fuel, contains cracked stock, and is blended from naphth, kerosine,diesel and cracked- cycle oils.   Limiting specification are   Sulfur content ( 0.25 to 0.5% max. ) Pour point ( -10 to +5 max. ) Distillation Flash point ( 120 oF min.)  </vt:lpstr>
      <vt:lpstr>Aviation Turbine Fuels , ( ATF) , Jet Fuels Modern jet engines use fuel similar to kerosene. It is a most flexible fuel in its boiling range    (up to 300 oC ) Important properties Pour point not higher than -30 oC Smoke point high Volatility Water content  Naphtha These fractions are highly volatile and fall in the boiling range of motor spirits. These are mostly used as solvents in paints, perfumery and other industries.  </vt:lpstr>
      <vt:lpstr>Solvent grades are produced by distilling wide cut naphthas into small boiling range cuts.  Naphthas are not suitable for combustion because of the rapid flame propagation, resulting in explosions.  Cuts boiling below 80 oC donot have any aromatics, hence their solvent power is also less, such fractions are sent for cracking operations.  80-120 oC fraction is reformed to produce an improvrd octane No. and this goes as a blend into SRG. </vt:lpstr>
      <vt:lpstr>Kerosenes  Approx. boiling point range  (150-250 )oC Low viscosity Good degree of refinement to be fairly stable. Light in color Free from smoke Used as illuminating oil.  Diesel Fuels Boiling point range  250-320 oC Mainly two types : classification of diesel oils is done according to speed and load of the engine as  1) high speed diesels. 2) low speed diesels. </vt:lpstr>
      <vt:lpstr>Lube Oils The principal source of lubricating oil is the fraction that is left after components, namely : Gasoline, kerosene, diesel oil during crude distillation.  Boiling point &gt;350 oC Obtained from vacuum distillation units. Residuum’s after precipitation of asphaltenes are known as bright stocks and form good source for lube oils.</vt:lpstr>
    </vt:vector>
  </TitlesOfParts>
  <Company>Enjoy My Fine Releases.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user</cp:lastModifiedBy>
  <cp:revision>30</cp:revision>
  <dcterms:created xsi:type="dcterms:W3CDTF">2014-11-29T05:50:54Z</dcterms:created>
  <dcterms:modified xsi:type="dcterms:W3CDTF">2014-11-30T05:18:08Z</dcterms:modified>
</cp:coreProperties>
</file>