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642942"/>
          </a:xfrm>
        </p:spPr>
        <p:txBody>
          <a:bodyPr>
            <a:normAutofit fontScale="90000"/>
          </a:bodyPr>
          <a:lstStyle/>
          <a:p>
            <a:r>
              <a:rPr lang="ar-IQ" dirty="0" smtClean="0"/>
              <a:t>المحاضرة الرابعة</a:t>
            </a:r>
            <a:endParaRPr lang="ar-IQ" dirty="0"/>
          </a:p>
        </p:txBody>
      </p:sp>
      <p:sp>
        <p:nvSpPr>
          <p:cNvPr id="3" name="عنوان فرعي 2"/>
          <p:cNvSpPr>
            <a:spLocks noGrp="1"/>
          </p:cNvSpPr>
          <p:nvPr>
            <p:ph type="subTitle" idx="1"/>
          </p:nvPr>
        </p:nvSpPr>
        <p:spPr>
          <a:xfrm>
            <a:off x="214282" y="785794"/>
            <a:ext cx="8715436" cy="5857916"/>
          </a:xfrm>
        </p:spPr>
        <p:txBody>
          <a:bodyPr>
            <a:normAutofit lnSpcReduction="10000"/>
          </a:bodyPr>
          <a:lstStyle/>
          <a:p>
            <a:pPr algn="r"/>
            <a:r>
              <a:rPr lang="ar-SA" b="1" dirty="0" smtClean="0">
                <a:solidFill>
                  <a:schemeClr val="tx1"/>
                </a:solidFill>
              </a:rPr>
              <a:t>علاقة الحرية بالديمقراطية</a:t>
            </a:r>
            <a:endParaRPr lang="en-US" dirty="0" smtClean="0">
              <a:solidFill>
                <a:schemeClr val="tx1"/>
              </a:solidFill>
            </a:endParaRPr>
          </a:p>
          <a:p>
            <a:pPr algn="r"/>
            <a:r>
              <a:rPr lang="ar-SA" dirty="0" smtClean="0">
                <a:solidFill>
                  <a:schemeClr val="tx1"/>
                </a:solidFill>
              </a:rPr>
              <a:t>فبل كل شيء نقول </a:t>
            </a:r>
            <a:r>
              <a:rPr lang="ar-SA" dirty="0" err="1" smtClean="0">
                <a:solidFill>
                  <a:schemeClr val="tx1"/>
                </a:solidFill>
              </a:rPr>
              <a:t>ان</a:t>
            </a:r>
            <a:r>
              <a:rPr lang="ar-SA" dirty="0" smtClean="0">
                <a:solidFill>
                  <a:schemeClr val="tx1"/>
                </a:solidFill>
              </a:rPr>
              <a:t> الديمقراطية</a:t>
            </a:r>
            <a:r>
              <a:rPr lang="ar-IQ" dirty="0" smtClean="0">
                <a:solidFill>
                  <a:schemeClr val="tx1"/>
                </a:solidFill>
              </a:rPr>
              <a:t> ليست بذرة موجودة في الثقافة الخاصة بأي شعب من الشعوب وإنما هي نتاج لتضافر عوامل عديدة تؤدي </a:t>
            </a:r>
            <a:r>
              <a:rPr lang="ar-IQ" dirty="0" err="1" smtClean="0">
                <a:solidFill>
                  <a:schemeClr val="tx1"/>
                </a:solidFill>
              </a:rPr>
              <a:t>الى</a:t>
            </a:r>
            <a:r>
              <a:rPr lang="ar-IQ" dirty="0" smtClean="0">
                <a:solidFill>
                  <a:schemeClr val="tx1"/>
                </a:solidFill>
              </a:rPr>
              <a:t> تغير في النظام السياسي ,لان الديمقراطية تصلح لعلاج معضلة التسلط السياسي والاستبداد الفردي .</a:t>
            </a:r>
            <a:endParaRPr lang="en-US" dirty="0" smtClean="0">
              <a:solidFill>
                <a:schemeClr val="tx1"/>
              </a:solidFill>
            </a:endParaRPr>
          </a:p>
          <a:p>
            <a:pPr algn="r"/>
            <a:r>
              <a:rPr lang="ar-IQ" dirty="0" smtClean="0">
                <a:solidFill>
                  <a:schemeClr val="tx1"/>
                </a:solidFill>
              </a:rPr>
              <a:t>وهي ليست عقيدة منافسة للعقائد والأديان بل هي نظام حكم يهدف </a:t>
            </a:r>
            <a:r>
              <a:rPr lang="ar-IQ" dirty="0" err="1" smtClean="0">
                <a:solidFill>
                  <a:schemeClr val="tx1"/>
                </a:solidFill>
              </a:rPr>
              <a:t>الى</a:t>
            </a:r>
            <a:r>
              <a:rPr lang="ar-IQ" dirty="0" smtClean="0">
                <a:solidFill>
                  <a:schemeClr val="tx1"/>
                </a:solidFill>
              </a:rPr>
              <a:t> ضمان حرية الشعب الذي يستطيع </a:t>
            </a:r>
            <a:r>
              <a:rPr lang="ar-IQ" dirty="0" err="1" smtClean="0">
                <a:solidFill>
                  <a:schemeClr val="tx1"/>
                </a:solidFill>
              </a:rPr>
              <a:t>ان</a:t>
            </a:r>
            <a:r>
              <a:rPr lang="ar-IQ" dirty="0" smtClean="0">
                <a:solidFill>
                  <a:schemeClr val="tx1"/>
                </a:solidFill>
              </a:rPr>
              <a:t> يعبر عن </a:t>
            </a:r>
            <a:r>
              <a:rPr lang="ar-IQ" dirty="0" err="1" smtClean="0">
                <a:solidFill>
                  <a:schemeClr val="tx1"/>
                </a:solidFill>
              </a:rPr>
              <a:t>ارادته</a:t>
            </a:r>
            <a:r>
              <a:rPr lang="ar-IQ" dirty="0" smtClean="0">
                <a:solidFill>
                  <a:schemeClr val="tx1"/>
                </a:solidFill>
              </a:rPr>
              <a:t> من خلالها .</a:t>
            </a:r>
            <a:endParaRPr lang="en-US" dirty="0" smtClean="0">
              <a:solidFill>
                <a:schemeClr val="tx1"/>
              </a:solidFill>
            </a:endParaRPr>
          </a:p>
          <a:p>
            <a:pPr algn="r"/>
            <a:r>
              <a:rPr lang="ar-IQ" dirty="0" err="1" smtClean="0">
                <a:solidFill>
                  <a:schemeClr val="tx1"/>
                </a:solidFill>
              </a:rPr>
              <a:t>اما</a:t>
            </a:r>
            <a:r>
              <a:rPr lang="ar-IQ" dirty="0" smtClean="0">
                <a:solidFill>
                  <a:schemeClr val="tx1"/>
                </a:solidFill>
              </a:rPr>
              <a:t> عند جورج </a:t>
            </a:r>
            <a:r>
              <a:rPr lang="ar-IQ" dirty="0" err="1" smtClean="0">
                <a:solidFill>
                  <a:schemeClr val="tx1"/>
                </a:solidFill>
              </a:rPr>
              <a:t>بردو</a:t>
            </a:r>
            <a:r>
              <a:rPr lang="ar-IQ" dirty="0" smtClean="0">
                <a:solidFill>
                  <a:schemeClr val="tx1"/>
                </a:solidFill>
              </a:rPr>
              <a:t>* فالديمقراطية هي عقيدة وطريقة حياة مرتبطة بشكل </a:t>
            </a:r>
            <a:r>
              <a:rPr lang="ar-IQ" dirty="0" err="1" smtClean="0">
                <a:solidFill>
                  <a:schemeClr val="tx1"/>
                </a:solidFill>
              </a:rPr>
              <a:t>او</a:t>
            </a:r>
            <a:r>
              <a:rPr lang="ar-IQ" dirty="0" smtClean="0">
                <a:solidFill>
                  <a:schemeClr val="tx1"/>
                </a:solidFill>
              </a:rPr>
              <a:t> بأخر بالحرية قبل </a:t>
            </a:r>
            <a:r>
              <a:rPr lang="ar-IQ" dirty="0" err="1" smtClean="0">
                <a:solidFill>
                  <a:schemeClr val="tx1"/>
                </a:solidFill>
              </a:rPr>
              <a:t>ان</a:t>
            </a:r>
            <a:r>
              <a:rPr lang="ar-IQ" dirty="0" smtClean="0">
                <a:solidFill>
                  <a:schemeClr val="tx1"/>
                </a:solidFill>
              </a:rPr>
              <a:t> يكون نظام حكم . ويضيف </a:t>
            </a:r>
            <a:r>
              <a:rPr lang="ar-IQ" dirty="0" err="1" smtClean="0">
                <a:solidFill>
                  <a:schemeClr val="tx1"/>
                </a:solidFill>
              </a:rPr>
              <a:t>بردو</a:t>
            </a:r>
            <a:r>
              <a:rPr lang="ar-IQ" dirty="0" smtClean="0">
                <a:solidFill>
                  <a:schemeClr val="tx1"/>
                </a:solidFill>
              </a:rPr>
              <a:t> </a:t>
            </a:r>
            <a:r>
              <a:rPr lang="ar-IQ" dirty="0" err="1" smtClean="0">
                <a:solidFill>
                  <a:schemeClr val="tx1"/>
                </a:solidFill>
              </a:rPr>
              <a:t>ان</a:t>
            </a:r>
            <a:r>
              <a:rPr lang="ar-IQ" dirty="0" smtClean="0">
                <a:solidFill>
                  <a:schemeClr val="tx1"/>
                </a:solidFill>
              </a:rPr>
              <a:t> الديمقراطية ليست مفهوما جامد المحتوى وهذا ما يفسر لنا علاقتها بالمصطلحات الأخرى</a:t>
            </a:r>
            <a:endParaRPr lang="en-US" dirty="0" smtClean="0">
              <a:solidFill>
                <a:schemeClr val="tx1"/>
              </a:solidFill>
            </a:endParaRPr>
          </a:p>
          <a:p>
            <a:pPr algn="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401080" cy="6297634"/>
          </a:xfrm>
        </p:spPr>
        <p:txBody>
          <a:bodyPr>
            <a:noAutofit/>
          </a:bodyPr>
          <a:lstStyle/>
          <a:p>
            <a:pPr algn="r"/>
            <a:r>
              <a:rPr lang="ar-IQ" sz="2400" dirty="0" smtClean="0"/>
              <a:t>والسؤال الذي لا بد منه هو ما مدى علاقة الديمقراطية بالحرية ,وهل هذا الارتباط </a:t>
            </a:r>
            <a:r>
              <a:rPr lang="ar-IQ" sz="2400" dirty="0" err="1" smtClean="0"/>
              <a:t>ازليا</a:t>
            </a:r>
            <a:r>
              <a:rPr lang="ar-IQ" sz="2400" dirty="0" smtClean="0"/>
              <a:t> </a:t>
            </a:r>
            <a:r>
              <a:rPr lang="ar-IQ" sz="2400" dirty="0" err="1" smtClean="0"/>
              <a:t>ام</a:t>
            </a:r>
            <a:r>
              <a:rPr lang="ar-IQ" sz="2400" dirty="0" smtClean="0"/>
              <a:t> لا وهل هناك تعارض بين حرية الفرد وحرية المجتمع,وقبل </a:t>
            </a:r>
            <a:r>
              <a:rPr lang="ar-IQ" sz="2400" dirty="0" err="1" smtClean="0"/>
              <a:t>الاجابة</a:t>
            </a:r>
            <a:r>
              <a:rPr lang="ar-IQ" sz="2400" dirty="0" smtClean="0"/>
              <a:t> عن هذا وذاك لابد </a:t>
            </a:r>
            <a:r>
              <a:rPr lang="ar-IQ" sz="2400" dirty="0" err="1" smtClean="0"/>
              <a:t>ان</a:t>
            </a:r>
            <a:r>
              <a:rPr lang="ar-IQ" sz="2400" dirty="0" smtClean="0"/>
              <a:t> نعرف ما هي الحرية؟</a:t>
            </a:r>
            <a:r>
              <a:rPr lang="en-US" sz="2400" dirty="0" smtClean="0"/>
              <a:t/>
            </a:r>
            <a:br>
              <a:rPr lang="en-US" sz="2400" dirty="0" smtClean="0"/>
            </a:br>
            <a:r>
              <a:rPr lang="ar-IQ" sz="2400" dirty="0" smtClean="0"/>
              <a:t>الحرية بأبسط عبارة  هي تحقيق ذات </a:t>
            </a:r>
            <a:r>
              <a:rPr lang="ar-IQ" sz="2400" dirty="0" err="1" smtClean="0"/>
              <a:t>الانسان</a:t>
            </a:r>
            <a:r>
              <a:rPr lang="ar-IQ" sz="2400" dirty="0" smtClean="0"/>
              <a:t> وسعادته وان يكون حرا في تسير </a:t>
            </a:r>
            <a:r>
              <a:rPr lang="ar-IQ" sz="2400" dirty="0" err="1" smtClean="0"/>
              <a:t>اموره</a:t>
            </a:r>
            <a:r>
              <a:rPr lang="ar-IQ" sz="2400" dirty="0" smtClean="0"/>
              <a:t> فهي التحرر من كل القيود.</a:t>
            </a:r>
            <a:r>
              <a:rPr lang="en-US" sz="2400" dirty="0" smtClean="0"/>
              <a:t/>
            </a:r>
            <a:br>
              <a:rPr lang="en-US" sz="2400" dirty="0" smtClean="0"/>
            </a:br>
            <a:r>
              <a:rPr lang="ar-IQ" sz="2400" dirty="0" smtClean="0"/>
              <a:t>والحرية عند </a:t>
            </a:r>
            <a:r>
              <a:rPr lang="ar-IQ" sz="2400" dirty="0" err="1" smtClean="0"/>
              <a:t>مونتسكيو</a:t>
            </a:r>
            <a:r>
              <a:rPr lang="ar-IQ" sz="2400" dirty="0" smtClean="0"/>
              <a:t> *هي </a:t>
            </a:r>
            <a:r>
              <a:rPr lang="ar-IQ" sz="2400" dirty="0" err="1" smtClean="0"/>
              <a:t>ان</a:t>
            </a:r>
            <a:r>
              <a:rPr lang="ar-IQ" sz="2400" dirty="0" smtClean="0"/>
              <a:t> يفعل </a:t>
            </a:r>
            <a:r>
              <a:rPr lang="ar-IQ" sz="2400" dirty="0" err="1" smtClean="0"/>
              <a:t>الانسان</a:t>
            </a:r>
            <a:r>
              <a:rPr lang="ar-IQ" sz="2400" dirty="0" smtClean="0"/>
              <a:t> ما يريد </a:t>
            </a:r>
            <a:r>
              <a:rPr lang="ar-IQ" sz="2400" dirty="0" err="1" smtClean="0"/>
              <a:t>الا</a:t>
            </a:r>
            <a:r>
              <a:rPr lang="ar-IQ" sz="2400" dirty="0" smtClean="0"/>
              <a:t> في الحرية السياسية فلا يتصرف </a:t>
            </a:r>
            <a:r>
              <a:rPr lang="ar-IQ" sz="2400" dirty="0" err="1" smtClean="0"/>
              <a:t>بها</a:t>
            </a:r>
            <a:r>
              <a:rPr lang="ar-IQ" sz="2400" dirty="0" smtClean="0"/>
              <a:t> كما يشاء وإنما يفعل ما يجب </a:t>
            </a:r>
            <a:r>
              <a:rPr lang="ar-IQ" sz="2400" dirty="0" err="1" smtClean="0"/>
              <a:t>ان</a:t>
            </a:r>
            <a:r>
              <a:rPr lang="ar-IQ" sz="2400" dirty="0" smtClean="0"/>
              <a:t> يفعله .وهذا يدل على </a:t>
            </a:r>
            <a:r>
              <a:rPr lang="ar-IQ" sz="2400" dirty="0" err="1" smtClean="0"/>
              <a:t>ان</a:t>
            </a:r>
            <a:r>
              <a:rPr lang="ar-IQ" sz="2400" dirty="0" smtClean="0"/>
              <a:t> الحرية عند صاحب روح القوانين لا تعني الاستقلال الفردي والحرية المطلقة </a:t>
            </a:r>
            <a:r>
              <a:rPr lang="ar-IQ" sz="2400" dirty="0" err="1" smtClean="0"/>
              <a:t>انما</a:t>
            </a:r>
            <a:r>
              <a:rPr lang="ar-IQ" sz="2400" dirty="0" smtClean="0"/>
              <a:t> هي حق التصرف وفق ما يقتضي </a:t>
            </a:r>
            <a:r>
              <a:rPr lang="ar-IQ" sz="2400" dirty="0" err="1" smtClean="0"/>
              <a:t>به</a:t>
            </a:r>
            <a:r>
              <a:rPr lang="ar-IQ" sz="2400" dirty="0" smtClean="0"/>
              <a:t> القانون .</a:t>
            </a:r>
            <a:r>
              <a:rPr lang="en-US" sz="2400" dirty="0" smtClean="0"/>
              <a:t/>
            </a:r>
            <a:br>
              <a:rPr lang="en-US" sz="2400" dirty="0" smtClean="0"/>
            </a:br>
            <a:r>
              <a:rPr lang="ar-IQ" sz="2400" dirty="0" err="1" smtClean="0"/>
              <a:t>اما</a:t>
            </a:r>
            <a:r>
              <a:rPr lang="ar-IQ" sz="2400" dirty="0" smtClean="0"/>
              <a:t> </a:t>
            </a:r>
            <a:r>
              <a:rPr lang="ar-IQ" sz="2400" dirty="0" err="1" smtClean="0"/>
              <a:t>هوبهاوس</a:t>
            </a:r>
            <a:r>
              <a:rPr lang="ar-IQ" sz="2400" dirty="0" smtClean="0"/>
              <a:t> *فيذهب </a:t>
            </a:r>
            <a:r>
              <a:rPr lang="ar-IQ" sz="2400" dirty="0" err="1" smtClean="0"/>
              <a:t>الى</a:t>
            </a:r>
            <a:r>
              <a:rPr lang="ar-IQ" sz="2400" dirty="0" smtClean="0"/>
              <a:t> </a:t>
            </a:r>
            <a:r>
              <a:rPr lang="ar-IQ" sz="2400" dirty="0" err="1" smtClean="0"/>
              <a:t>اكثر</a:t>
            </a:r>
            <a:r>
              <a:rPr lang="ar-IQ" sz="2400" dirty="0" smtClean="0"/>
              <a:t> من ذلك ليؤكد </a:t>
            </a:r>
            <a:r>
              <a:rPr lang="ar-IQ" sz="2400" dirty="0" err="1" smtClean="0"/>
              <a:t>انها</a:t>
            </a:r>
            <a:r>
              <a:rPr lang="ar-IQ" sz="2400" dirty="0" smtClean="0"/>
              <a:t> الفرصة التي يمكن </a:t>
            </a:r>
            <a:r>
              <a:rPr lang="ar-IQ" sz="2400" dirty="0" err="1" smtClean="0"/>
              <a:t>ان</a:t>
            </a:r>
            <a:r>
              <a:rPr lang="ar-IQ" sz="2400" dirty="0" smtClean="0"/>
              <a:t> </a:t>
            </a:r>
            <a:r>
              <a:rPr lang="ar-IQ" sz="2400" dirty="0" err="1" smtClean="0"/>
              <a:t>تهىء</a:t>
            </a:r>
            <a:r>
              <a:rPr lang="ar-IQ" sz="2400" dirty="0" smtClean="0"/>
              <a:t> لنمو الشخصية الفردية .ويعتقد </a:t>
            </a:r>
            <a:r>
              <a:rPr lang="ar-IQ" sz="2400" dirty="0" err="1" smtClean="0"/>
              <a:t>ان</a:t>
            </a:r>
            <a:r>
              <a:rPr lang="ar-IQ" sz="2400" dirty="0" smtClean="0"/>
              <a:t> للدولة والفرد حقوق </a:t>
            </a:r>
            <a:r>
              <a:rPr lang="ar-IQ" sz="2400" dirty="0" err="1" smtClean="0"/>
              <a:t>الا</a:t>
            </a:r>
            <a:r>
              <a:rPr lang="ar-IQ" sz="2400" dirty="0" smtClean="0"/>
              <a:t> </a:t>
            </a:r>
            <a:r>
              <a:rPr lang="ar-IQ" sz="2400" dirty="0" err="1" smtClean="0"/>
              <a:t>ان</a:t>
            </a:r>
            <a:r>
              <a:rPr lang="ar-IQ" sz="2400" dirty="0" smtClean="0"/>
              <a:t> هذه الحقوق ليست مطلقة لكلا الطرفين .</a:t>
            </a:r>
            <a:r>
              <a:rPr lang="en-US" sz="2400" dirty="0" smtClean="0"/>
              <a:t/>
            </a:r>
            <a:br>
              <a:rPr lang="en-US" sz="2400" dirty="0" smtClean="0"/>
            </a:br>
            <a:r>
              <a:rPr lang="ar-IQ" sz="2400" dirty="0" smtClean="0"/>
              <a:t>وعلى عكس </a:t>
            </a:r>
            <a:r>
              <a:rPr lang="ar-IQ" sz="2400" dirty="0" err="1" smtClean="0"/>
              <a:t>هوبهاوس</a:t>
            </a:r>
            <a:r>
              <a:rPr lang="ar-IQ" sz="2400" dirty="0" smtClean="0"/>
              <a:t> يرى كارل ماركس *</a:t>
            </a:r>
            <a:r>
              <a:rPr lang="ar-IQ" sz="2400" dirty="0" err="1" smtClean="0"/>
              <a:t>ان</a:t>
            </a:r>
            <a:r>
              <a:rPr lang="ar-IQ" sz="2400" dirty="0" smtClean="0"/>
              <a:t> الحكم الديمقراطي لم يكن قابل للتطبيق  من حيث الجوهر خاصة في ظل النظام  الرأسمالي تحت وطأة القيود التي يفرضها المجتمع,</a:t>
            </a:r>
            <a:r>
              <a:rPr lang="en-US" sz="2400" dirty="0" smtClean="0"/>
              <a:t/>
            </a:r>
            <a:br>
              <a:rPr lang="en-US" sz="2400" dirty="0" smtClean="0"/>
            </a:br>
            <a:r>
              <a:rPr lang="ar-IQ" sz="2400" dirty="0" smtClean="0"/>
              <a:t>ويضيف ماركس </a:t>
            </a:r>
            <a:r>
              <a:rPr lang="ar-IQ" sz="2400" dirty="0" err="1" smtClean="0"/>
              <a:t>ان</a:t>
            </a:r>
            <a:r>
              <a:rPr lang="ar-IQ" sz="2400" dirty="0" smtClean="0"/>
              <a:t> الدولة حين تدعي بأنها تمثل المجتمع وتدافع عن طموحاته ما هو </a:t>
            </a:r>
            <a:r>
              <a:rPr lang="ar-IQ" sz="2400" dirty="0" err="1" smtClean="0"/>
              <a:t>الأ</a:t>
            </a:r>
            <a:r>
              <a:rPr lang="ar-IQ" sz="2400" dirty="0" smtClean="0"/>
              <a:t> ادعاء ووهما كبيرا  </a:t>
            </a:r>
            <a:r>
              <a:rPr lang="ar-IQ" sz="2400" dirty="0" err="1" smtClean="0"/>
              <a:t>الا</a:t>
            </a:r>
            <a:r>
              <a:rPr lang="ar-IQ" sz="2400" dirty="0" smtClean="0"/>
              <a:t> </a:t>
            </a:r>
            <a:r>
              <a:rPr lang="ar-IQ" sz="2400" dirty="0" err="1" smtClean="0"/>
              <a:t>اذا</a:t>
            </a:r>
            <a:r>
              <a:rPr lang="ar-IQ" sz="2400" dirty="0" smtClean="0"/>
              <a:t> كان المجتمع بلا طبقات .</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IQ" sz="3200" dirty="0" smtClean="0"/>
              <a:t>من هذا وذاك نفهم </a:t>
            </a:r>
            <a:r>
              <a:rPr lang="ar-IQ" sz="3200" dirty="0" err="1" smtClean="0"/>
              <a:t>ان</a:t>
            </a:r>
            <a:r>
              <a:rPr lang="ar-IQ" sz="3200" dirty="0" smtClean="0"/>
              <a:t> الحرية السياسية هي </a:t>
            </a:r>
            <a:r>
              <a:rPr lang="ar-IQ" sz="3200" dirty="0" err="1" smtClean="0"/>
              <a:t>ام</a:t>
            </a:r>
            <a:r>
              <a:rPr lang="ar-IQ" sz="3200" dirty="0" smtClean="0"/>
              <a:t> الحريات ومنها تتفرع الحريات </a:t>
            </a:r>
            <a:r>
              <a:rPr lang="ar-IQ" sz="3200" dirty="0" err="1" smtClean="0"/>
              <a:t>الاخرى</a:t>
            </a:r>
            <a:r>
              <a:rPr lang="ar-IQ" sz="3200" dirty="0" smtClean="0"/>
              <a:t> والتي يؤدي </a:t>
            </a:r>
            <a:r>
              <a:rPr lang="ar-IQ" sz="3200" dirty="0" err="1" smtClean="0"/>
              <a:t>الى</a:t>
            </a:r>
            <a:r>
              <a:rPr lang="ar-IQ" sz="3200" dirty="0" smtClean="0"/>
              <a:t> بلورة آليات الديمقراطية ,</a:t>
            </a:r>
            <a:r>
              <a:rPr lang="ar-IQ" sz="3200" dirty="0" err="1" smtClean="0"/>
              <a:t>اي</a:t>
            </a:r>
            <a:r>
              <a:rPr lang="ar-IQ" sz="3200" dirty="0" smtClean="0"/>
              <a:t> بمعنى </a:t>
            </a:r>
            <a:r>
              <a:rPr lang="ar-IQ" sz="3200" dirty="0" err="1" smtClean="0"/>
              <a:t>ان</a:t>
            </a:r>
            <a:r>
              <a:rPr lang="ar-IQ" sz="3200" dirty="0" smtClean="0"/>
              <a:t> الحرية والديمقراطية مفهومان متلازمان لا مجال للفصل بينهما .</a:t>
            </a:r>
            <a:r>
              <a:rPr lang="en-US" sz="3200" dirty="0" smtClean="0"/>
              <a:t/>
            </a:r>
            <a:br>
              <a:rPr lang="en-US" sz="3200" dirty="0" smtClean="0"/>
            </a:br>
            <a:r>
              <a:rPr lang="ar-IQ" sz="3200" dirty="0" err="1" smtClean="0"/>
              <a:t>اما</a:t>
            </a:r>
            <a:r>
              <a:rPr lang="ar-IQ" sz="3200" dirty="0" smtClean="0"/>
              <a:t> في المجتمعات العربية فالمسألة تختلف حيث توجد انتخابات حرة في حين </a:t>
            </a:r>
            <a:r>
              <a:rPr lang="ar-IQ" sz="3200" dirty="0" err="1" smtClean="0"/>
              <a:t>ان</a:t>
            </a:r>
            <a:r>
              <a:rPr lang="ar-IQ" sz="3200" dirty="0" smtClean="0"/>
              <a:t> شعوبها  فاقدة للحرية وحرية التعبير وهذا يدل على التميز والفصل بين الحرية والديمقراطية ,فيؤمن بواحدة ويؤجل </a:t>
            </a:r>
            <a:r>
              <a:rPr lang="ar-IQ" sz="3200" dirty="0" err="1" smtClean="0"/>
              <a:t>الاخرى</a:t>
            </a:r>
            <a:r>
              <a:rPr lang="ar-IQ" sz="3200" dirty="0" smtClean="0"/>
              <a:t> .</a:t>
            </a:r>
            <a:r>
              <a:rPr lang="ar-IQ" sz="3200" dirty="0" err="1" smtClean="0"/>
              <a:t>اي</a:t>
            </a:r>
            <a:r>
              <a:rPr lang="ar-IQ" sz="3200" dirty="0" smtClean="0"/>
              <a:t> بمعنى اصح وضع العربة </a:t>
            </a:r>
            <a:r>
              <a:rPr lang="ar-IQ" sz="3200" dirty="0" err="1" smtClean="0"/>
              <a:t>امام</a:t>
            </a:r>
            <a:r>
              <a:rPr lang="ar-IQ" sz="3200" dirty="0" smtClean="0"/>
              <a:t> الحصان .</a:t>
            </a:r>
            <a:r>
              <a:rPr lang="en-US" sz="3200" dirty="0" smtClean="0"/>
              <a:t/>
            </a:r>
            <a:br>
              <a:rPr lang="en-US" sz="3200" dirty="0" smtClean="0"/>
            </a:br>
            <a:r>
              <a:rPr lang="ar-IQ" sz="3200" dirty="0" smtClean="0"/>
              <a:t>والحقيقة </a:t>
            </a:r>
            <a:r>
              <a:rPr lang="ar-IQ" sz="3200" dirty="0" err="1" smtClean="0"/>
              <a:t>ان</a:t>
            </a:r>
            <a:r>
              <a:rPr lang="ar-IQ" sz="3200" dirty="0" smtClean="0"/>
              <a:t> اغلب الدول العربية شهدت هذه المفاصلة بين الحرية والديمقراطية لصالح استمرار احتكار السلطة وتكريس </a:t>
            </a:r>
            <a:r>
              <a:rPr lang="ar-IQ" sz="3200" dirty="0" err="1" smtClean="0"/>
              <a:t>اجراءات</a:t>
            </a:r>
            <a:r>
              <a:rPr lang="ar-IQ" sz="3200" dirty="0" smtClean="0"/>
              <a:t> الديمقراطية  لكي تكون الحرية هي الضحية في نهاية المطاف .فالديمقراطية العربية مجرد صناديق اقتراع  لا يصاحبها حرية في التصويت .</a:t>
            </a:r>
            <a:endParaRPr lang="ar-IQ"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8229600" cy="6643710"/>
          </a:xfrm>
        </p:spPr>
        <p:txBody>
          <a:bodyPr>
            <a:noAutofit/>
          </a:bodyPr>
          <a:lstStyle/>
          <a:p>
            <a:pPr algn="r"/>
            <a:r>
              <a:rPr lang="ar-IQ" sz="2800" dirty="0" smtClean="0"/>
              <a:t>ومن اجل وضع الحصان </a:t>
            </a:r>
            <a:r>
              <a:rPr lang="ar-IQ" sz="2800" dirty="0" err="1" smtClean="0"/>
              <a:t>امام</a:t>
            </a:r>
            <a:r>
              <a:rPr lang="ar-IQ" sz="2800" dirty="0" smtClean="0"/>
              <a:t> العربة لا بد من توفير مساحة واسعة لحرية </a:t>
            </a:r>
            <a:r>
              <a:rPr lang="ar-IQ" sz="2800" dirty="0" err="1" smtClean="0"/>
              <a:t>الرأى</a:t>
            </a:r>
            <a:r>
              <a:rPr lang="ar-IQ" sz="2800" dirty="0" smtClean="0"/>
              <a:t> والتعبير ولا بد من تقديم الحرية على الديمقراطية لان الحرية تتصل بإنسانية </a:t>
            </a:r>
            <a:r>
              <a:rPr lang="ar-IQ" sz="2800" dirty="0" err="1" smtClean="0"/>
              <a:t>الانسان</a:t>
            </a:r>
            <a:r>
              <a:rPr lang="ar-IQ" sz="2800" dirty="0" smtClean="0"/>
              <a:t> في حين </a:t>
            </a:r>
            <a:r>
              <a:rPr lang="ar-IQ" sz="2800" dirty="0" err="1" smtClean="0"/>
              <a:t>ان</a:t>
            </a:r>
            <a:r>
              <a:rPr lang="ar-IQ" sz="2800" dirty="0" smtClean="0"/>
              <a:t> الديمقراطية ترتبط بالوجود الاجتماعي وهذا يعني </a:t>
            </a:r>
            <a:r>
              <a:rPr lang="ar-IQ" sz="2800" dirty="0" err="1" smtClean="0"/>
              <a:t>ان</a:t>
            </a:r>
            <a:r>
              <a:rPr lang="ar-IQ" sz="2800" dirty="0" smtClean="0"/>
              <a:t> حرية </a:t>
            </a:r>
            <a:r>
              <a:rPr lang="ar-IQ" sz="2800" dirty="0" err="1" smtClean="0"/>
              <a:t>الانسان</a:t>
            </a:r>
            <a:r>
              <a:rPr lang="ar-IQ" sz="2800" dirty="0" smtClean="0"/>
              <a:t> اسبق بالوجود من </a:t>
            </a:r>
            <a:r>
              <a:rPr lang="ar-IQ" sz="2800" dirty="0" err="1" smtClean="0"/>
              <a:t>اي</a:t>
            </a:r>
            <a:r>
              <a:rPr lang="ar-IQ" sz="2800" dirty="0" smtClean="0"/>
              <a:t> وجود اجتماعي سياسي.هذا من جهة ومن جهة </a:t>
            </a:r>
            <a:r>
              <a:rPr lang="ar-IQ" sz="2800" dirty="0" err="1" smtClean="0"/>
              <a:t>اخرى</a:t>
            </a:r>
            <a:r>
              <a:rPr lang="ar-IQ" sz="2800" dirty="0" smtClean="0"/>
              <a:t>  يمكن </a:t>
            </a:r>
            <a:r>
              <a:rPr lang="ar-IQ" sz="2800" dirty="0" err="1" smtClean="0"/>
              <a:t>ان</a:t>
            </a:r>
            <a:r>
              <a:rPr lang="ar-IQ" sz="2800" dirty="0" smtClean="0"/>
              <a:t> تكون الحرية الطريق </a:t>
            </a:r>
            <a:r>
              <a:rPr lang="ar-IQ" sz="2800" dirty="0" err="1" smtClean="0"/>
              <a:t>الى</a:t>
            </a:r>
            <a:r>
              <a:rPr lang="ar-IQ" sz="2800" dirty="0" smtClean="0"/>
              <a:t> الديمقراطية,والدليل على ذلك لا يوجد فكر </a:t>
            </a:r>
            <a:r>
              <a:rPr lang="ar-IQ" sz="2800" dirty="0" err="1" smtClean="0"/>
              <a:t>او</a:t>
            </a:r>
            <a:r>
              <a:rPr lang="ar-IQ" sz="2800" dirty="0" smtClean="0"/>
              <a:t> فلسفة تتطرق </a:t>
            </a:r>
            <a:r>
              <a:rPr lang="ar-IQ" sz="2800" dirty="0" err="1" smtClean="0"/>
              <a:t>الى</a:t>
            </a:r>
            <a:r>
              <a:rPr lang="ar-IQ" sz="2800" dirty="0" smtClean="0"/>
              <a:t> </a:t>
            </a:r>
            <a:r>
              <a:rPr lang="ar-IQ" sz="2800" dirty="0" err="1" smtClean="0"/>
              <a:t>اصلاح</a:t>
            </a:r>
            <a:r>
              <a:rPr lang="ar-IQ" sz="2800" dirty="0" smtClean="0"/>
              <a:t> الوضع الاجتماعي إلا وتطرقت </a:t>
            </a:r>
            <a:r>
              <a:rPr lang="ar-IQ" sz="2800" dirty="0" err="1" smtClean="0"/>
              <a:t>الى</a:t>
            </a:r>
            <a:r>
              <a:rPr lang="ar-IQ" sz="2800" dirty="0" smtClean="0"/>
              <a:t> </a:t>
            </a:r>
            <a:r>
              <a:rPr lang="ar-IQ" sz="2800" dirty="0" err="1" smtClean="0"/>
              <a:t>اصلاح</a:t>
            </a:r>
            <a:r>
              <a:rPr lang="ar-IQ" sz="2800" dirty="0" smtClean="0"/>
              <a:t> الوضع الاجتماعي والسياسي في المجتمع .</a:t>
            </a:r>
            <a:r>
              <a:rPr lang="en-US" sz="2800" dirty="0" smtClean="0"/>
              <a:t/>
            </a:r>
            <a:br>
              <a:rPr lang="en-US" sz="2800" dirty="0" smtClean="0"/>
            </a:br>
            <a:r>
              <a:rPr lang="ar-IQ" sz="2800" dirty="0" err="1" smtClean="0"/>
              <a:t>اذن</a:t>
            </a:r>
            <a:r>
              <a:rPr lang="ar-IQ" sz="2800" dirty="0" smtClean="0"/>
              <a:t> لا وجود للتعارض بين حرية الفرد وحرية المجتمع وان </a:t>
            </a:r>
            <a:r>
              <a:rPr lang="ar-IQ" sz="2800" dirty="0" err="1" smtClean="0"/>
              <a:t>اوجدها</a:t>
            </a:r>
            <a:r>
              <a:rPr lang="ar-IQ" sz="2800" dirty="0" smtClean="0"/>
              <a:t> نظام معين يمكن تجاوزها من خلال منح المجتمع مساحة صغيرة من الحرية </a:t>
            </a:r>
            <a:r>
              <a:rPr lang="ar-IQ" sz="2800" dirty="0" err="1" smtClean="0"/>
              <a:t>امام</a:t>
            </a:r>
            <a:r>
              <a:rPr lang="ar-IQ" sz="2800" dirty="0" smtClean="0"/>
              <a:t> الفرد لعرض ما في جعبته من </a:t>
            </a:r>
            <a:r>
              <a:rPr lang="ar-IQ" sz="2800" dirty="0" err="1" smtClean="0"/>
              <a:t>افكار</a:t>
            </a:r>
            <a:r>
              <a:rPr lang="ar-IQ" sz="2800" dirty="0" smtClean="0"/>
              <a:t> ومشاريع يمكن مناقشتها عن طريق الجوار المفتوح .</a:t>
            </a:r>
            <a:r>
              <a:rPr lang="en-US" sz="2800" dirty="0" smtClean="0"/>
              <a:t/>
            </a:r>
            <a:br>
              <a:rPr lang="en-US" sz="2800" dirty="0" smtClean="0"/>
            </a:br>
            <a:r>
              <a:rPr lang="ar-IQ" sz="2800" dirty="0" smtClean="0"/>
              <a:t>نستنتج من هذا </a:t>
            </a:r>
            <a:r>
              <a:rPr lang="ar-IQ" sz="2800" dirty="0" err="1" smtClean="0"/>
              <a:t>ان</a:t>
            </a:r>
            <a:r>
              <a:rPr lang="ar-IQ" sz="2800" dirty="0" smtClean="0"/>
              <a:t> الحرية هي مقياس الديمقراطية ومن خلالها يمكن </a:t>
            </a:r>
            <a:r>
              <a:rPr lang="ar-IQ" sz="2800" dirty="0" err="1" smtClean="0"/>
              <a:t>ان</a:t>
            </a:r>
            <a:r>
              <a:rPr lang="ar-IQ" sz="2800" dirty="0" smtClean="0"/>
              <a:t> يكون المستقبل للديمقراطية في كل المجتمعات ,وهذا يتفق مع ما ذهب </a:t>
            </a:r>
            <a:r>
              <a:rPr lang="ar-IQ" sz="2800" dirty="0" err="1" smtClean="0"/>
              <a:t>اليه</a:t>
            </a:r>
            <a:r>
              <a:rPr lang="ar-IQ" sz="2800" dirty="0" smtClean="0"/>
              <a:t> العقاد* حين </a:t>
            </a:r>
            <a:r>
              <a:rPr lang="ar-IQ" sz="2800" dirty="0" err="1" smtClean="0"/>
              <a:t>اكد</a:t>
            </a:r>
            <a:r>
              <a:rPr lang="ar-IQ" sz="2800" dirty="0" smtClean="0"/>
              <a:t> </a:t>
            </a:r>
            <a:r>
              <a:rPr lang="ar-IQ" sz="2800" dirty="0" err="1" smtClean="0"/>
              <a:t>ان</a:t>
            </a:r>
            <a:r>
              <a:rPr lang="ar-IQ" sz="2800" dirty="0" smtClean="0"/>
              <a:t> المستقبل للديمقراطية بين شعوب </a:t>
            </a:r>
            <a:r>
              <a:rPr lang="ar-IQ" sz="2800" dirty="0" err="1" smtClean="0"/>
              <a:t>الارض</a:t>
            </a:r>
            <a:r>
              <a:rPr lang="ar-IQ" sz="2800" dirty="0" smtClean="0"/>
              <a:t>.</a:t>
            </a:r>
            <a:r>
              <a:rPr lang="en-US" sz="2800" dirty="0" smtClean="0"/>
              <a:t/>
            </a:r>
            <a:br>
              <a:rPr lang="en-US" sz="2800" dirty="0" smtClean="0"/>
            </a:br>
            <a:endParaRPr lang="ar-IQ" sz="2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Words>
  <PresentationFormat>عرض على الشاشة (3:4)‏</PresentationFormat>
  <Paragraphs>8</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المحاضرة الرابعة</vt:lpstr>
      <vt:lpstr>والسؤال الذي لا بد منه هو ما مدى علاقة الديمقراطية بالحرية ,وهل هذا الارتباط ازليا ام لا وهل هناك تعارض بين حرية الفرد وحرية المجتمع,وقبل الاجابة عن هذا وذاك لابد ان نعرف ما هي الحرية؟ الحرية بأبسط عبارة  هي تحقيق ذات الانسان وسعادته وان يكون حرا في تسير اموره فهي التحرر من كل القيود. والحرية عند مونتسكيو *هي ان يفعل الانسان ما يريد الا في الحرية السياسية فلا يتصرف بها كما يشاء وإنما يفعل ما يجب ان يفعله .وهذا يدل على ان الحرية عند صاحب روح القوانين لا تعني الاستقلال الفردي والحرية المطلقة انما هي حق التصرف وفق ما يقتضي به القانون . اما هوبهاوس *فيذهب الى اكثر من ذلك ليؤكد انها الفرصة التي يمكن ان تهىء لنمو الشخصية الفردية .ويعتقد ان للدولة والفرد حقوق الا ان هذه الحقوق ليست مطلقة لكلا الطرفين . وعلى عكس هوبهاوس يرى كارل ماركس *ان الحكم الديمقراطي لم يكن قابل للتطبيق  من حيث الجوهر خاصة في ظل النظام  الرأسمالي تحت وطأة القيود التي يفرضها المجتمع, ويضيف ماركس ان الدولة حين تدعي بأنها تمثل المجتمع وتدافع عن طموحاته ما هو الأ ادعاء ووهما كبيرا  الا اذا كان المجتمع بلا طبقات .</vt:lpstr>
      <vt:lpstr>من هذا وذاك نفهم ان الحرية السياسية هي ام الحريات ومنها تتفرع الحريات الاخرى والتي يؤدي الى بلورة آليات الديمقراطية ,اي بمعنى ان الحرية والديمقراطية مفهومان متلازمان لا مجال للفصل بينهما . اما في المجتمعات العربية فالمسألة تختلف حيث توجد انتخابات حرة في حين ان شعوبها  فاقدة للحرية وحرية التعبير وهذا يدل على التميز والفصل بين الحرية والديمقراطية ,فيؤمن بواحدة ويؤجل الاخرى .اي بمعنى اصح وضع العربة امام الحصان . والحقيقة ان اغلب الدول العربية شهدت هذه المفاصلة بين الحرية والديمقراطية لصالح استمرار احتكار السلطة وتكريس اجراءات الديمقراطية  لكي تكون الحرية هي الضحية في نهاية المطاف .فالديمقراطية العربية مجرد صناديق اقتراع  لا يصاحبها حرية في التصويت .</vt:lpstr>
      <vt:lpstr>ومن اجل وضع الحصان امام العربة لا بد من توفير مساحة واسعة لحرية الرأى والتعبير ولا بد من تقديم الحرية على الديمقراطية لان الحرية تتصل بإنسانية الانسان في حين ان الديمقراطية ترتبط بالوجود الاجتماعي وهذا يعني ان حرية الانسان اسبق بالوجود من اي وجود اجتماعي سياسي.هذا من جهة ومن جهة اخرى  يمكن ان تكون الحرية الطريق الى الديمقراطية,والدليل على ذلك لا يوجد فكر او فلسفة تتطرق الى اصلاح الوضع الاجتماعي إلا وتطرقت الى اصلاح الوضع الاجتماعي والسياسي في المجتمع . اذن لا وجود للتعارض بين حرية الفرد وحرية المجتمع وان اوجدها نظام معين يمكن تجاوزها من خلال منح المجتمع مساحة صغيرة من الحرية امام الفرد لعرض ما في جعبته من افكار ومشاريع يمكن مناقشتها عن طريق الجوار المفتوح . نستنتج من هذا ان الحرية هي مقياس الديمقراطية ومن خلالها يمكن ان يكون المستقبل للديمقراطية في كل المجتمعات ,وهذا يتفق مع ما ذهب اليه العقاد* حين اكد ان المستقبل للديمقراطية بين شعوب الارض.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dc:title>
  <dc:creator>HP PAVILION</dc:creator>
  <cp:lastModifiedBy>HP PAVILION</cp:lastModifiedBy>
  <cp:revision>1</cp:revision>
  <dcterms:created xsi:type="dcterms:W3CDTF">2017-12-13T13:58:24Z</dcterms:created>
  <dcterms:modified xsi:type="dcterms:W3CDTF">2017-12-13T14:05:16Z</dcterms:modified>
</cp:coreProperties>
</file>