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214291"/>
            <a:ext cx="7672414" cy="571503"/>
          </a:xfrm>
        </p:spPr>
        <p:txBody>
          <a:bodyPr>
            <a:normAutofit fontScale="90000"/>
          </a:bodyPr>
          <a:lstStyle/>
          <a:p>
            <a:r>
              <a:rPr lang="ar-IQ" smtClean="0"/>
              <a:t>المحاضرة الثالثة</a:t>
            </a:r>
            <a:endParaRPr lang="ar-IQ" dirty="0"/>
          </a:p>
        </p:txBody>
      </p:sp>
      <p:sp>
        <p:nvSpPr>
          <p:cNvPr id="3" name="عنوان فرعي 2"/>
          <p:cNvSpPr>
            <a:spLocks noGrp="1"/>
          </p:cNvSpPr>
          <p:nvPr>
            <p:ph type="subTitle" idx="1"/>
          </p:nvPr>
        </p:nvSpPr>
        <p:spPr>
          <a:xfrm>
            <a:off x="142844" y="785794"/>
            <a:ext cx="8858312" cy="5857916"/>
          </a:xfrm>
          <a:noFill/>
        </p:spPr>
        <p:txBody>
          <a:bodyPr>
            <a:noAutofit/>
          </a:bodyPr>
          <a:lstStyle/>
          <a:p>
            <a:pPr algn="r"/>
            <a:r>
              <a:rPr lang="ar-IQ" sz="2000" b="1" dirty="0" smtClean="0">
                <a:solidFill>
                  <a:schemeClr val="tx1"/>
                </a:solidFill>
              </a:rPr>
              <a:t>نظرية التفويض </a:t>
            </a:r>
            <a:r>
              <a:rPr lang="ar-IQ" sz="2000" b="1" dirty="0" err="1" smtClean="0">
                <a:solidFill>
                  <a:schemeClr val="tx1"/>
                </a:solidFill>
              </a:rPr>
              <a:t>الألهي</a:t>
            </a:r>
            <a:endParaRPr lang="en-US" sz="2000" dirty="0" smtClean="0">
              <a:solidFill>
                <a:schemeClr val="tx1"/>
              </a:solidFill>
            </a:endParaRPr>
          </a:p>
          <a:p>
            <a:pPr algn="r"/>
            <a:r>
              <a:rPr lang="ar-IQ" sz="2000" dirty="0" smtClean="0">
                <a:solidFill>
                  <a:schemeClr val="tx1"/>
                </a:solidFill>
              </a:rPr>
              <a:t>تعد هذه النظرية من </a:t>
            </a:r>
            <a:r>
              <a:rPr lang="ar-IQ" sz="2000" dirty="0" err="1" smtClean="0">
                <a:solidFill>
                  <a:schemeClr val="tx1"/>
                </a:solidFill>
              </a:rPr>
              <a:t>اهم</a:t>
            </a:r>
            <a:r>
              <a:rPr lang="ar-IQ" sz="2000" dirty="0" smtClean="0">
                <a:solidFill>
                  <a:schemeClr val="tx1"/>
                </a:solidFill>
              </a:rPr>
              <a:t> النظريات التي فسرت  نشؤ الدولة ,حيث تعتبر الدولة نظام الهي ,</a:t>
            </a:r>
            <a:r>
              <a:rPr lang="ar-IQ" sz="2000" dirty="0" err="1" smtClean="0">
                <a:solidFill>
                  <a:schemeClr val="tx1"/>
                </a:solidFill>
              </a:rPr>
              <a:t>اي</a:t>
            </a:r>
            <a:r>
              <a:rPr lang="ar-IQ" sz="2000" dirty="0" smtClean="0">
                <a:solidFill>
                  <a:schemeClr val="tx1"/>
                </a:solidFill>
              </a:rPr>
              <a:t> سلطة من عند الله.لذا يجب طاعتها وتقديسها .</a:t>
            </a:r>
            <a:endParaRPr lang="en-US" sz="2000" dirty="0" smtClean="0">
              <a:solidFill>
                <a:schemeClr val="tx1"/>
              </a:solidFill>
            </a:endParaRPr>
          </a:p>
          <a:p>
            <a:pPr algn="r"/>
            <a:r>
              <a:rPr lang="ar-IQ" sz="2000" dirty="0" smtClean="0">
                <a:solidFill>
                  <a:schemeClr val="tx1"/>
                </a:solidFill>
              </a:rPr>
              <a:t>ما هي صور النظرية</a:t>
            </a:r>
            <a:endParaRPr lang="en-US" sz="2000" dirty="0" smtClean="0">
              <a:solidFill>
                <a:schemeClr val="tx1"/>
              </a:solidFill>
            </a:endParaRPr>
          </a:p>
          <a:p>
            <a:pPr algn="r"/>
            <a:r>
              <a:rPr lang="ar-IQ" sz="2000" b="1" dirty="0" smtClean="0">
                <a:solidFill>
                  <a:schemeClr val="tx1"/>
                </a:solidFill>
              </a:rPr>
              <a:t>1-تأليه الحاكم</a:t>
            </a:r>
            <a:r>
              <a:rPr lang="ar-IQ" sz="2000" dirty="0" smtClean="0">
                <a:solidFill>
                  <a:schemeClr val="tx1"/>
                </a:solidFill>
              </a:rPr>
              <a:t> :</a:t>
            </a:r>
            <a:endParaRPr lang="en-US" sz="2000" dirty="0" smtClean="0">
              <a:solidFill>
                <a:schemeClr val="tx1"/>
              </a:solidFill>
            </a:endParaRPr>
          </a:p>
          <a:p>
            <a:pPr algn="r"/>
            <a:r>
              <a:rPr lang="ar-IQ" sz="2000" dirty="0" smtClean="0">
                <a:solidFill>
                  <a:schemeClr val="tx1"/>
                </a:solidFill>
              </a:rPr>
              <a:t>سادت هذه النظرية في العصور الأولى عندما كان </a:t>
            </a:r>
            <a:r>
              <a:rPr lang="ar-IQ" sz="2000" dirty="0" err="1" smtClean="0">
                <a:solidFill>
                  <a:schemeClr val="tx1"/>
                </a:solidFill>
              </a:rPr>
              <a:t>الأنسان</a:t>
            </a:r>
            <a:r>
              <a:rPr lang="ar-IQ" sz="2000" dirty="0" smtClean="0">
                <a:solidFill>
                  <a:schemeClr val="tx1"/>
                </a:solidFill>
              </a:rPr>
              <a:t> يعتمد على القوى الخفية طلبا للأمن والطمأنينة ثم </a:t>
            </a:r>
            <a:r>
              <a:rPr lang="ar-IQ" sz="2000" dirty="0" err="1" smtClean="0">
                <a:solidFill>
                  <a:schemeClr val="tx1"/>
                </a:solidFill>
              </a:rPr>
              <a:t>اصبح</a:t>
            </a:r>
            <a:r>
              <a:rPr lang="ar-IQ" sz="2000" dirty="0" smtClean="0">
                <a:solidFill>
                  <a:schemeClr val="tx1"/>
                </a:solidFill>
              </a:rPr>
              <a:t> المجتمع يعتمد على الأساطير </a:t>
            </a:r>
            <a:r>
              <a:rPr lang="ar-IQ" sz="2000" dirty="0" err="1" smtClean="0">
                <a:solidFill>
                  <a:schemeClr val="tx1"/>
                </a:solidFill>
              </a:rPr>
              <a:t>فأختلطت</a:t>
            </a:r>
            <a:r>
              <a:rPr lang="ar-IQ" sz="2000" dirty="0" smtClean="0">
                <a:solidFill>
                  <a:schemeClr val="tx1"/>
                </a:solidFill>
              </a:rPr>
              <a:t> السلطة </a:t>
            </a:r>
            <a:r>
              <a:rPr lang="ar-IQ" sz="2000" dirty="0" err="1" smtClean="0">
                <a:solidFill>
                  <a:schemeClr val="tx1"/>
                </a:solidFill>
              </a:rPr>
              <a:t>السياسيه</a:t>
            </a:r>
            <a:r>
              <a:rPr lang="ar-IQ" sz="2000" dirty="0" smtClean="0">
                <a:solidFill>
                  <a:schemeClr val="tx1"/>
                </a:solidFill>
              </a:rPr>
              <a:t> بالدين والعقائد مما </a:t>
            </a:r>
            <a:r>
              <a:rPr lang="ar-IQ" sz="2000" dirty="0" err="1" smtClean="0">
                <a:solidFill>
                  <a:schemeClr val="tx1"/>
                </a:solidFill>
              </a:rPr>
              <a:t>اضفى</a:t>
            </a:r>
            <a:r>
              <a:rPr lang="ar-IQ" sz="2000" dirty="0" smtClean="0">
                <a:solidFill>
                  <a:schemeClr val="tx1"/>
                </a:solidFill>
              </a:rPr>
              <a:t> عليه  قدسية فأصبح الحاكم الزعيم اله  يجب طاعته والخضوع له وتقديم القرابين .ساد ذلك في مصر والهند واليابان واليونان وغيرها .</a:t>
            </a:r>
            <a:endParaRPr lang="en-US" sz="2000" dirty="0" smtClean="0">
              <a:solidFill>
                <a:schemeClr val="tx1"/>
              </a:solidFill>
            </a:endParaRPr>
          </a:p>
          <a:p>
            <a:pPr algn="r"/>
            <a:r>
              <a:rPr lang="ar-IQ" sz="2000" dirty="0" smtClean="0">
                <a:solidFill>
                  <a:schemeClr val="tx1"/>
                </a:solidFill>
              </a:rPr>
              <a:t>2 </a:t>
            </a:r>
            <a:r>
              <a:rPr lang="ar-IQ" sz="2000" b="1" dirty="0" smtClean="0">
                <a:solidFill>
                  <a:schemeClr val="tx1"/>
                </a:solidFill>
              </a:rPr>
              <a:t>- </a:t>
            </a:r>
            <a:r>
              <a:rPr lang="ar-IQ" sz="2000" b="1" dirty="0" err="1" smtClean="0">
                <a:solidFill>
                  <a:schemeClr val="tx1"/>
                </a:solidFill>
              </a:rPr>
              <a:t>الأختيار</a:t>
            </a:r>
            <a:r>
              <a:rPr lang="ar-IQ" sz="2000" b="1" dirty="0" smtClean="0">
                <a:solidFill>
                  <a:schemeClr val="tx1"/>
                </a:solidFill>
              </a:rPr>
              <a:t> المباشر للحاكم من خلال التفويض </a:t>
            </a:r>
            <a:r>
              <a:rPr lang="ar-IQ" sz="2000" b="1" dirty="0" err="1" smtClean="0">
                <a:solidFill>
                  <a:schemeClr val="tx1"/>
                </a:solidFill>
              </a:rPr>
              <a:t>الألهي</a:t>
            </a:r>
            <a:r>
              <a:rPr lang="ar-IQ" sz="2000" dirty="0" smtClean="0">
                <a:solidFill>
                  <a:schemeClr val="tx1"/>
                </a:solidFill>
              </a:rPr>
              <a:t>:</a:t>
            </a:r>
            <a:endParaRPr lang="en-US" sz="2000" dirty="0" smtClean="0">
              <a:solidFill>
                <a:schemeClr val="tx1"/>
              </a:solidFill>
            </a:endParaRPr>
          </a:p>
          <a:p>
            <a:pPr algn="r"/>
            <a:r>
              <a:rPr lang="ar-IQ" sz="2000" dirty="0" smtClean="0">
                <a:solidFill>
                  <a:schemeClr val="tx1"/>
                </a:solidFill>
              </a:rPr>
              <a:t>وتعني هذه النظرية الخارجة عن </a:t>
            </a:r>
            <a:r>
              <a:rPr lang="ar-IQ" sz="2000" dirty="0" err="1" smtClean="0">
                <a:solidFill>
                  <a:schemeClr val="tx1"/>
                </a:solidFill>
              </a:rPr>
              <a:t>ارادة</a:t>
            </a:r>
            <a:r>
              <a:rPr lang="ar-IQ" sz="2000" dirty="0" smtClean="0">
                <a:solidFill>
                  <a:schemeClr val="tx1"/>
                </a:solidFill>
              </a:rPr>
              <a:t> البشر وتقضي هذه النظرية </a:t>
            </a:r>
            <a:r>
              <a:rPr lang="ar-IQ" sz="2000" dirty="0" err="1" smtClean="0">
                <a:solidFill>
                  <a:schemeClr val="tx1"/>
                </a:solidFill>
              </a:rPr>
              <a:t>الى</a:t>
            </a:r>
            <a:r>
              <a:rPr lang="ar-IQ" sz="2000" dirty="0" smtClean="0">
                <a:solidFill>
                  <a:schemeClr val="tx1"/>
                </a:solidFill>
              </a:rPr>
              <a:t> </a:t>
            </a:r>
            <a:r>
              <a:rPr lang="ar-IQ" sz="2000" dirty="0" err="1" smtClean="0">
                <a:solidFill>
                  <a:schemeClr val="tx1"/>
                </a:solidFill>
              </a:rPr>
              <a:t>ان</a:t>
            </a:r>
            <a:r>
              <a:rPr lang="ar-IQ" sz="2000" dirty="0" smtClean="0">
                <a:solidFill>
                  <a:schemeClr val="tx1"/>
                </a:solidFill>
              </a:rPr>
              <a:t> من يحكم الدولة سواء كان ملكا  </a:t>
            </a:r>
            <a:r>
              <a:rPr lang="ar-IQ" sz="2000" dirty="0" err="1" smtClean="0">
                <a:solidFill>
                  <a:schemeClr val="tx1"/>
                </a:solidFill>
              </a:rPr>
              <a:t>او</a:t>
            </a:r>
            <a:r>
              <a:rPr lang="ar-IQ" sz="2000" dirty="0" smtClean="0">
                <a:solidFill>
                  <a:schemeClr val="tx1"/>
                </a:solidFill>
              </a:rPr>
              <a:t> حاكما </a:t>
            </a:r>
            <a:r>
              <a:rPr lang="ar-IQ" sz="2000" dirty="0" err="1" smtClean="0">
                <a:solidFill>
                  <a:schemeClr val="tx1"/>
                </a:solidFill>
              </a:rPr>
              <a:t>او</a:t>
            </a:r>
            <a:r>
              <a:rPr lang="ar-IQ" sz="2000" dirty="0" smtClean="0">
                <a:solidFill>
                  <a:schemeClr val="tx1"/>
                </a:solidFill>
              </a:rPr>
              <a:t> سلطة سياسية تستمد شرعية حكمها من الله </a:t>
            </a:r>
            <a:r>
              <a:rPr lang="ar-IQ" sz="2000" dirty="0" err="1" smtClean="0">
                <a:solidFill>
                  <a:schemeClr val="tx1"/>
                </a:solidFill>
              </a:rPr>
              <a:t>او</a:t>
            </a:r>
            <a:r>
              <a:rPr lang="ar-IQ" sz="2000" dirty="0" smtClean="0">
                <a:solidFill>
                  <a:schemeClr val="tx1"/>
                </a:solidFill>
              </a:rPr>
              <a:t> ما يسمى القوة العليا .</a:t>
            </a:r>
            <a:endParaRPr lang="en-US" sz="2000" dirty="0" smtClean="0">
              <a:solidFill>
                <a:schemeClr val="tx1"/>
              </a:solidFill>
            </a:endParaRPr>
          </a:p>
          <a:p>
            <a:pPr algn="r"/>
            <a:r>
              <a:rPr lang="ar-IQ" sz="2000" dirty="0" smtClean="0">
                <a:solidFill>
                  <a:schemeClr val="tx1"/>
                </a:solidFill>
              </a:rPr>
              <a:t>سادة هذه النظرية الفكر القديم وعلى الناس </a:t>
            </a:r>
            <a:r>
              <a:rPr lang="ar-IQ" sz="2000" dirty="0" err="1" smtClean="0">
                <a:solidFill>
                  <a:schemeClr val="tx1"/>
                </a:solidFill>
              </a:rPr>
              <a:t>ان</a:t>
            </a:r>
            <a:r>
              <a:rPr lang="ar-IQ" sz="2000" dirty="0" smtClean="0">
                <a:solidFill>
                  <a:schemeClr val="tx1"/>
                </a:solidFill>
              </a:rPr>
              <a:t> يخضعوا للحاكم لأن الله وضع سلطانه بيد هذا الحاكم .</a:t>
            </a:r>
            <a:endParaRPr lang="en-US" sz="2000" dirty="0" smtClean="0">
              <a:solidFill>
                <a:schemeClr val="tx1"/>
              </a:solidFill>
            </a:endParaRPr>
          </a:p>
          <a:p>
            <a:pPr algn="r"/>
            <a:r>
              <a:rPr lang="ar-IQ" sz="2000" dirty="0" smtClean="0">
                <a:solidFill>
                  <a:schemeClr val="tx1"/>
                </a:solidFill>
              </a:rPr>
              <a:t>وفي القرن السادس والسابع عشر تطورت النظرية في </a:t>
            </a:r>
            <a:r>
              <a:rPr lang="ar-IQ" sz="2000" dirty="0" err="1" smtClean="0">
                <a:solidFill>
                  <a:schemeClr val="tx1"/>
                </a:solidFill>
              </a:rPr>
              <a:t>انكلتره</a:t>
            </a:r>
            <a:r>
              <a:rPr lang="ar-IQ" sz="2000" dirty="0" smtClean="0">
                <a:solidFill>
                  <a:schemeClr val="tx1"/>
                </a:solidFill>
              </a:rPr>
              <a:t> </a:t>
            </a:r>
            <a:r>
              <a:rPr lang="ar-IQ" sz="2000" dirty="0" err="1" smtClean="0">
                <a:solidFill>
                  <a:schemeClr val="tx1"/>
                </a:solidFill>
              </a:rPr>
              <a:t>واخذت</a:t>
            </a:r>
            <a:r>
              <a:rPr lang="ar-IQ" sz="2000" dirty="0" smtClean="0">
                <a:solidFill>
                  <a:schemeClr val="tx1"/>
                </a:solidFill>
              </a:rPr>
              <a:t> شكل الحق المقدس للملك </a:t>
            </a:r>
            <a:r>
              <a:rPr lang="ar-IQ" sz="2000" dirty="0" err="1" smtClean="0">
                <a:solidFill>
                  <a:schemeClr val="tx1"/>
                </a:solidFill>
              </a:rPr>
              <a:t>اما</a:t>
            </a:r>
            <a:r>
              <a:rPr lang="ar-IQ" sz="2000" dirty="0" smtClean="0">
                <a:solidFill>
                  <a:schemeClr val="tx1"/>
                </a:solidFill>
              </a:rPr>
              <a:t> في فرنسا فكانت </a:t>
            </a:r>
            <a:r>
              <a:rPr lang="ar-IQ" sz="2000" dirty="0" err="1" smtClean="0">
                <a:solidFill>
                  <a:schemeClr val="tx1"/>
                </a:solidFill>
              </a:rPr>
              <a:t>المقوله</a:t>
            </a:r>
            <a:r>
              <a:rPr lang="ar-IQ" sz="2000" dirty="0" smtClean="0">
                <a:solidFill>
                  <a:schemeClr val="tx1"/>
                </a:solidFill>
              </a:rPr>
              <a:t> السائدة هي </a:t>
            </a:r>
            <a:r>
              <a:rPr lang="ar-IQ" sz="2000" dirty="0" err="1" smtClean="0">
                <a:solidFill>
                  <a:schemeClr val="tx1"/>
                </a:solidFill>
              </a:rPr>
              <a:t>ان</a:t>
            </a:r>
            <a:r>
              <a:rPr lang="ar-IQ" sz="2000" dirty="0" smtClean="0">
                <a:solidFill>
                  <a:schemeClr val="tx1"/>
                </a:solidFill>
              </a:rPr>
              <a:t> ملك فرنسا لا يستمد ملكه </a:t>
            </a:r>
            <a:r>
              <a:rPr lang="ar-IQ" sz="2000" dirty="0" err="1" smtClean="0">
                <a:solidFill>
                  <a:schemeClr val="tx1"/>
                </a:solidFill>
              </a:rPr>
              <a:t>الأ</a:t>
            </a:r>
            <a:r>
              <a:rPr lang="ar-IQ" sz="2000" dirty="0" smtClean="0">
                <a:solidFill>
                  <a:schemeClr val="tx1"/>
                </a:solidFill>
              </a:rPr>
              <a:t> من الله,واعتماد مثل هذه </a:t>
            </a:r>
            <a:r>
              <a:rPr lang="ar-IQ" sz="2000" dirty="0" err="1" smtClean="0">
                <a:solidFill>
                  <a:schemeClr val="tx1"/>
                </a:solidFill>
              </a:rPr>
              <a:t>النظريةاعطت</a:t>
            </a:r>
            <a:r>
              <a:rPr lang="ar-IQ" sz="2000" dirty="0" smtClean="0">
                <a:solidFill>
                  <a:schemeClr val="tx1"/>
                </a:solidFill>
              </a:rPr>
              <a:t> قدسية للسلطة السياسية مما </a:t>
            </a:r>
            <a:r>
              <a:rPr lang="ar-IQ" sz="2000" dirty="0" err="1" smtClean="0">
                <a:solidFill>
                  <a:schemeClr val="tx1"/>
                </a:solidFill>
              </a:rPr>
              <a:t>ادى</a:t>
            </a:r>
            <a:r>
              <a:rPr lang="ar-IQ" sz="2000" dirty="0" smtClean="0">
                <a:solidFill>
                  <a:schemeClr val="tx1"/>
                </a:solidFill>
              </a:rPr>
              <a:t> </a:t>
            </a:r>
            <a:r>
              <a:rPr lang="ar-IQ" sz="2000" dirty="0" err="1" smtClean="0">
                <a:solidFill>
                  <a:schemeClr val="tx1"/>
                </a:solidFill>
              </a:rPr>
              <a:t>الى</a:t>
            </a:r>
            <a:r>
              <a:rPr lang="ar-IQ" sz="2000" dirty="0" smtClean="0">
                <a:solidFill>
                  <a:schemeClr val="tx1"/>
                </a:solidFill>
              </a:rPr>
              <a:t> استبداد الحاكم وسلطته المطلقة </a:t>
            </a:r>
            <a:endParaRPr lang="ar-IQ" sz="2000" b="1" dirty="0">
              <a:solidFill>
                <a:schemeClr val="tx1"/>
              </a:solidFill>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69072"/>
          </a:xfrm>
        </p:spPr>
        <p:txBody>
          <a:bodyPr>
            <a:noAutofit/>
          </a:bodyPr>
          <a:lstStyle/>
          <a:p>
            <a:pPr algn="r"/>
            <a:r>
              <a:rPr lang="ar-IQ" sz="2800" b="1" dirty="0" smtClean="0"/>
              <a:t>-</a:t>
            </a:r>
            <a:r>
              <a:rPr lang="ar-IQ" sz="2800" b="1" dirty="0" err="1" smtClean="0"/>
              <a:t>الأختيار</a:t>
            </a:r>
            <a:r>
              <a:rPr lang="ar-IQ" sz="2800" b="1" dirty="0" smtClean="0"/>
              <a:t> غير المباشر للحاكم الناشئ عن العناية </a:t>
            </a:r>
            <a:r>
              <a:rPr lang="ar-IQ" sz="2800" b="1" dirty="0" err="1" smtClean="0"/>
              <a:t>الألهي</a:t>
            </a:r>
            <a:r>
              <a:rPr lang="ar-IQ" sz="2800" dirty="0" smtClean="0"/>
              <a:t>:</a:t>
            </a:r>
            <a:r>
              <a:rPr lang="en-US" sz="2800" dirty="0" smtClean="0"/>
              <a:t/>
            </a:r>
            <a:br>
              <a:rPr lang="en-US" sz="2800" dirty="0" smtClean="0"/>
            </a:br>
            <a:r>
              <a:rPr lang="ar-IQ" sz="2800" dirty="0" err="1" smtClean="0"/>
              <a:t>تنص</a:t>
            </a:r>
            <a:r>
              <a:rPr lang="ar-IQ" sz="2800" dirty="0" smtClean="0"/>
              <a:t> هذه النظرية </a:t>
            </a:r>
            <a:r>
              <a:rPr lang="ar-IQ" sz="2800" dirty="0" err="1" smtClean="0"/>
              <a:t>ان</a:t>
            </a:r>
            <a:r>
              <a:rPr lang="ar-IQ" sz="2800" dirty="0" smtClean="0"/>
              <a:t> الله لا يختار الملوك </a:t>
            </a:r>
            <a:r>
              <a:rPr lang="ar-IQ" sz="2800" dirty="0" err="1" smtClean="0"/>
              <a:t>بأرادته</a:t>
            </a:r>
            <a:r>
              <a:rPr lang="ar-IQ" sz="2800" dirty="0" smtClean="0"/>
              <a:t> مباشرة </a:t>
            </a:r>
            <a:r>
              <a:rPr lang="ar-IQ" sz="2800" dirty="0" err="1" smtClean="0"/>
              <a:t>وانما</a:t>
            </a:r>
            <a:r>
              <a:rPr lang="ar-IQ" sz="2800" dirty="0" smtClean="0"/>
              <a:t> عن طريق العناية </a:t>
            </a:r>
            <a:r>
              <a:rPr lang="ar-IQ" sz="2800" dirty="0" err="1" smtClean="0"/>
              <a:t>الألهية</a:t>
            </a:r>
            <a:r>
              <a:rPr lang="ar-IQ" sz="2800" dirty="0" smtClean="0"/>
              <a:t> التي توجه الأفراد </a:t>
            </a:r>
            <a:r>
              <a:rPr lang="ar-IQ" sz="2800" dirty="0" err="1" smtClean="0"/>
              <a:t>لأختيارهم</a:t>
            </a:r>
            <a:r>
              <a:rPr lang="ar-IQ" sz="2800" dirty="0" smtClean="0"/>
              <a:t> .</a:t>
            </a:r>
            <a:r>
              <a:rPr lang="en-US" sz="2800" dirty="0" smtClean="0"/>
              <a:t/>
            </a:r>
            <a:br>
              <a:rPr lang="en-US" sz="2800" dirty="0" smtClean="0"/>
            </a:br>
            <a:r>
              <a:rPr lang="ar-IQ" sz="2800" dirty="0" err="1" smtClean="0"/>
              <a:t>واخيرا</a:t>
            </a:r>
            <a:r>
              <a:rPr lang="ar-IQ" sz="2800" dirty="0" smtClean="0"/>
              <a:t> نقول </a:t>
            </a:r>
            <a:r>
              <a:rPr lang="ar-IQ" sz="2800" dirty="0" err="1" smtClean="0"/>
              <a:t>ان</a:t>
            </a:r>
            <a:r>
              <a:rPr lang="ar-IQ" sz="2800" dirty="0" smtClean="0"/>
              <a:t> هذه النظرية تلاشت بسبب </a:t>
            </a:r>
            <a:r>
              <a:rPr lang="ar-IQ" sz="2800" dirty="0" err="1" smtClean="0"/>
              <a:t>يقضة</a:t>
            </a:r>
            <a:r>
              <a:rPr lang="ar-IQ" sz="2800" dirty="0" smtClean="0"/>
              <a:t> الشعوب ونهضتهم والتي جاءت بأفكار حديثة.</a:t>
            </a:r>
            <a:r>
              <a:rPr lang="en-US" sz="2800" dirty="0" smtClean="0"/>
              <a:t/>
            </a:r>
            <a:br>
              <a:rPr lang="en-US" sz="2800" dirty="0" smtClean="0"/>
            </a:br>
            <a:r>
              <a:rPr lang="ar-IQ" sz="2800" dirty="0" err="1" smtClean="0"/>
              <a:t>اما</a:t>
            </a:r>
            <a:r>
              <a:rPr lang="ar-IQ" sz="2800" dirty="0" smtClean="0"/>
              <a:t> ما يؤخذ على هذه النظرية هو </a:t>
            </a:r>
            <a:r>
              <a:rPr lang="en-US" sz="2800" dirty="0" smtClean="0"/>
              <a:t/>
            </a:r>
            <a:br>
              <a:rPr lang="en-US" sz="2800" dirty="0" smtClean="0"/>
            </a:br>
            <a:r>
              <a:rPr lang="ar-IQ" sz="2800" dirty="0" smtClean="0"/>
              <a:t>1-صلحت هذه النظرية في عصور الجهل والظلام الفكري ولا يصلح في عصر العلم والفكر والتطور.</a:t>
            </a:r>
            <a:r>
              <a:rPr lang="en-US" sz="2800" dirty="0" smtClean="0"/>
              <a:t/>
            </a:r>
            <a:br>
              <a:rPr lang="en-US" sz="2800" dirty="0" smtClean="0"/>
            </a:br>
            <a:r>
              <a:rPr lang="ar-IQ" sz="2800" dirty="0" smtClean="0"/>
              <a:t>2-</a:t>
            </a:r>
            <a:r>
              <a:rPr lang="ar-IQ" sz="2800" dirty="0" err="1" smtClean="0"/>
              <a:t>اصبح</a:t>
            </a:r>
            <a:r>
              <a:rPr lang="ar-IQ" sz="2800" dirty="0" smtClean="0"/>
              <a:t> </a:t>
            </a:r>
            <a:r>
              <a:rPr lang="ar-IQ" sz="2800" dirty="0" err="1" smtClean="0"/>
              <a:t>الأعتماد</a:t>
            </a:r>
            <a:r>
              <a:rPr lang="ar-IQ" sz="2800" dirty="0" smtClean="0"/>
              <a:t> على العقل والفكر في كل شيء </a:t>
            </a:r>
            <a:r>
              <a:rPr lang="ar-IQ" sz="2800" dirty="0" err="1" smtClean="0"/>
              <a:t>اما</a:t>
            </a:r>
            <a:r>
              <a:rPr lang="ar-IQ" sz="2800" dirty="0" smtClean="0"/>
              <a:t> الأيمان فيكون في الجانب الروحي فقط.</a:t>
            </a:r>
            <a:r>
              <a:rPr lang="en-US" sz="2800" dirty="0" smtClean="0"/>
              <a:t/>
            </a:r>
            <a:br>
              <a:rPr lang="en-US" sz="2800" dirty="0" smtClean="0"/>
            </a:br>
            <a:r>
              <a:rPr lang="ar-IQ" sz="2800" dirty="0" smtClean="0"/>
              <a:t>3-  التفويض </a:t>
            </a:r>
            <a:r>
              <a:rPr lang="ar-IQ" sz="2800" dirty="0" err="1" smtClean="0"/>
              <a:t>الألهي</a:t>
            </a:r>
            <a:r>
              <a:rPr lang="ar-IQ" sz="2800" dirty="0" smtClean="0"/>
              <a:t> لم تقرها الأديان السماوية سواء الدين </a:t>
            </a:r>
            <a:r>
              <a:rPr lang="ar-IQ" sz="2800" dirty="0" err="1" smtClean="0"/>
              <a:t>الأسلامي</a:t>
            </a:r>
            <a:r>
              <a:rPr lang="ar-IQ" sz="2800" dirty="0" smtClean="0"/>
              <a:t> الذي جمع بين الدين والدولة </a:t>
            </a:r>
            <a:r>
              <a:rPr lang="ar-IQ" sz="2800" dirty="0" err="1" smtClean="0"/>
              <a:t>او</a:t>
            </a:r>
            <a:r>
              <a:rPr lang="ar-IQ" sz="2800" dirty="0" smtClean="0"/>
              <a:t> المسيحية التي فصلت الدين عن الدولة .</a:t>
            </a:r>
            <a:r>
              <a:rPr lang="en-US" sz="2800" dirty="0" smtClean="0"/>
              <a:t/>
            </a:r>
            <a:br>
              <a:rPr lang="en-US" sz="2800" dirty="0" smtClean="0"/>
            </a:br>
            <a:endParaRPr lang="ar-IQ"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97634"/>
          </a:xfrm>
        </p:spPr>
        <p:txBody>
          <a:bodyPr>
            <a:noAutofit/>
          </a:bodyPr>
          <a:lstStyle/>
          <a:p>
            <a:pPr algn="r"/>
            <a:r>
              <a:rPr lang="ar-SA" sz="2000" dirty="0" err="1" smtClean="0"/>
              <a:t>والان</a:t>
            </a:r>
            <a:r>
              <a:rPr lang="ar-SA" sz="2000" dirty="0" smtClean="0"/>
              <a:t> نتكلم عن نشوء الدولة كل من ابن خلدون </a:t>
            </a:r>
            <a:r>
              <a:rPr lang="ar-SA" sz="2000" dirty="0" err="1" smtClean="0"/>
              <a:t>وهيجل</a:t>
            </a:r>
            <a:r>
              <a:rPr lang="en-US" sz="2000" dirty="0" smtClean="0"/>
              <a:t/>
            </a:r>
            <a:br>
              <a:rPr lang="en-US" sz="2000" dirty="0" smtClean="0"/>
            </a:br>
            <a:r>
              <a:rPr lang="ar-IQ" sz="2000" b="1" dirty="0" smtClean="0"/>
              <a:t>1 -  ابن خلدون</a:t>
            </a:r>
            <a:r>
              <a:rPr lang="en-US" sz="2000" dirty="0" smtClean="0"/>
              <a:t/>
            </a:r>
            <a:br>
              <a:rPr lang="en-US" sz="2000" dirty="0" smtClean="0"/>
            </a:br>
            <a:r>
              <a:rPr lang="ar-IQ" sz="2000" b="1" dirty="0" err="1" smtClean="0"/>
              <a:t>ان</a:t>
            </a:r>
            <a:r>
              <a:rPr lang="ar-IQ" sz="2000" b="1" dirty="0" smtClean="0"/>
              <a:t> عملية نشوء الدولة ضروري لدوام المجتمع واستقراره ولخلق حالة من التوازن والحيلولة دون حصول الفوضى التي تودي </a:t>
            </a:r>
            <a:r>
              <a:rPr lang="ar-IQ" sz="2000" b="1" dirty="0" err="1" smtClean="0"/>
              <a:t>الى</a:t>
            </a:r>
            <a:r>
              <a:rPr lang="ar-IQ" sz="2000" b="1" dirty="0" smtClean="0"/>
              <a:t> سفك الدماء,ولهذا كانت الدولة ضرورة لوجود المجتمع مثلما لا وجود لمجتمع بلا دولة.</a:t>
            </a:r>
            <a:r>
              <a:rPr lang="en-US" sz="2000" dirty="0" smtClean="0"/>
              <a:t/>
            </a:r>
            <a:br>
              <a:rPr lang="en-US" sz="2000" dirty="0" smtClean="0"/>
            </a:br>
            <a:r>
              <a:rPr lang="ar-IQ" sz="2000" b="1" dirty="0" smtClean="0"/>
              <a:t>والدولة هي ظاهرة اجتماعية تتجدد دائما حيث يكون نشوء الدولة بداية لدورة تاريخية سياسية مستمرة وهذه الدورة هي حركة طبيعية ضمن عملية التغير الاجتماعي .</a:t>
            </a:r>
            <a:r>
              <a:rPr lang="en-US" sz="2000" dirty="0" smtClean="0"/>
              <a:t/>
            </a:r>
            <a:br>
              <a:rPr lang="en-US" sz="2000" dirty="0" smtClean="0"/>
            </a:br>
            <a:r>
              <a:rPr lang="ar-IQ" sz="2000" b="1" dirty="0" err="1" smtClean="0"/>
              <a:t>اذن</a:t>
            </a:r>
            <a:r>
              <a:rPr lang="ar-IQ" sz="2000" b="1" dirty="0" smtClean="0"/>
              <a:t> الدولة لا تدوم ولا تستقر على وتيرة واحدة وسبب عدم استقرارها يعود </a:t>
            </a:r>
            <a:r>
              <a:rPr lang="ar-IQ" sz="2000" b="1" dirty="0" err="1" smtClean="0"/>
              <a:t>الى</a:t>
            </a:r>
            <a:r>
              <a:rPr lang="ar-IQ" sz="2000" b="1" dirty="0" smtClean="0"/>
              <a:t> عدم ثبات الظواهر الاجتماعية ,وبما </a:t>
            </a:r>
            <a:r>
              <a:rPr lang="ar-IQ" sz="2000" b="1" dirty="0" err="1" smtClean="0"/>
              <a:t>ان</a:t>
            </a:r>
            <a:r>
              <a:rPr lang="ar-IQ" sz="2000" b="1" dirty="0" smtClean="0"/>
              <a:t> الدولة ظاهرة اجتماعية فهي تتجدد في بين فترة وأخرى.</a:t>
            </a:r>
            <a:r>
              <a:rPr lang="en-US" sz="2000" dirty="0" smtClean="0"/>
              <a:t/>
            </a:r>
            <a:br>
              <a:rPr lang="en-US" sz="2000" dirty="0" smtClean="0"/>
            </a:br>
            <a:r>
              <a:rPr lang="ar-IQ" sz="2000" b="1" dirty="0" smtClean="0"/>
              <a:t>ويعود ابن خلدون ليؤكد </a:t>
            </a:r>
            <a:r>
              <a:rPr lang="ar-IQ" sz="2000" b="1" dirty="0" err="1" smtClean="0"/>
              <a:t>ان</a:t>
            </a:r>
            <a:r>
              <a:rPr lang="ar-IQ" sz="2000" b="1" dirty="0" smtClean="0"/>
              <a:t> للدولة </a:t>
            </a:r>
            <a:r>
              <a:rPr lang="ar-IQ" sz="2000" b="1" dirty="0" err="1" smtClean="0"/>
              <a:t>اعمار</a:t>
            </a:r>
            <a:r>
              <a:rPr lang="ar-IQ" sz="2000" b="1" dirty="0" smtClean="0"/>
              <a:t> طبيعية كما للأشخاص وهي في الغالب ثلاث </a:t>
            </a:r>
            <a:r>
              <a:rPr lang="ar-IQ" sz="2000" b="1" dirty="0" err="1" smtClean="0"/>
              <a:t>اجيال</a:t>
            </a:r>
            <a:r>
              <a:rPr lang="ar-IQ" sz="2000" b="1" dirty="0" smtClean="0"/>
              <a:t> تفضي </a:t>
            </a:r>
            <a:r>
              <a:rPr lang="ar-IQ" sz="2000" b="1" dirty="0" err="1" smtClean="0"/>
              <a:t>الى</a:t>
            </a:r>
            <a:r>
              <a:rPr lang="ar-IQ" sz="2000" b="1" dirty="0" smtClean="0"/>
              <a:t> جيل رابع هو جيل الهرم والانقراض *</a:t>
            </a:r>
            <a:r>
              <a:rPr lang="en-US" sz="2000" dirty="0" smtClean="0"/>
              <a:t/>
            </a:r>
            <a:br>
              <a:rPr lang="en-US" sz="2000" dirty="0" smtClean="0"/>
            </a:br>
            <a:r>
              <a:rPr lang="ar-IQ" sz="2000" b="1" dirty="0" smtClean="0"/>
              <a:t>وهذا يعني </a:t>
            </a:r>
            <a:r>
              <a:rPr lang="ar-IQ" sz="2000" b="1" dirty="0" err="1" smtClean="0"/>
              <a:t>ان</a:t>
            </a:r>
            <a:r>
              <a:rPr lang="ar-IQ" sz="2000" b="1" dirty="0" smtClean="0"/>
              <a:t> العلامة ابن خلدون انطلق من وجهة نظر طبيعية وهي تشبيه الدولة بالإنسان الذي يولد وينمو ويشيخ ثم يموت وهكذا هي الدولة </a:t>
            </a:r>
            <a:r>
              <a:rPr lang="ar-IQ" sz="2000" b="1" dirty="0" err="1" smtClean="0"/>
              <a:t>اي</a:t>
            </a:r>
            <a:r>
              <a:rPr lang="ar-IQ" sz="2000" b="1" dirty="0" smtClean="0"/>
              <a:t> بمعنى </a:t>
            </a:r>
            <a:r>
              <a:rPr lang="ar-IQ" sz="2000" b="1" dirty="0" err="1" smtClean="0"/>
              <a:t>ان</a:t>
            </a:r>
            <a:r>
              <a:rPr lang="ar-IQ" sz="2000" b="1" dirty="0" smtClean="0"/>
              <a:t> مسألة انهيار الدولة مسألة حتمية في التاريخ .</a:t>
            </a:r>
            <a:r>
              <a:rPr lang="en-US" sz="2000" dirty="0" smtClean="0"/>
              <a:t/>
            </a:r>
            <a:br>
              <a:rPr lang="en-US" sz="2000" dirty="0" smtClean="0"/>
            </a:br>
            <a:r>
              <a:rPr lang="ar-IQ" sz="2000" b="1" dirty="0" smtClean="0"/>
              <a:t>ثم يذهب ابن خلدون ليثبت مدى التلازم والتفاعل بين الدولة والمجتمع حيث يعتبر المجتمع هو </a:t>
            </a:r>
            <a:r>
              <a:rPr lang="ar-IQ" sz="2000" b="1" dirty="0" err="1" smtClean="0"/>
              <a:t>الاصل</a:t>
            </a:r>
            <a:r>
              <a:rPr lang="ar-IQ" sz="2000" b="1" dirty="0" smtClean="0"/>
              <a:t> والدولة هي الجهاز اللازم  الذي تتوفر فيه القوة والسلطة والسيادة لتنظيم العلاقات وإقرار </a:t>
            </a:r>
            <a:r>
              <a:rPr lang="ar-IQ" sz="2000" b="1" dirty="0" err="1" smtClean="0"/>
              <a:t>الامن</a:t>
            </a:r>
            <a:r>
              <a:rPr lang="ar-IQ" sz="2000" b="1" dirty="0" smtClean="0"/>
              <a:t>  ودفع  الظلم الذي هو من طبائع البشر.</a:t>
            </a:r>
            <a:endParaRPr lang="ar-IQ"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26196"/>
          </a:xfrm>
        </p:spPr>
        <p:txBody>
          <a:bodyPr>
            <a:noAutofit/>
          </a:bodyPr>
          <a:lstStyle/>
          <a:p>
            <a:pPr algn="r"/>
            <a:r>
              <a:rPr lang="ar-IQ" sz="2400" b="1" dirty="0" smtClean="0"/>
              <a:t>واهم ما توصل </a:t>
            </a:r>
            <a:r>
              <a:rPr lang="ar-IQ" sz="2400" b="1" dirty="0" err="1" smtClean="0"/>
              <a:t>اليه</a:t>
            </a:r>
            <a:r>
              <a:rPr lang="ar-IQ" sz="2400" b="1" dirty="0" smtClean="0"/>
              <a:t> ابن خلدون هو</a:t>
            </a:r>
            <a:r>
              <a:rPr lang="en-US" sz="2400" dirty="0" smtClean="0"/>
              <a:t/>
            </a:r>
            <a:br>
              <a:rPr lang="en-US" sz="2400" dirty="0" smtClean="0"/>
            </a:br>
            <a:r>
              <a:rPr lang="ar-IQ" sz="2400" dirty="0" smtClean="0"/>
              <a:t>* </a:t>
            </a:r>
            <a:r>
              <a:rPr lang="ar-IQ" sz="2400" b="1" dirty="0" err="1" smtClean="0">
                <a:solidFill>
                  <a:srgbClr val="FF0000"/>
                </a:solidFill>
              </a:rPr>
              <a:t>الديالكتيكية</a:t>
            </a:r>
            <a:r>
              <a:rPr lang="ar-IQ" sz="2400" b="1" dirty="0" smtClean="0">
                <a:solidFill>
                  <a:srgbClr val="FF0000"/>
                </a:solidFill>
              </a:rPr>
              <a:t>: </a:t>
            </a:r>
            <a:r>
              <a:rPr lang="ar-IQ" sz="2400" b="1" dirty="0" err="1" smtClean="0"/>
              <a:t>اي</a:t>
            </a:r>
            <a:r>
              <a:rPr lang="ar-IQ" sz="2400" b="1" dirty="0" smtClean="0"/>
              <a:t> بمعنى </a:t>
            </a:r>
            <a:r>
              <a:rPr lang="ar-IQ" sz="2400" b="1" dirty="0" err="1" smtClean="0"/>
              <a:t>ان</a:t>
            </a:r>
            <a:r>
              <a:rPr lang="ar-IQ" sz="2400" b="1" dirty="0" smtClean="0"/>
              <a:t> عامل قيام الحضارة  هو نفسه عامل تدهورها وفنائها وان ظاهرة التراجع مرتبطة ارتباطا عضويا  بظاهرة الانطلاق ولولا الانطلاق لما حدث التراجع وهذا الترابط الجدلي  بين الانطلاق والتراجع يمثل التفاعل </a:t>
            </a:r>
            <a:r>
              <a:rPr lang="ar-IQ" sz="2400" b="1" dirty="0" err="1" smtClean="0"/>
              <a:t>الديالكتيكي</a:t>
            </a:r>
            <a:r>
              <a:rPr lang="ar-IQ" sz="2400" b="1" dirty="0" smtClean="0"/>
              <a:t> المتناقض داخل التاريخ. ليس هذا فقط وإنما هناك ترابط جدلي بين الترف الذي هو مظهر حضاري يرمز </a:t>
            </a:r>
            <a:r>
              <a:rPr lang="ar-IQ" sz="2400" b="1" dirty="0" err="1" smtClean="0"/>
              <a:t>الى</a:t>
            </a:r>
            <a:r>
              <a:rPr lang="ar-IQ" sz="2400" b="1" dirty="0" smtClean="0"/>
              <a:t> قوة الدولة ويزيد من قوة الدولة قوة </a:t>
            </a:r>
            <a:r>
              <a:rPr lang="ar-IQ" sz="2400" b="1" dirty="0" err="1" smtClean="0"/>
              <a:t>اخرى</a:t>
            </a:r>
            <a:r>
              <a:rPr lang="ar-IQ" sz="2400" b="1" dirty="0" smtClean="0"/>
              <a:t>  يصبح على مر </a:t>
            </a:r>
            <a:r>
              <a:rPr lang="ar-IQ" sz="2400" b="1" dirty="0" err="1" smtClean="0"/>
              <a:t>الايام</a:t>
            </a:r>
            <a:r>
              <a:rPr lang="ar-IQ" sz="2400" b="1" dirty="0" smtClean="0"/>
              <a:t> علة </a:t>
            </a:r>
            <a:r>
              <a:rPr lang="ar-IQ" sz="2400" b="1" dirty="0" err="1" smtClean="0"/>
              <a:t>اساسية</a:t>
            </a:r>
            <a:r>
              <a:rPr lang="ar-IQ" sz="2400" b="1" dirty="0" smtClean="0"/>
              <a:t> وخلل في الدولة , لان الترف الذي هو مقياس المجتمعات المتقدمة والمتحضرة  يؤذن بالفساد </a:t>
            </a:r>
            <a:r>
              <a:rPr lang="ar-IQ" sz="2400" b="1" dirty="0" err="1" smtClean="0"/>
              <a:t>واذا</a:t>
            </a:r>
            <a:r>
              <a:rPr lang="ar-IQ" sz="2400" b="1" dirty="0" smtClean="0"/>
              <a:t> ما حصل الترف </a:t>
            </a:r>
            <a:r>
              <a:rPr lang="ar-IQ" sz="2400" b="1" dirty="0" err="1" smtClean="0"/>
              <a:t>اقبلت</a:t>
            </a:r>
            <a:r>
              <a:rPr lang="ar-IQ" sz="2400" b="1" dirty="0" smtClean="0"/>
              <a:t> الدولة على الهرم والانحلال  .</a:t>
            </a:r>
            <a:r>
              <a:rPr lang="en-US" sz="2400" dirty="0" smtClean="0"/>
              <a:t/>
            </a:r>
            <a:br>
              <a:rPr lang="en-US" sz="2400" dirty="0" smtClean="0"/>
            </a:br>
            <a:r>
              <a:rPr lang="ar-IQ" sz="2400" dirty="0" smtClean="0"/>
              <a:t>* </a:t>
            </a:r>
            <a:r>
              <a:rPr lang="ar-IQ" sz="2400" b="1" dirty="0" smtClean="0">
                <a:solidFill>
                  <a:srgbClr val="FF0000"/>
                </a:solidFill>
              </a:rPr>
              <a:t>الديناميكية: </a:t>
            </a:r>
            <a:r>
              <a:rPr lang="ar-IQ" sz="2400" b="1" dirty="0" err="1" smtClean="0"/>
              <a:t>اكدت</a:t>
            </a:r>
            <a:r>
              <a:rPr lang="ar-IQ" sz="2400" b="1" dirty="0" smtClean="0"/>
              <a:t> </a:t>
            </a:r>
            <a:r>
              <a:rPr lang="ar-IQ" sz="2400" b="1" dirty="0" smtClean="0"/>
              <a:t>نظرية ابن خلدون </a:t>
            </a:r>
            <a:r>
              <a:rPr lang="ar-IQ" sz="2400" b="1" dirty="0" err="1" smtClean="0"/>
              <a:t>ان</a:t>
            </a:r>
            <a:r>
              <a:rPr lang="ar-IQ" sz="2400" b="1" dirty="0" smtClean="0"/>
              <a:t> </a:t>
            </a:r>
            <a:r>
              <a:rPr lang="ar-IQ" sz="2400" b="1" dirty="0" err="1" smtClean="0"/>
              <a:t>اطوار</a:t>
            </a:r>
            <a:r>
              <a:rPr lang="ar-IQ" sz="2400" b="1" dirty="0" smtClean="0"/>
              <a:t> المدن لا تدوم على وتيرة واحدة وسبب عدم استقرارها يعود </a:t>
            </a:r>
            <a:r>
              <a:rPr lang="ar-IQ" sz="2400" b="1" dirty="0" err="1" smtClean="0"/>
              <a:t>الى</a:t>
            </a:r>
            <a:r>
              <a:rPr lang="ar-IQ" sz="2400" b="1" dirty="0" smtClean="0"/>
              <a:t> عدم ثبات استقرارها يعود </a:t>
            </a:r>
            <a:r>
              <a:rPr lang="ar-IQ" sz="2400" b="1" dirty="0" err="1" smtClean="0"/>
              <a:t>الى</a:t>
            </a:r>
            <a:r>
              <a:rPr lang="ar-IQ" sz="2400" b="1" dirty="0" smtClean="0"/>
              <a:t> عدم ثبات الظواهر الاجتماعية </a:t>
            </a:r>
            <a:r>
              <a:rPr lang="en-US" sz="2400" dirty="0" smtClean="0"/>
              <a:t/>
            </a:r>
            <a:br>
              <a:rPr lang="en-US" sz="2400" dirty="0" smtClean="0"/>
            </a:br>
            <a:r>
              <a:rPr lang="ar-IQ" sz="2400" b="1" dirty="0" smtClean="0"/>
              <a:t> </a:t>
            </a:r>
            <a:r>
              <a:rPr lang="ar-IQ" sz="2400" b="1" dirty="0" smtClean="0"/>
              <a:t>وان </a:t>
            </a:r>
            <a:r>
              <a:rPr lang="ar-IQ" sz="2400" b="1" dirty="0" smtClean="0"/>
              <a:t>نظرة تقصي للتاريخ العالمي يؤكد لنا هذا المنطق </a:t>
            </a:r>
            <a:r>
              <a:rPr lang="ar-IQ" sz="2400" b="1" dirty="0" err="1" smtClean="0"/>
              <a:t>اذ</a:t>
            </a:r>
            <a:r>
              <a:rPr lang="ar-IQ" sz="2400" b="1" dirty="0" smtClean="0"/>
              <a:t> يطلعنا على وجود تغير في الثقافات والحضارات </a:t>
            </a:r>
            <a:endParaRPr lang="ar-IQ"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686800" cy="6369072"/>
          </a:xfrm>
        </p:spPr>
        <p:txBody>
          <a:bodyPr>
            <a:noAutofit/>
          </a:bodyPr>
          <a:lstStyle/>
          <a:p>
            <a:pPr algn="r"/>
            <a:r>
              <a:rPr lang="ar-IQ" sz="3200" b="1" dirty="0" smtClean="0">
                <a:solidFill>
                  <a:srgbClr val="FF0000"/>
                </a:solidFill>
              </a:rPr>
              <a:t>التعميم والتعليل</a:t>
            </a:r>
            <a:r>
              <a:rPr lang="ar-IQ" sz="3200" b="1" dirty="0" smtClean="0">
                <a:solidFill>
                  <a:srgbClr val="FF0000"/>
                </a:solidFill>
              </a:rPr>
              <a:t>: </a:t>
            </a:r>
            <a:r>
              <a:rPr lang="ar-IQ" sz="3200" b="1" dirty="0" err="1" smtClean="0"/>
              <a:t>اي</a:t>
            </a:r>
            <a:r>
              <a:rPr lang="ar-IQ" sz="3200" b="1" dirty="0" smtClean="0"/>
              <a:t> </a:t>
            </a:r>
            <a:r>
              <a:rPr lang="ar-IQ" sz="3200" b="1" dirty="0" err="1" smtClean="0"/>
              <a:t>ان</a:t>
            </a:r>
            <a:r>
              <a:rPr lang="ar-IQ" sz="3200" b="1" dirty="0" smtClean="0"/>
              <a:t> الديناميكية التاريخية </a:t>
            </a:r>
            <a:r>
              <a:rPr lang="ar-IQ" sz="3200" b="1" dirty="0" err="1" smtClean="0"/>
              <a:t>انما</a:t>
            </a:r>
            <a:r>
              <a:rPr lang="ar-IQ" sz="3200" b="1" dirty="0" smtClean="0"/>
              <a:t> تدل على مقدرة فائقة على التعميم والتعليل  ساهمت </a:t>
            </a:r>
            <a:r>
              <a:rPr lang="ar-IQ" sz="3200" b="1" dirty="0" err="1" smtClean="0"/>
              <a:t>الى</a:t>
            </a:r>
            <a:r>
              <a:rPr lang="ar-IQ" sz="3200" b="1" dirty="0" smtClean="0"/>
              <a:t> حد بعيد في تطور البناء الفكري والحضاري الذي امتد تأثيره على المدرسة الفكرية الثورية </a:t>
            </a:r>
            <a:r>
              <a:rPr lang="ar-IQ" sz="3200" b="1" dirty="0" smtClean="0"/>
              <a:t>الاشتراكية.</a:t>
            </a:r>
            <a:br>
              <a:rPr lang="ar-IQ" sz="3200" b="1" dirty="0" smtClean="0"/>
            </a:br>
            <a:r>
              <a:rPr lang="ar-IQ" sz="3200" b="1" dirty="0" smtClean="0">
                <a:solidFill>
                  <a:srgbClr val="FF0000"/>
                </a:solidFill>
              </a:rPr>
              <a:t>الحتمية </a:t>
            </a:r>
            <a:r>
              <a:rPr lang="ar-IQ" sz="3200" b="1" dirty="0" smtClean="0">
                <a:solidFill>
                  <a:srgbClr val="FF0000"/>
                </a:solidFill>
              </a:rPr>
              <a:t>الاجتماعية</a:t>
            </a:r>
            <a:r>
              <a:rPr lang="ar-IQ" sz="3200" b="1" dirty="0" smtClean="0">
                <a:solidFill>
                  <a:srgbClr val="FF0000"/>
                </a:solidFill>
              </a:rPr>
              <a:t>: </a:t>
            </a:r>
            <a:r>
              <a:rPr lang="ar-IQ" sz="3200" b="1" dirty="0" smtClean="0"/>
              <a:t>استطاع </a:t>
            </a:r>
            <a:r>
              <a:rPr lang="ar-IQ" sz="3200" b="1" dirty="0" smtClean="0"/>
              <a:t>ابن خلدون  </a:t>
            </a:r>
            <a:r>
              <a:rPr lang="ar-IQ" sz="3200" b="1" dirty="0" err="1" smtClean="0"/>
              <a:t>بفذاذته</a:t>
            </a:r>
            <a:r>
              <a:rPr lang="ar-IQ" sz="3200" b="1" dirty="0" smtClean="0"/>
              <a:t> استكشاف الحتمية الاجتماعية المادية بصورة المعاش المادي ورفعها </a:t>
            </a:r>
            <a:r>
              <a:rPr lang="ar-IQ" sz="3200" b="1" dirty="0" err="1" smtClean="0"/>
              <a:t>الى</a:t>
            </a:r>
            <a:r>
              <a:rPr lang="ar-IQ" sz="3200" b="1" dirty="0" smtClean="0"/>
              <a:t> مفهوم عام وشامل لكل المجتمعات البشرية ,وبذلك يكون صاحب المقدمة قد مهد للفكر </a:t>
            </a:r>
            <a:r>
              <a:rPr lang="ar-IQ" sz="3200" b="1" dirty="0" err="1" smtClean="0"/>
              <a:t>الاوربي</a:t>
            </a:r>
            <a:r>
              <a:rPr lang="ar-IQ" sz="3200" b="1" dirty="0" smtClean="0"/>
              <a:t> ممثلا بالمدرسة الماركسية </a:t>
            </a:r>
            <a:r>
              <a:rPr lang="ar-IQ" sz="3200" b="1" dirty="0" err="1" smtClean="0"/>
              <a:t>اذ</a:t>
            </a:r>
            <a:r>
              <a:rPr lang="ar-IQ" sz="3200" b="1" dirty="0" smtClean="0"/>
              <a:t> </a:t>
            </a:r>
            <a:r>
              <a:rPr lang="ar-IQ" sz="3200" b="1" dirty="0" err="1" smtClean="0"/>
              <a:t>تنص</a:t>
            </a:r>
            <a:r>
              <a:rPr lang="ar-IQ" sz="3200" b="1" dirty="0" smtClean="0"/>
              <a:t> فكرة ابن خلدون على </a:t>
            </a:r>
            <a:r>
              <a:rPr lang="ar-IQ" sz="3200" b="1" dirty="0" err="1" smtClean="0"/>
              <a:t>ان</a:t>
            </a:r>
            <a:r>
              <a:rPr lang="ar-IQ" sz="3200" b="1" dirty="0" smtClean="0"/>
              <a:t> كل ثروة تتركز على العمل وهذه مقترنة بنظرية قيمة العمل  التي يمكن </a:t>
            </a:r>
            <a:r>
              <a:rPr lang="ar-IQ" sz="3200" b="1" dirty="0" err="1" smtClean="0"/>
              <a:t>ان</a:t>
            </a:r>
            <a:r>
              <a:rPr lang="ar-IQ" sz="3200" b="1" dirty="0" smtClean="0"/>
              <a:t> تكون حجر الزاوية للاقتصاد السياسي وهذا يعني  </a:t>
            </a:r>
            <a:r>
              <a:rPr lang="ar-IQ" sz="3200" b="1" dirty="0" err="1" smtClean="0"/>
              <a:t>ان</a:t>
            </a:r>
            <a:r>
              <a:rPr lang="ar-IQ" sz="3200" b="1" dirty="0" smtClean="0"/>
              <a:t> ابن خلدون قد عبر عن قضية ماركسية  والتي جاءت في مؤلفه (مساهمة في نقد الاقتصاد السياسي )</a:t>
            </a:r>
            <a:endParaRPr lang="ar-IQ"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472518" cy="6297634"/>
          </a:xfrm>
        </p:spPr>
        <p:txBody>
          <a:bodyPr>
            <a:noAutofit/>
          </a:bodyPr>
          <a:lstStyle/>
          <a:p>
            <a:pPr algn="r"/>
            <a:r>
              <a:rPr lang="ar-IQ" sz="3200" b="1" dirty="0" err="1" smtClean="0"/>
              <a:t>اذن</a:t>
            </a:r>
            <a:r>
              <a:rPr lang="ar-IQ" sz="3200" b="1" dirty="0" smtClean="0"/>
              <a:t> </a:t>
            </a:r>
            <a:r>
              <a:rPr lang="ar-IQ" sz="3200" b="1" dirty="0" err="1" smtClean="0"/>
              <a:t>ان</a:t>
            </a:r>
            <a:r>
              <a:rPr lang="ar-IQ" sz="3200" b="1" dirty="0" smtClean="0"/>
              <a:t> نمط </a:t>
            </a:r>
            <a:r>
              <a:rPr lang="ar-IQ" sz="3200" b="1" dirty="0" err="1" smtClean="0"/>
              <a:t>الانتاج</a:t>
            </a:r>
            <a:r>
              <a:rPr lang="ar-IQ" sz="3200" b="1" dirty="0" smtClean="0"/>
              <a:t> المادي يحدد بصورة عامة العمليات الاجتماعية والسياسية والفكرية للحياة بصورة عامة .</a:t>
            </a:r>
            <a:r>
              <a:rPr lang="ar-IQ" sz="3200" b="1" dirty="0" err="1" smtClean="0"/>
              <a:t>الا</a:t>
            </a:r>
            <a:r>
              <a:rPr lang="ar-IQ" sz="3200" b="1" dirty="0" smtClean="0"/>
              <a:t> </a:t>
            </a:r>
            <a:r>
              <a:rPr lang="ar-IQ" sz="3200" b="1" dirty="0" err="1" smtClean="0"/>
              <a:t>ان</a:t>
            </a:r>
            <a:r>
              <a:rPr lang="ar-IQ" sz="3200" b="1" dirty="0" smtClean="0"/>
              <a:t> هذا القول لا يعني </a:t>
            </a:r>
            <a:r>
              <a:rPr lang="ar-IQ" sz="3200" b="1" dirty="0" err="1" smtClean="0"/>
              <a:t>مركسة</a:t>
            </a:r>
            <a:r>
              <a:rPr lang="ar-IQ" sz="3200" b="1" dirty="0" smtClean="0"/>
              <a:t> ابن خلدون بأي حال من </a:t>
            </a:r>
            <a:r>
              <a:rPr lang="ar-IQ" sz="3200" b="1" dirty="0" err="1" smtClean="0"/>
              <a:t>الاحوال</a:t>
            </a:r>
            <a:r>
              <a:rPr lang="ar-IQ" sz="3200" b="1" dirty="0" smtClean="0"/>
              <a:t>.</a:t>
            </a:r>
            <a:r>
              <a:rPr lang="en-US" sz="3200" dirty="0" smtClean="0"/>
              <a:t/>
            </a:r>
            <a:br>
              <a:rPr lang="en-US" sz="3200" dirty="0" smtClean="0"/>
            </a:br>
            <a:r>
              <a:rPr lang="ar-IQ" sz="3200" b="1" dirty="0" err="1" smtClean="0"/>
              <a:t>اما</a:t>
            </a:r>
            <a:r>
              <a:rPr lang="ar-IQ" sz="3200" b="1" dirty="0" smtClean="0"/>
              <a:t> تقويم الحركة الدائرية لمسيرة المجتمع السياسي في ضوء عصرنا الحالي  والتي تمثل مرحلة التأسيس ونشوء الدولة وكسب الولاء-------ثم مرحلة النضوج الحضاري ومرحلة الترف------------ثم مرحلة الشيخوخة والهرم -------ثم النهاية والسقوط.هذه المسيرة مرتبطة بالحضارات القديمة.</a:t>
            </a:r>
            <a:r>
              <a:rPr lang="en-US" sz="3200" dirty="0" smtClean="0"/>
              <a:t/>
            </a:r>
            <a:br>
              <a:rPr lang="en-US" sz="3200" dirty="0" smtClean="0"/>
            </a:br>
            <a:r>
              <a:rPr lang="ar-IQ" sz="3200" b="1" dirty="0" smtClean="0"/>
              <a:t>ونقطة </a:t>
            </a:r>
            <a:r>
              <a:rPr lang="ar-IQ" sz="3200" b="1" dirty="0" err="1" smtClean="0"/>
              <a:t>اخرى</a:t>
            </a:r>
            <a:r>
              <a:rPr lang="ar-IQ" sz="3200" b="1" dirty="0" smtClean="0"/>
              <a:t> </a:t>
            </a:r>
            <a:r>
              <a:rPr lang="ar-IQ" sz="3200" b="1" dirty="0" err="1" smtClean="0"/>
              <a:t>ان</a:t>
            </a:r>
            <a:r>
              <a:rPr lang="ar-IQ" sz="3200" b="1" dirty="0" smtClean="0"/>
              <a:t> الحركة الدائرية التي تتبدل </a:t>
            </a:r>
            <a:r>
              <a:rPr lang="ar-IQ" sz="3200" b="1" dirty="0" err="1" smtClean="0"/>
              <a:t>بها</a:t>
            </a:r>
            <a:r>
              <a:rPr lang="ar-IQ" sz="3200" b="1" dirty="0" smtClean="0"/>
              <a:t> العواصم وتنتقل فيها مركز لا يعني هدم الدولة وإنشاء دولة من الصفر وإنما تتبدل السلطة الحاكمة والنخبة السائدة وليست هدم دولة وإنشاء دولة من الصفر وإنما تبديل السلطة الحاكمة والنخبة السائدة  وليست هدم دولة وبناءها من جديد.</a:t>
            </a:r>
            <a:endParaRPr lang="ar-IQ"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42852"/>
            <a:ext cx="8472518" cy="6715148"/>
          </a:xfrm>
        </p:spPr>
        <p:txBody>
          <a:bodyPr>
            <a:noAutofit/>
          </a:bodyPr>
          <a:lstStyle/>
          <a:p>
            <a:pPr algn="r"/>
            <a:r>
              <a:rPr lang="ar-SA" sz="3600" b="1" dirty="0" smtClean="0"/>
              <a:t>2 – نشوء الدولة عند </a:t>
            </a:r>
            <a:r>
              <a:rPr lang="ar-SA" sz="3600" b="1" dirty="0" err="1" smtClean="0"/>
              <a:t>هيجل</a:t>
            </a:r>
            <a:r>
              <a:rPr lang="en-US" sz="2800" b="1" dirty="0" smtClean="0"/>
              <a:t/>
            </a:r>
            <a:br>
              <a:rPr lang="en-US" sz="2800" b="1" dirty="0" smtClean="0"/>
            </a:br>
            <a:r>
              <a:rPr lang="ar-IQ" sz="2800" b="1" dirty="0" smtClean="0"/>
              <a:t>الدولة عند </a:t>
            </a:r>
            <a:r>
              <a:rPr lang="ar-IQ" sz="2800" b="1" dirty="0" err="1" smtClean="0"/>
              <a:t>هيجل</a:t>
            </a:r>
            <a:r>
              <a:rPr lang="ar-IQ" sz="2800" b="1" dirty="0" smtClean="0"/>
              <a:t> هي تجسيد للسلطة السياسية . وسلطة الدولة هي سلطة مطلقة وهي فوق كل شيء لذا اخضع الفرد للدولة خضوعا كاملا *وهي شرط </a:t>
            </a:r>
            <a:r>
              <a:rPr lang="ar-IQ" sz="2800" b="1" dirty="0" err="1" smtClean="0"/>
              <a:t>اساسي</a:t>
            </a:r>
            <a:r>
              <a:rPr lang="ar-IQ" sz="2800" b="1" dirty="0" smtClean="0"/>
              <a:t> للحياة الاجتماعية </a:t>
            </a:r>
            <a:r>
              <a:rPr lang="ar-IQ" sz="2800" b="1" dirty="0" err="1" smtClean="0"/>
              <a:t>اذ</a:t>
            </a:r>
            <a:r>
              <a:rPr lang="ar-IQ" sz="2800" b="1" dirty="0" smtClean="0"/>
              <a:t> هي تجسيد للمبادئ </a:t>
            </a:r>
            <a:r>
              <a:rPr lang="ar-IQ" sz="2800" b="1" dirty="0" err="1" smtClean="0"/>
              <a:t>الاخلاقية</a:t>
            </a:r>
            <a:r>
              <a:rPr lang="ar-IQ" sz="2800" b="1" dirty="0" smtClean="0"/>
              <a:t> وتحقيق الحرية بصورة حتمية كما جاء في كتاب فلسفة القانون والدولة تمثل المبدأ المطلق للعقل </a:t>
            </a:r>
            <a:r>
              <a:rPr lang="ar-IQ" sz="2800" b="1" dirty="0" err="1" smtClean="0"/>
              <a:t>اذ</a:t>
            </a:r>
            <a:r>
              <a:rPr lang="ar-IQ" sz="2800" b="1" dirty="0" smtClean="0"/>
              <a:t> ينظر </a:t>
            </a:r>
            <a:r>
              <a:rPr lang="ar-IQ" sz="2800" b="1" dirty="0" err="1" smtClean="0"/>
              <a:t>اليها</a:t>
            </a:r>
            <a:r>
              <a:rPr lang="ar-IQ" sz="2800" b="1" dirty="0" smtClean="0"/>
              <a:t> كأنها القوة الروحية التي تهب </a:t>
            </a:r>
            <a:r>
              <a:rPr lang="ar-IQ" sz="2800" b="1" dirty="0" err="1" smtClean="0"/>
              <a:t>الانسان</a:t>
            </a:r>
            <a:r>
              <a:rPr lang="ar-IQ" sz="2800" b="1" dirty="0" smtClean="0"/>
              <a:t> كل القيمة وهذا يعنيان الدولة ذات طابع مستقل على </a:t>
            </a:r>
            <a:r>
              <a:rPr lang="ar-IQ" sz="2800" b="1" dirty="0" err="1" smtClean="0"/>
              <a:t>الاخلاق</a:t>
            </a:r>
            <a:r>
              <a:rPr lang="ar-IQ" sz="2800" b="1" dirty="0" smtClean="0"/>
              <a:t> والمنطق .</a:t>
            </a:r>
            <a:r>
              <a:rPr lang="en-US" sz="2800" b="1" dirty="0" smtClean="0"/>
              <a:t/>
            </a:r>
            <a:br>
              <a:rPr lang="en-US" sz="2800" b="1" dirty="0" smtClean="0"/>
            </a:br>
            <a:r>
              <a:rPr lang="ar-IQ" sz="2800" b="1" dirty="0" smtClean="0"/>
              <a:t>ويؤكد </a:t>
            </a:r>
            <a:r>
              <a:rPr lang="ar-IQ" sz="2800" b="1" dirty="0" err="1" smtClean="0"/>
              <a:t>هيجل</a:t>
            </a:r>
            <a:r>
              <a:rPr lang="ar-IQ" sz="2800" b="1" dirty="0" smtClean="0"/>
              <a:t> </a:t>
            </a:r>
            <a:r>
              <a:rPr lang="ar-IQ" sz="2800" b="1" dirty="0" err="1" smtClean="0"/>
              <a:t>ان</a:t>
            </a:r>
            <a:r>
              <a:rPr lang="ar-IQ" sz="2800" b="1" dirty="0" smtClean="0"/>
              <a:t> الدولة تبرز </a:t>
            </a:r>
            <a:r>
              <a:rPr lang="ar-IQ" sz="2800" b="1" dirty="0" err="1" smtClean="0"/>
              <a:t>الى</a:t>
            </a:r>
            <a:r>
              <a:rPr lang="ar-IQ" sz="2800" b="1" dirty="0" smtClean="0"/>
              <a:t> الوجود حين ينظم </a:t>
            </a:r>
            <a:r>
              <a:rPr lang="ar-IQ" sz="2800" b="1" dirty="0" err="1" smtClean="0"/>
              <a:t>الافراد</a:t>
            </a:r>
            <a:r>
              <a:rPr lang="ar-IQ" sz="2800" b="1" dirty="0" smtClean="0"/>
              <a:t> علاقاتهم تنظيما عقليا ,ويرى </a:t>
            </a:r>
            <a:r>
              <a:rPr lang="ar-IQ" sz="2800" b="1" dirty="0" err="1" smtClean="0"/>
              <a:t>ان</a:t>
            </a:r>
            <a:r>
              <a:rPr lang="ar-IQ" sz="2800" b="1" dirty="0" smtClean="0"/>
              <a:t> </a:t>
            </a:r>
            <a:r>
              <a:rPr lang="ar-IQ" sz="2800" b="1" dirty="0" err="1" smtClean="0"/>
              <a:t>الاسرة</a:t>
            </a:r>
            <a:r>
              <a:rPr lang="ar-IQ" sz="2800" b="1" dirty="0" smtClean="0"/>
              <a:t> والمجتمع والدولة هي المراحل  الثلاثة المتعاقبة التي ينتهي فيها الفرد من </a:t>
            </a:r>
            <a:r>
              <a:rPr lang="ar-IQ" sz="2800" b="1" dirty="0" err="1" smtClean="0"/>
              <a:t>الاخلاقية</a:t>
            </a:r>
            <a:r>
              <a:rPr lang="ar-IQ" sz="2800" b="1" dirty="0" smtClean="0"/>
              <a:t> الذاتية </a:t>
            </a:r>
            <a:r>
              <a:rPr lang="ar-IQ" sz="2800" b="1" dirty="0" err="1" smtClean="0"/>
              <a:t>الى</a:t>
            </a:r>
            <a:r>
              <a:rPr lang="ar-IQ" sz="2800" b="1" dirty="0" smtClean="0"/>
              <a:t> </a:t>
            </a:r>
            <a:r>
              <a:rPr lang="ar-IQ" sz="2800" b="1" dirty="0" err="1" smtClean="0"/>
              <a:t>الاخلاق</a:t>
            </a:r>
            <a:r>
              <a:rPr lang="ar-IQ" sz="2800" b="1" dirty="0" smtClean="0"/>
              <a:t> الموضوعية وهذه </a:t>
            </a:r>
            <a:r>
              <a:rPr lang="ar-IQ" sz="2800" b="1" dirty="0" err="1" smtClean="0"/>
              <a:t>تتؤائم</a:t>
            </a:r>
            <a:r>
              <a:rPr lang="ar-IQ" sz="2800" b="1" dirty="0" smtClean="0"/>
              <a:t> مع </a:t>
            </a:r>
            <a:r>
              <a:rPr lang="ar-IQ" sz="2800" b="1" dirty="0" err="1" smtClean="0"/>
              <a:t>الاهداف</a:t>
            </a:r>
            <a:r>
              <a:rPr lang="ar-IQ" sz="2800" b="1" dirty="0" smtClean="0"/>
              <a:t> التي يحققها الفرد مع حاجات الجماعة وأهدافها ,</a:t>
            </a:r>
            <a:r>
              <a:rPr lang="ar-IQ" sz="2800" b="1" dirty="0" err="1" smtClean="0"/>
              <a:t>اذ</a:t>
            </a:r>
            <a:r>
              <a:rPr lang="ar-IQ" sz="2800" b="1" dirty="0" smtClean="0"/>
              <a:t> </a:t>
            </a:r>
            <a:r>
              <a:rPr lang="ar-IQ" sz="2800" b="1" dirty="0" err="1" smtClean="0"/>
              <a:t>ان</a:t>
            </a:r>
            <a:r>
              <a:rPr lang="ar-IQ" sz="2800" b="1" dirty="0" smtClean="0"/>
              <a:t> الدولة تشكل بقوانينها  وتنظيماتها حقوق </a:t>
            </a:r>
            <a:r>
              <a:rPr lang="ar-IQ" sz="2800" b="1" dirty="0" err="1" smtClean="0"/>
              <a:t>الانسان</a:t>
            </a:r>
            <a:r>
              <a:rPr lang="ar-IQ" sz="2800" b="1" dirty="0" smtClean="0"/>
              <a:t> لأفرادها .</a:t>
            </a:r>
            <a:r>
              <a:rPr lang="en-US" sz="2800" b="1" dirty="0" smtClean="0"/>
              <a:t/>
            </a:r>
            <a:br>
              <a:rPr lang="en-US" sz="2800" b="1" dirty="0" smtClean="0"/>
            </a:br>
            <a:r>
              <a:rPr lang="ar-IQ" sz="2800" b="1" dirty="0" smtClean="0"/>
              <a:t>وينتهي </a:t>
            </a:r>
            <a:r>
              <a:rPr lang="ar-IQ" sz="2800" b="1" dirty="0" err="1" smtClean="0"/>
              <a:t>هيجل</a:t>
            </a:r>
            <a:r>
              <a:rPr lang="ar-IQ" sz="2800" b="1" dirty="0" smtClean="0"/>
              <a:t> في تصوره </a:t>
            </a:r>
            <a:r>
              <a:rPr lang="ar-IQ" sz="2800" b="1" dirty="0" err="1" smtClean="0"/>
              <a:t>ان</a:t>
            </a:r>
            <a:r>
              <a:rPr lang="ar-IQ" sz="2800" b="1" dirty="0" smtClean="0"/>
              <a:t> الدولة هي بصمة الله في </a:t>
            </a:r>
            <a:r>
              <a:rPr lang="ar-IQ" sz="2800" b="1" dirty="0" err="1" smtClean="0"/>
              <a:t>الارض</a:t>
            </a:r>
            <a:r>
              <a:rPr lang="ar-IQ" sz="2800" b="1" dirty="0" smtClean="0"/>
              <a:t> وهي الفكرة </a:t>
            </a:r>
            <a:r>
              <a:rPr lang="ar-IQ" sz="2800" b="1" dirty="0" err="1" smtClean="0"/>
              <a:t>الالهية</a:t>
            </a:r>
            <a:r>
              <a:rPr lang="ar-IQ" sz="2800" b="1" dirty="0" smtClean="0"/>
              <a:t> في </a:t>
            </a:r>
            <a:r>
              <a:rPr lang="ar-IQ" sz="2800" b="1" dirty="0" err="1" smtClean="0"/>
              <a:t>الارض</a:t>
            </a:r>
            <a:r>
              <a:rPr lang="ar-IQ" sz="2800" b="1" dirty="0" smtClean="0"/>
              <a:t> لأنها  تحقق الروح الاجتماعية العليا حيث تكون  </a:t>
            </a:r>
            <a:r>
              <a:rPr lang="ar-IQ" sz="2800" b="1" dirty="0" err="1" smtClean="0"/>
              <a:t>الاسرة</a:t>
            </a:r>
            <a:r>
              <a:rPr lang="ar-IQ" sz="2800" b="1" dirty="0" smtClean="0"/>
              <a:t> هي </a:t>
            </a:r>
            <a:r>
              <a:rPr lang="ar-IQ" sz="2800" b="1" dirty="0" err="1" smtClean="0"/>
              <a:t>اول</a:t>
            </a:r>
            <a:r>
              <a:rPr lang="ar-IQ" sz="2800" b="1" dirty="0" smtClean="0"/>
              <a:t> مصدر </a:t>
            </a:r>
            <a:r>
              <a:rPr lang="ar-IQ" sz="2800" b="1" dirty="0" err="1" smtClean="0"/>
              <a:t>الاخلاق</a:t>
            </a:r>
            <a:r>
              <a:rPr lang="ar-IQ" sz="2800" b="1" dirty="0" smtClean="0"/>
              <a:t> .</a:t>
            </a:r>
            <a:r>
              <a:rPr lang="en-US" sz="2800" b="1" dirty="0" smtClean="0"/>
              <a:t/>
            </a:r>
            <a:br>
              <a:rPr lang="en-US" sz="2800" b="1" dirty="0" smtClean="0"/>
            </a:br>
            <a:endParaRPr lang="ar-IQ"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74638"/>
            <a:ext cx="8715436" cy="6369072"/>
          </a:xfrm>
        </p:spPr>
        <p:txBody>
          <a:bodyPr>
            <a:noAutofit/>
          </a:bodyPr>
          <a:lstStyle/>
          <a:p>
            <a:pPr algn="r"/>
            <a:r>
              <a:rPr lang="ar-IQ" sz="2800" b="1" dirty="0" err="1" smtClean="0"/>
              <a:t>اما</a:t>
            </a:r>
            <a:r>
              <a:rPr lang="ar-IQ" sz="2800" b="1" dirty="0" smtClean="0"/>
              <a:t> الفترة الثانية فتمثل المجتمع المدني الذي يشترك فيه </a:t>
            </a:r>
            <a:r>
              <a:rPr lang="ar-IQ" sz="2800" b="1" dirty="0" err="1" smtClean="0"/>
              <a:t>الاشخاص</a:t>
            </a:r>
            <a:r>
              <a:rPr lang="ar-IQ" sz="2800" b="1" dirty="0" smtClean="0"/>
              <a:t> وفقا لمصالحهم .</a:t>
            </a:r>
            <a:r>
              <a:rPr lang="en-US" sz="2800" b="1" dirty="0" smtClean="0"/>
              <a:t/>
            </a:r>
            <a:br>
              <a:rPr lang="en-US" sz="2800" b="1" dirty="0" smtClean="0"/>
            </a:br>
            <a:r>
              <a:rPr lang="ar-IQ" sz="2800" b="1" dirty="0" smtClean="0"/>
              <a:t>في حين تمثل الدولة الفترة الثالثة التي هي التحقيق الاجتماعي </a:t>
            </a:r>
            <a:r>
              <a:rPr lang="ar-IQ" sz="2800" b="1" dirty="0" err="1" smtClean="0"/>
              <a:t>الاعلى</a:t>
            </a:r>
            <a:r>
              <a:rPr lang="ar-IQ" sz="2800" b="1" dirty="0" smtClean="0"/>
              <a:t> لكونها الكيان الاجتماعي القادر على توحيد البلاد وفض النزاعات بين </a:t>
            </a:r>
            <a:r>
              <a:rPr lang="ar-IQ" sz="2800" b="1" dirty="0" err="1" smtClean="0"/>
              <a:t>الافراد</a:t>
            </a:r>
            <a:r>
              <a:rPr lang="ar-IQ" sz="2800" b="1" dirty="0" smtClean="0"/>
              <a:t> والجماعات ,وهذا يعني </a:t>
            </a:r>
            <a:r>
              <a:rPr lang="ar-IQ" sz="2800" b="1" dirty="0" err="1" smtClean="0"/>
              <a:t>ان</a:t>
            </a:r>
            <a:r>
              <a:rPr lang="ar-IQ" sz="2800" b="1" dirty="0" smtClean="0"/>
              <a:t> </a:t>
            </a:r>
            <a:r>
              <a:rPr lang="ar-IQ" sz="2800" b="1" dirty="0" err="1" smtClean="0"/>
              <a:t>هيجل</a:t>
            </a:r>
            <a:r>
              <a:rPr lang="ar-IQ" sz="2800" b="1" dirty="0" smtClean="0"/>
              <a:t> رفع قيمة  الدولة </a:t>
            </a:r>
            <a:r>
              <a:rPr lang="ar-IQ" sz="2800" b="1" dirty="0" err="1" smtClean="0"/>
              <a:t>الى</a:t>
            </a:r>
            <a:r>
              <a:rPr lang="ar-IQ" sz="2800" b="1" dirty="0" smtClean="0"/>
              <a:t> قيمة عليا إلا انه لا يدعو </a:t>
            </a:r>
            <a:r>
              <a:rPr lang="ar-IQ" sz="2800" b="1" dirty="0" err="1" smtClean="0"/>
              <a:t>الى</a:t>
            </a:r>
            <a:r>
              <a:rPr lang="ar-IQ" sz="2800" b="1" dirty="0" smtClean="0"/>
              <a:t> دولة مثالية  بل يدعو </a:t>
            </a:r>
            <a:r>
              <a:rPr lang="ar-IQ" sz="2800" b="1" dirty="0" err="1" smtClean="0"/>
              <a:t>الى</a:t>
            </a:r>
            <a:r>
              <a:rPr lang="ar-IQ" sz="2800" b="1" dirty="0" smtClean="0"/>
              <a:t> دولة تحقق التوفيق بين </a:t>
            </a:r>
            <a:r>
              <a:rPr lang="ar-IQ" sz="2800" b="1" dirty="0" err="1" smtClean="0"/>
              <a:t>الارادة</a:t>
            </a:r>
            <a:r>
              <a:rPr lang="ar-IQ" sz="2800" b="1" dirty="0" smtClean="0"/>
              <a:t> الجماعية (</a:t>
            </a:r>
            <a:r>
              <a:rPr lang="ar-IQ" sz="2800" b="1" dirty="0" err="1" smtClean="0"/>
              <a:t>ارادة</a:t>
            </a:r>
            <a:r>
              <a:rPr lang="ar-IQ" sz="2800" b="1" dirty="0" smtClean="0"/>
              <a:t> مجتمع)والإرادة الفردية(الفرد) *</a:t>
            </a:r>
            <a:r>
              <a:rPr lang="en-US" sz="2800" b="1" dirty="0" smtClean="0"/>
              <a:t/>
            </a:r>
            <a:br>
              <a:rPr lang="en-US" sz="2800" b="1" dirty="0" smtClean="0"/>
            </a:br>
            <a:r>
              <a:rPr lang="ar-IQ" sz="2800" b="1" dirty="0" err="1" smtClean="0"/>
              <a:t>اما</a:t>
            </a:r>
            <a:r>
              <a:rPr lang="ar-IQ" sz="2800" b="1" dirty="0" smtClean="0"/>
              <a:t> شرعية سلطة الدولة والملك لتي يترأسها تستند </a:t>
            </a:r>
            <a:r>
              <a:rPr lang="ar-IQ" sz="2800" b="1" dirty="0" err="1" smtClean="0"/>
              <a:t>الى</a:t>
            </a:r>
            <a:r>
              <a:rPr lang="ar-IQ" sz="2800" b="1" dirty="0" smtClean="0"/>
              <a:t> نظرية  التفويض </a:t>
            </a:r>
            <a:r>
              <a:rPr lang="ar-IQ" sz="2800" b="1" dirty="0" err="1" smtClean="0"/>
              <a:t>الالهي</a:t>
            </a:r>
            <a:r>
              <a:rPr lang="ar-IQ" sz="2800" b="1" dirty="0" smtClean="0"/>
              <a:t> والتي سبق وان حددنا مفهومها .</a:t>
            </a:r>
            <a:r>
              <a:rPr lang="en-US" sz="2800" b="1" dirty="0" smtClean="0"/>
              <a:t/>
            </a:r>
            <a:br>
              <a:rPr lang="en-US" sz="2800" b="1" dirty="0" smtClean="0"/>
            </a:br>
            <a:r>
              <a:rPr lang="ar-IQ" sz="2800" b="1" dirty="0" smtClean="0"/>
              <a:t>كذلك يؤمن </a:t>
            </a:r>
            <a:r>
              <a:rPr lang="ar-IQ" sz="2800" b="1" dirty="0" err="1" smtClean="0"/>
              <a:t>هيجل</a:t>
            </a:r>
            <a:r>
              <a:rPr lang="ar-IQ" sz="2800" b="1" dirty="0" smtClean="0"/>
              <a:t> بحتمية انهيار الدولة </a:t>
            </a:r>
            <a:r>
              <a:rPr lang="ar-IQ" sz="2800" b="1" dirty="0" err="1" smtClean="0"/>
              <a:t>اذ</a:t>
            </a:r>
            <a:r>
              <a:rPr lang="ar-IQ" sz="2800" b="1" dirty="0" smtClean="0"/>
              <a:t> يؤكد </a:t>
            </a:r>
            <a:r>
              <a:rPr lang="ar-IQ" sz="2800" b="1" dirty="0" err="1" smtClean="0"/>
              <a:t>ان</a:t>
            </a:r>
            <a:r>
              <a:rPr lang="ar-IQ" sz="2800" b="1" dirty="0" smtClean="0"/>
              <a:t> روح الدولة هي كحياة الفرد وهذا يتفق نوعا ما مع ابن خلدون .كذلك يؤمن </a:t>
            </a:r>
            <a:r>
              <a:rPr lang="ar-IQ" sz="2800" b="1" dirty="0" err="1" smtClean="0"/>
              <a:t>هيجل</a:t>
            </a:r>
            <a:r>
              <a:rPr lang="ar-IQ" sz="2800" b="1" dirty="0" smtClean="0"/>
              <a:t> بتعاقب الحضارات على الدول ومن ثم تعاقب </a:t>
            </a:r>
            <a:r>
              <a:rPr lang="ar-IQ" sz="2800" b="1" dirty="0" err="1" smtClean="0"/>
              <a:t>الادوار</a:t>
            </a:r>
            <a:r>
              <a:rPr lang="ar-IQ" sz="2800" b="1" dirty="0" smtClean="0"/>
              <a:t> من النشأة والازدهار </a:t>
            </a:r>
            <a:r>
              <a:rPr lang="ar-IQ" sz="2800" b="1" dirty="0" err="1" smtClean="0"/>
              <a:t>الى</a:t>
            </a:r>
            <a:r>
              <a:rPr lang="ar-IQ" sz="2800" b="1" dirty="0" smtClean="0"/>
              <a:t> الانحطاط والسقوط. </a:t>
            </a:r>
            <a:endParaRPr lang="ar-IQ" sz="2800" b="1"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303</Words>
  <PresentationFormat>عرض على الشاشة (3:4)‏</PresentationFormat>
  <Paragraphs>17</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سمة Office</vt:lpstr>
      <vt:lpstr>المحاضرة الثالثة</vt:lpstr>
      <vt:lpstr>-الأختيار غير المباشر للحاكم الناشئ عن العناية الألهي: تنص هذه النظرية ان الله لا يختار الملوك بأرادته مباشرة وانما عن طريق العناية الألهية التي توجه الأفراد لأختيارهم . واخيرا نقول ان هذه النظرية تلاشت بسبب يقضة الشعوب ونهضتهم والتي جاءت بأفكار حديثة. اما ما يؤخذ على هذه النظرية هو  1-صلحت هذه النظرية في عصور الجهل والظلام الفكري ولا يصلح في عصر العلم والفكر والتطور. 2-اصبح الأعتماد على العقل والفكر في كل شيء اما الأيمان فيكون في الجانب الروحي فقط. 3-  التفويض الألهي لم تقرها الأديان السماوية سواء الدين الأسلامي الذي جمع بين الدين والدولة او المسيحية التي فصلت الدين عن الدولة . </vt:lpstr>
      <vt:lpstr>والان نتكلم عن نشوء الدولة كل من ابن خلدون وهيجل 1 -  ابن خلدون ان عملية نشوء الدولة ضروري لدوام المجتمع واستقراره ولخلق حالة من التوازن والحيلولة دون حصول الفوضى التي تودي الى سفك الدماء,ولهذا كانت الدولة ضرورة لوجود المجتمع مثلما لا وجود لمجتمع بلا دولة. والدولة هي ظاهرة اجتماعية تتجدد دائما حيث يكون نشوء الدولة بداية لدورة تاريخية سياسية مستمرة وهذه الدورة هي حركة طبيعية ضمن عملية التغير الاجتماعي . اذن الدولة لا تدوم ولا تستقر على وتيرة واحدة وسبب عدم استقرارها يعود الى عدم ثبات الظواهر الاجتماعية ,وبما ان الدولة ظاهرة اجتماعية فهي تتجدد في بين فترة وأخرى. ويعود ابن خلدون ليؤكد ان للدولة اعمار طبيعية كما للأشخاص وهي في الغالب ثلاث اجيال تفضي الى جيل رابع هو جيل الهرم والانقراض * وهذا يعني ان العلامة ابن خلدون انطلق من وجهة نظر طبيعية وهي تشبيه الدولة بالإنسان الذي يولد وينمو ويشيخ ثم يموت وهكذا هي الدولة اي بمعنى ان مسألة انهيار الدولة مسألة حتمية في التاريخ . ثم يذهب ابن خلدون ليثبت مدى التلازم والتفاعل بين الدولة والمجتمع حيث يعتبر المجتمع هو الاصل والدولة هي الجهاز اللازم  الذي تتوفر فيه القوة والسلطة والسيادة لتنظيم العلاقات وإقرار الامن  ودفع  الظلم الذي هو من طبائع البشر.</vt:lpstr>
      <vt:lpstr>واهم ما توصل اليه ابن خلدون هو * الديالكتيكية: اي بمعنى ان عامل قيام الحضارة  هو نفسه عامل تدهورها وفنائها وان ظاهرة التراجع مرتبطة ارتباطا عضويا  بظاهرة الانطلاق ولولا الانطلاق لما حدث التراجع وهذا الترابط الجدلي  بين الانطلاق والتراجع يمثل التفاعل الديالكتيكي المتناقض داخل التاريخ. ليس هذا فقط وإنما هناك ترابط جدلي بين الترف الذي هو مظهر حضاري يرمز الى قوة الدولة ويزيد من قوة الدولة قوة اخرى  يصبح على مر الايام علة اساسية وخلل في الدولة , لان الترف الذي هو مقياس المجتمعات المتقدمة والمتحضرة  يؤذن بالفساد واذا ما حصل الترف اقبلت الدولة على الهرم والانحلال  . * الديناميكية: اكدت نظرية ابن خلدون ان اطوار المدن لا تدوم على وتيرة واحدة وسبب عدم استقرارها يعود الى عدم ثبات استقرارها يعود الى عدم ثبات الظواهر الاجتماعية   وان نظرة تقصي للتاريخ العالمي يؤكد لنا هذا المنطق اذ يطلعنا على وجود تغير في الثقافات والحضارات </vt:lpstr>
      <vt:lpstr>التعميم والتعليل: اي ان الديناميكية التاريخية انما تدل على مقدرة فائقة على التعميم والتعليل  ساهمت الى حد بعيد في تطور البناء الفكري والحضاري الذي امتد تأثيره على المدرسة الفكرية الثورية الاشتراكية. الحتمية الاجتماعية: استطاع ابن خلدون  بفذاذته استكشاف الحتمية الاجتماعية المادية بصورة المعاش المادي ورفعها الى مفهوم عام وشامل لكل المجتمعات البشرية ,وبذلك يكون صاحب المقدمة قد مهد للفكر الاوربي ممثلا بالمدرسة الماركسية اذ تنص فكرة ابن خلدون على ان كل ثروة تتركز على العمل وهذه مقترنة بنظرية قيمة العمل  التي يمكن ان تكون حجر الزاوية للاقتصاد السياسي وهذا يعني  ان ابن خلدون قد عبر عن قضية ماركسية  والتي جاءت في مؤلفه (مساهمة في نقد الاقتصاد السياسي )</vt:lpstr>
      <vt:lpstr>اذن ان نمط الانتاج المادي يحدد بصورة عامة العمليات الاجتماعية والسياسية والفكرية للحياة بصورة عامة .الا ان هذا القول لا يعني مركسة ابن خلدون بأي حال من الاحوال. اما تقويم الحركة الدائرية لمسيرة المجتمع السياسي في ضوء عصرنا الحالي  والتي تمثل مرحلة التأسيس ونشوء الدولة وكسب الولاء-------ثم مرحلة النضوج الحضاري ومرحلة الترف------------ثم مرحلة الشيخوخة والهرم -------ثم النهاية والسقوط.هذه المسيرة مرتبطة بالحضارات القديمة. ونقطة اخرى ان الحركة الدائرية التي تتبدل بها العواصم وتنتقل فيها مركز لا يعني هدم الدولة وإنشاء دولة من الصفر وإنما تتبدل السلطة الحاكمة والنخبة السائدة وليست هدم دولة وإنشاء دولة من الصفر وإنما تبديل السلطة الحاكمة والنخبة السائدة  وليست هدم دولة وبناءها من جديد.</vt:lpstr>
      <vt:lpstr>2 – نشوء الدولة عند هيجل الدولة عند هيجل هي تجسيد للسلطة السياسية . وسلطة الدولة هي سلطة مطلقة وهي فوق كل شيء لذا اخضع الفرد للدولة خضوعا كاملا *وهي شرط اساسي للحياة الاجتماعية اذ هي تجسيد للمبادئ الاخلاقية وتحقيق الحرية بصورة حتمية كما جاء في كتاب فلسفة القانون والدولة تمثل المبدأ المطلق للعقل اذ ينظر اليها كأنها القوة الروحية التي تهب الانسان كل القيمة وهذا يعنيان الدولة ذات طابع مستقل على الاخلاق والمنطق . ويؤكد هيجل ان الدولة تبرز الى الوجود حين ينظم الافراد علاقاتهم تنظيما عقليا ,ويرى ان الاسرة والمجتمع والدولة هي المراحل  الثلاثة المتعاقبة التي ينتهي فيها الفرد من الاخلاقية الذاتية الى الاخلاق الموضوعية وهذه تتؤائم مع الاهداف التي يحققها الفرد مع حاجات الجماعة وأهدافها ,اذ ان الدولة تشكل بقوانينها  وتنظيماتها حقوق الانسان لأفرادها . وينتهي هيجل في تصوره ان الدولة هي بصمة الله في الارض وهي الفكرة الالهية في الارض لأنها  تحقق الروح الاجتماعية العليا حيث تكون  الاسرة هي اول مصدر الاخلاق . </vt:lpstr>
      <vt:lpstr>اما الفترة الثانية فتمثل المجتمع المدني الذي يشترك فيه الاشخاص وفقا لمصالحهم . في حين تمثل الدولة الفترة الثالثة التي هي التحقيق الاجتماعي الاعلى لكونها الكيان الاجتماعي القادر على توحيد البلاد وفض النزاعات بين الافراد والجماعات ,وهذا يعني ان هيجل رفع قيمة  الدولة الى قيمة عليا إلا انه لا يدعو الى دولة مثالية  بل يدعو الى دولة تحقق التوفيق بين الارادة الجماعية (ارادة مجتمع)والإرادة الفردية(الفرد) * اما شرعية سلطة الدولة والملك لتي يترأسها تستند الى نظرية  التفويض الالهي والتي سبق وان حددنا مفهومها . كذلك يؤمن هيجل بحتمية انهيار الدولة اذ يؤكد ان روح الدولة هي كحياة الفرد وهذا يتفق نوعا ما مع ابن خلدون .كذلك يؤمن هيجل بتعاقب الحضارات على الدول ومن ثم تعاقب الادوار من النشأة والازدهار الى الانحطاط والسقوط.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الاولى</dc:title>
  <dc:creator>HP PAVILION</dc:creator>
  <cp:lastModifiedBy>HP PAVILION</cp:lastModifiedBy>
  <cp:revision>8</cp:revision>
  <dcterms:created xsi:type="dcterms:W3CDTF">2017-12-13T12:46:40Z</dcterms:created>
  <dcterms:modified xsi:type="dcterms:W3CDTF">2017-12-13T13:57:56Z</dcterms:modified>
</cp:coreProperties>
</file>