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notesMasterIdLst>
    <p:notesMasterId r:id="rId46"/>
  </p:notesMasterIdLst>
  <p:sldIdLst>
    <p:sldId id="256" r:id="rId2"/>
    <p:sldId id="272" r:id="rId3"/>
    <p:sldId id="315" r:id="rId4"/>
    <p:sldId id="316" r:id="rId5"/>
    <p:sldId id="317" r:id="rId6"/>
    <p:sldId id="318" r:id="rId7"/>
    <p:sldId id="319" r:id="rId8"/>
    <p:sldId id="320" r:id="rId9"/>
    <p:sldId id="321" r:id="rId10"/>
    <p:sldId id="322" r:id="rId11"/>
    <p:sldId id="323" r:id="rId12"/>
    <p:sldId id="324" r:id="rId13"/>
    <p:sldId id="325" r:id="rId14"/>
    <p:sldId id="326" r:id="rId15"/>
    <p:sldId id="327" r:id="rId16"/>
    <p:sldId id="328" r:id="rId17"/>
    <p:sldId id="329" r:id="rId18"/>
    <p:sldId id="330" r:id="rId19"/>
    <p:sldId id="331" r:id="rId20"/>
    <p:sldId id="332" r:id="rId21"/>
    <p:sldId id="334" r:id="rId22"/>
    <p:sldId id="337" r:id="rId23"/>
    <p:sldId id="338" r:id="rId24"/>
    <p:sldId id="339" r:id="rId25"/>
    <p:sldId id="340" r:id="rId26"/>
    <p:sldId id="342" r:id="rId27"/>
    <p:sldId id="353" r:id="rId28"/>
    <p:sldId id="360" r:id="rId29"/>
    <p:sldId id="344" r:id="rId30"/>
    <p:sldId id="347" r:id="rId31"/>
    <p:sldId id="345" r:id="rId32"/>
    <p:sldId id="343" r:id="rId33"/>
    <p:sldId id="341" r:id="rId34"/>
    <p:sldId id="348" r:id="rId35"/>
    <p:sldId id="358" r:id="rId36"/>
    <p:sldId id="349" r:id="rId37"/>
    <p:sldId id="354" r:id="rId38"/>
    <p:sldId id="355" r:id="rId39"/>
    <p:sldId id="356" r:id="rId40"/>
    <p:sldId id="359" r:id="rId41"/>
    <p:sldId id="361" r:id="rId42"/>
    <p:sldId id="362" r:id="rId43"/>
    <p:sldId id="363" r:id="rId44"/>
    <p:sldId id="364" r:id="rId45"/>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412" autoAdjust="0"/>
    <p:restoredTop sz="94624" autoAdjust="0"/>
  </p:normalViewPr>
  <p:slideViewPr>
    <p:cSldViewPr>
      <p:cViewPr varScale="1">
        <p:scale>
          <a:sx n="66" d="100"/>
          <a:sy n="66" d="100"/>
        </p:scale>
        <p:origin x="-1422"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728"/>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720811AD-503E-48ED-A317-BB31053135C9}" type="datetimeFigureOut">
              <a:rPr lang="ar-IQ" smtClean="0"/>
              <a:pPr/>
              <a:t>5/30/1437</a:t>
            </a:fld>
            <a:endParaRPr lang="ar-IQ"/>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EE1FA855-5981-47D8-A892-B5D4A04D2771}" type="slidenum">
              <a:rPr lang="ar-IQ" smtClean="0"/>
              <a:pPr/>
              <a:t>‹#›</a:t>
            </a:fld>
            <a:endParaRPr lang="ar-IQ"/>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IQ" dirty="0"/>
          </a:p>
        </p:txBody>
      </p:sp>
      <p:sp>
        <p:nvSpPr>
          <p:cNvPr id="4" name="Slide Number Placeholder 3"/>
          <p:cNvSpPr>
            <a:spLocks noGrp="1"/>
          </p:cNvSpPr>
          <p:nvPr>
            <p:ph type="sldNum" sz="quarter" idx="10"/>
          </p:nvPr>
        </p:nvSpPr>
        <p:spPr/>
        <p:txBody>
          <a:bodyPr/>
          <a:lstStyle/>
          <a:p>
            <a:fld id="{EE1FA855-5981-47D8-A892-B5D4A04D2771}" type="slidenum">
              <a:rPr lang="ar-IQ" smtClean="0"/>
              <a:pPr/>
              <a:t>1</a:t>
            </a:fld>
            <a:endParaRPr lang="ar-IQ"/>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26039EAC-2984-4496-A92D-010C0ED34409}" type="datetimeFigureOut">
              <a:rPr lang="ar-IQ" smtClean="0"/>
              <a:pPr/>
              <a:t>5/30/1437</a:t>
            </a:fld>
            <a:endParaRPr lang="ar-IQ"/>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ar-IQ"/>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97131B0D-2D02-4E6F-9014-2724BADC99E1}"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6039EAC-2984-4496-A92D-010C0ED34409}" type="datetimeFigureOut">
              <a:rPr lang="ar-IQ" smtClean="0"/>
              <a:pPr/>
              <a:t>5/30/1437</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97131B0D-2D02-4E6F-9014-2724BADC99E1}"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6039EAC-2984-4496-A92D-010C0ED34409}" type="datetimeFigureOut">
              <a:rPr lang="ar-IQ" smtClean="0"/>
              <a:pPr/>
              <a:t>5/30/1437</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97131B0D-2D02-4E6F-9014-2724BADC99E1}"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6039EAC-2984-4496-A92D-010C0ED34409}" type="datetimeFigureOut">
              <a:rPr lang="ar-IQ" smtClean="0"/>
              <a:pPr/>
              <a:t>5/30/1437</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97131B0D-2D02-4E6F-9014-2724BADC99E1}" type="slidenum">
              <a:rPr lang="ar-IQ" smtClean="0"/>
              <a:pPr/>
              <a:t>‹#›</a:t>
            </a:fld>
            <a:endParaRPr lang="ar-IQ"/>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26039EAC-2984-4496-A92D-010C0ED34409}" type="datetimeFigureOut">
              <a:rPr lang="ar-IQ" smtClean="0"/>
              <a:pPr/>
              <a:t>5/30/1437</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97131B0D-2D02-4E6F-9014-2724BADC99E1}" type="slidenum">
              <a:rPr lang="ar-IQ" smtClean="0"/>
              <a:pPr/>
              <a:t>‹#›</a:t>
            </a:fld>
            <a:endParaRPr lang="ar-IQ"/>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6039EAC-2984-4496-A92D-010C0ED34409}" type="datetimeFigureOut">
              <a:rPr lang="ar-IQ" smtClean="0"/>
              <a:pPr/>
              <a:t>5/30/1437</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97131B0D-2D02-4E6F-9014-2724BADC99E1}" type="slidenum">
              <a:rPr lang="ar-IQ" smtClean="0"/>
              <a:pPr/>
              <a:t>‹#›</a:t>
            </a:fld>
            <a:endParaRPr lang="ar-IQ"/>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26039EAC-2984-4496-A92D-010C0ED34409}" type="datetimeFigureOut">
              <a:rPr lang="ar-IQ" smtClean="0"/>
              <a:pPr/>
              <a:t>5/30/1437</a:t>
            </a:fld>
            <a:endParaRPr lang="ar-IQ"/>
          </a:p>
        </p:txBody>
      </p:sp>
      <p:sp>
        <p:nvSpPr>
          <p:cNvPr id="8" name="Footer Placeholder 7"/>
          <p:cNvSpPr>
            <a:spLocks noGrp="1"/>
          </p:cNvSpPr>
          <p:nvPr>
            <p:ph type="ftr" sz="quarter" idx="11"/>
          </p:nvPr>
        </p:nvSpPr>
        <p:spPr/>
        <p:txBody>
          <a:bodyPr/>
          <a:lstStyle>
            <a:extLst/>
          </a:lstStyle>
          <a:p>
            <a:endParaRPr lang="ar-IQ"/>
          </a:p>
        </p:txBody>
      </p:sp>
      <p:sp>
        <p:nvSpPr>
          <p:cNvPr id="9" name="Slide Number Placeholder 8"/>
          <p:cNvSpPr>
            <a:spLocks noGrp="1"/>
          </p:cNvSpPr>
          <p:nvPr>
            <p:ph type="sldNum" sz="quarter" idx="12"/>
          </p:nvPr>
        </p:nvSpPr>
        <p:spPr/>
        <p:txBody>
          <a:bodyPr/>
          <a:lstStyle>
            <a:extLst/>
          </a:lstStyle>
          <a:p>
            <a:fld id="{97131B0D-2D02-4E6F-9014-2724BADC99E1}" type="slidenum">
              <a:rPr lang="ar-IQ" smtClean="0"/>
              <a:pPr/>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26039EAC-2984-4496-A92D-010C0ED34409}" type="datetimeFigureOut">
              <a:rPr lang="ar-IQ" smtClean="0"/>
              <a:pPr/>
              <a:t>5/30/1437</a:t>
            </a:fld>
            <a:endParaRPr lang="ar-IQ"/>
          </a:p>
        </p:txBody>
      </p:sp>
      <p:sp>
        <p:nvSpPr>
          <p:cNvPr id="4" name="Footer Placeholder 3"/>
          <p:cNvSpPr>
            <a:spLocks noGrp="1"/>
          </p:cNvSpPr>
          <p:nvPr>
            <p:ph type="ftr" sz="quarter" idx="11"/>
          </p:nvPr>
        </p:nvSpPr>
        <p:spPr/>
        <p:txBody>
          <a:bodyPr/>
          <a:lstStyle>
            <a:extLst/>
          </a:lstStyle>
          <a:p>
            <a:endParaRPr lang="ar-IQ"/>
          </a:p>
        </p:txBody>
      </p:sp>
      <p:sp>
        <p:nvSpPr>
          <p:cNvPr id="5" name="Slide Number Placeholder 4"/>
          <p:cNvSpPr>
            <a:spLocks noGrp="1"/>
          </p:cNvSpPr>
          <p:nvPr>
            <p:ph type="sldNum" sz="quarter" idx="12"/>
          </p:nvPr>
        </p:nvSpPr>
        <p:spPr/>
        <p:txBody>
          <a:bodyPr/>
          <a:lstStyle>
            <a:extLst/>
          </a:lstStyle>
          <a:p>
            <a:fld id="{97131B0D-2D02-4E6F-9014-2724BADC99E1}" type="slidenum">
              <a:rPr lang="ar-IQ" smtClean="0"/>
              <a:pPr/>
              <a:t>‹#›</a:t>
            </a:fld>
            <a:endParaRPr lang="ar-IQ"/>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26039EAC-2984-4496-A92D-010C0ED34409}" type="datetimeFigureOut">
              <a:rPr lang="ar-IQ" smtClean="0"/>
              <a:pPr/>
              <a:t>5/30/1437</a:t>
            </a:fld>
            <a:endParaRPr lang="ar-IQ"/>
          </a:p>
        </p:txBody>
      </p:sp>
      <p:sp>
        <p:nvSpPr>
          <p:cNvPr id="3" name="Footer Placeholder 2"/>
          <p:cNvSpPr>
            <a:spLocks noGrp="1"/>
          </p:cNvSpPr>
          <p:nvPr>
            <p:ph type="ftr" sz="quarter" idx="11"/>
          </p:nvPr>
        </p:nvSpPr>
        <p:spPr/>
        <p:txBody>
          <a:bodyPr/>
          <a:lstStyle>
            <a:extLst/>
          </a:lstStyle>
          <a:p>
            <a:endParaRPr lang="ar-IQ"/>
          </a:p>
        </p:txBody>
      </p:sp>
      <p:sp>
        <p:nvSpPr>
          <p:cNvPr id="4" name="Slide Number Placeholder 3"/>
          <p:cNvSpPr>
            <a:spLocks noGrp="1"/>
          </p:cNvSpPr>
          <p:nvPr>
            <p:ph type="sldNum" sz="quarter" idx="12"/>
          </p:nvPr>
        </p:nvSpPr>
        <p:spPr/>
        <p:txBody>
          <a:bodyPr/>
          <a:lstStyle>
            <a:extLst/>
          </a:lstStyle>
          <a:p>
            <a:fld id="{97131B0D-2D02-4E6F-9014-2724BADC99E1}"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26039EAC-2984-4496-A92D-010C0ED34409}" type="datetimeFigureOut">
              <a:rPr lang="ar-IQ" smtClean="0"/>
              <a:pPr/>
              <a:t>5/30/1437</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97131B0D-2D02-4E6F-9014-2724BADC99E1}" type="slidenum">
              <a:rPr lang="ar-IQ" smtClean="0"/>
              <a:pPr/>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26039EAC-2984-4496-A92D-010C0ED34409}" type="datetimeFigureOut">
              <a:rPr lang="ar-IQ" smtClean="0"/>
              <a:pPr/>
              <a:t>5/30/1437</a:t>
            </a:fld>
            <a:endParaRPr lang="ar-IQ"/>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ar-IQ"/>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97131B0D-2D02-4E6F-9014-2724BADC99E1}" type="slidenum">
              <a:rPr lang="ar-IQ" smtClean="0"/>
              <a:pPr/>
              <a:t>‹#›</a:t>
            </a:fld>
            <a:endParaRPr lang="ar-IQ"/>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26039EAC-2984-4496-A92D-010C0ED34409}" type="datetimeFigureOut">
              <a:rPr lang="ar-IQ" smtClean="0"/>
              <a:pPr/>
              <a:t>5/30/1437</a:t>
            </a:fld>
            <a:endParaRPr lang="ar-IQ"/>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ar-IQ"/>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97131B0D-2D02-4E6F-9014-2724BADC99E1}"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ar-IQ" dirty="0"/>
          </a:p>
        </p:txBody>
      </p:sp>
      <p:sp>
        <p:nvSpPr>
          <p:cNvPr id="3" name="Subtitle 2"/>
          <p:cNvSpPr>
            <a:spLocks noGrp="1"/>
          </p:cNvSpPr>
          <p:nvPr>
            <p:ph type="subTitle" idx="1"/>
          </p:nvPr>
        </p:nvSpPr>
        <p:spPr>
          <a:xfrm>
            <a:off x="2928926" y="5534004"/>
            <a:ext cx="4357718" cy="1323996"/>
          </a:xfrm>
        </p:spPr>
        <p:txBody>
          <a:bodyPr>
            <a:normAutofit/>
          </a:bodyPr>
          <a:lstStyle/>
          <a:p>
            <a:pPr algn="ctr"/>
            <a:r>
              <a:rPr lang="en-US" dirty="0">
                <a:solidFill>
                  <a:schemeClr val="tx2">
                    <a:lumMod val="75000"/>
                  </a:schemeClr>
                </a:solidFill>
              </a:rPr>
              <a:t>Lect</a:t>
            </a:r>
            <a:r>
              <a:rPr lang="en-US" dirty="0" smtClean="0">
                <a:solidFill>
                  <a:schemeClr val="tx2">
                    <a:lumMod val="75000"/>
                  </a:schemeClr>
                </a:solidFill>
              </a:rPr>
              <a:t>./10 </a:t>
            </a:r>
          </a:p>
          <a:p>
            <a:pPr algn="l"/>
            <a:r>
              <a:rPr lang="en-US" dirty="0" smtClean="0">
                <a:solidFill>
                  <a:schemeClr val="tx1"/>
                </a:solidFill>
              </a:rPr>
              <a:t>Cracking and Reforming)</a:t>
            </a:r>
            <a:endParaRPr lang="ar-IQ" dirty="0"/>
          </a:p>
        </p:txBody>
      </p:sp>
      <p:pic>
        <p:nvPicPr>
          <p:cNvPr id="1026" name="Picture 2"/>
          <p:cNvPicPr>
            <a:picLocks noChangeAspect="1" noChangeArrowheads="1"/>
          </p:cNvPicPr>
          <p:nvPr/>
        </p:nvPicPr>
        <p:blipFill>
          <a:blip r:embed="rId3" cstate="print"/>
          <a:srcRect/>
          <a:stretch>
            <a:fillRect/>
          </a:stretch>
        </p:blipFill>
        <p:spPr bwMode="auto">
          <a:xfrm>
            <a:off x="0" y="0"/>
            <a:ext cx="9144000" cy="5000636"/>
          </a:xfrm>
          <a:prstGeom prst="rect">
            <a:avLst/>
          </a:prstGeom>
          <a:noFill/>
          <a:ln w="9525">
            <a:noFill/>
            <a:miter lim="800000"/>
            <a:headEnd/>
            <a:tailEnd/>
          </a:ln>
          <a:effectLst/>
        </p:spPr>
      </p:pic>
      <p:pic>
        <p:nvPicPr>
          <p:cNvPr id="4" name="Picture 2"/>
          <p:cNvPicPr>
            <a:picLocks noChangeAspect="1" noChangeArrowheads="1"/>
          </p:cNvPicPr>
          <p:nvPr/>
        </p:nvPicPr>
        <p:blipFill>
          <a:blip r:embed="rId4" cstate="print"/>
          <a:srcRect/>
          <a:stretch>
            <a:fillRect/>
          </a:stretch>
        </p:blipFill>
        <p:spPr bwMode="auto">
          <a:xfrm>
            <a:off x="0" y="4867275"/>
            <a:ext cx="1619250" cy="19907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26" name="Group 2"/>
          <p:cNvGrpSpPr>
            <a:grpSpLocks/>
          </p:cNvGrpSpPr>
          <p:nvPr/>
        </p:nvGrpSpPr>
        <p:grpSpPr bwMode="auto">
          <a:xfrm>
            <a:off x="571472" y="357166"/>
            <a:ext cx="8286808" cy="5500726"/>
            <a:chOff x="1800" y="1716"/>
            <a:chExt cx="8300" cy="6429"/>
          </a:xfrm>
        </p:grpSpPr>
        <p:sp>
          <p:nvSpPr>
            <p:cNvPr id="1027" name="Text Box 3"/>
            <p:cNvSpPr txBox="1">
              <a:spLocks noChangeArrowheads="1"/>
            </p:cNvSpPr>
            <p:nvPr/>
          </p:nvSpPr>
          <p:spPr bwMode="auto">
            <a:xfrm>
              <a:off x="1800" y="7614"/>
              <a:ext cx="2997" cy="531"/>
            </a:xfrm>
            <a:prstGeom prst="rect">
              <a:avLst/>
            </a:prstGeom>
            <a:solidFill>
              <a:srgbClr val="FFFFFF"/>
            </a:solidFill>
            <a:ln w="9525">
              <a:solidFill>
                <a:srgbClr val="FFFFFF"/>
              </a:solidFill>
              <a:miter lim="800000"/>
              <a:headEnd/>
              <a:tailEnd/>
            </a:ln>
          </p:spPr>
          <p:txBody>
            <a:bodyPr vert="horz" wrap="non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100" b="1" i="0" u="none" strike="noStrike" cap="none" normalizeH="0" baseline="0" smtClean="0">
                  <a:ln>
                    <a:noFill/>
                  </a:ln>
                  <a:solidFill>
                    <a:schemeClr val="tx1"/>
                  </a:solidFill>
                  <a:effectLst/>
                  <a:latin typeface="Times-Roman" charset="0"/>
                  <a:ea typeface="Arial" pitchFamily="34" charset="0"/>
                  <a:cs typeface="Times-Roman" charset="0"/>
                </a:rPr>
                <a:t>Fig </a:t>
              </a:r>
              <a:r>
                <a:rPr kumimoji="0" lang="en-US" sz="1100" b="1" i="0" u="none" strike="noStrike" cap="none" normalizeH="0" baseline="0" smtClean="0">
                  <a:ln>
                    <a:noFill/>
                  </a:ln>
                  <a:solidFill>
                    <a:schemeClr val="tx1"/>
                  </a:solidFill>
                  <a:effectLst/>
                  <a:latin typeface="Times-Roman" charset="0"/>
                  <a:ea typeface="Arial" pitchFamily="34" charset="0"/>
                  <a:cs typeface="Arial" pitchFamily="34" charset="0"/>
                </a:rPr>
                <a:t>1: Delayed coking unit</a:t>
              </a:r>
              <a:endParaRPr kumimoji="0" lang="ar-IQ" sz="1800" b="0" i="0" u="none" strike="noStrike" cap="none" normalizeH="0" baseline="0" smtClean="0">
                <a:ln>
                  <a:noFill/>
                </a:ln>
                <a:solidFill>
                  <a:schemeClr val="tx1"/>
                </a:solidFill>
                <a:effectLst/>
                <a:latin typeface="Arial" pitchFamily="34" charset="0"/>
                <a:cs typeface="Arial" pitchFamily="34" charset="0"/>
              </a:endParaRPr>
            </a:p>
          </p:txBody>
        </p:sp>
        <p:pic>
          <p:nvPicPr>
            <p:cNvPr id="1028" name="Picture 4"/>
            <p:cNvPicPr>
              <a:picLocks noChangeAspect="1" noChangeArrowheads="1"/>
            </p:cNvPicPr>
            <p:nvPr/>
          </p:nvPicPr>
          <p:blipFill>
            <a:blip r:embed="rId2" cstate="print"/>
            <a:srcRect/>
            <a:stretch>
              <a:fillRect/>
            </a:stretch>
          </p:blipFill>
          <p:spPr bwMode="auto">
            <a:xfrm>
              <a:off x="1805" y="1716"/>
              <a:ext cx="8295" cy="5928"/>
            </a:xfrm>
            <a:prstGeom prst="rect">
              <a:avLst/>
            </a:prstGeom>
            <a:noFill/>
            <a:ln w="9525">
              <a:noFill/>
              <a:miter lim="800000"/>
              <a:headEnd/>
              <a:tailEnd/>
            </a:ln>
          </p:spPr>
        </p:pic>
      </p:gr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9633406"/>
          </a:xfrm>
          <a:prstGeom prst="rect">
            <a:avLst/>
          </a:prstGeom>
        </p:spPr>
        <p:txBody>
          <a:bodyPr wrap="square">
            <a:spAutoFit/>
          </a:bodyPr>
          <a:lstStyle/>
          <a:p>
            <a:pPr marL="742950" indent="-742950" algn="l" rtl="0"/>
            <a:r>
              <a:rPr lang="en-US" sz="3600" b="1" dirty="0" smtClean="0">
                <a:solidFill>
                  <a:srgbClr val="C00000"/>
                </a:solidFill>
              </a:rPr>
              <a:t>2) Fluid Coking or </a:t>
            </a:r>
            <a:r>
              <a:rPr lang="en-US" sz="3600" b="1" dirty="0" err="1" smtClean="0">
                <a:solidFill>
                  <a:srgbClr val="C00000"/>
                </a:solidFill>
              </a:rPr>
              <a:t>flexicoking</a:t>
            </a:r>
            <a:endParaRPr lang="en-US" sz="3600" b="1" dirty="0" smtClean="0">
              <a:solidFill>
                <a:srgbClr val="C00000"/>
              </a:solidFill>
            </a:endParaRPr>
          </a:p>
          <a:p>
            <a:pPr marL="742950" indent="-742950" algn="l" rtl="0">
              <a:buFont typeface="Wingdings" pitchFamily="2" charset="2"/>
              <a:buChar char="v"/>
            </a:pPr>
            <a:r>
              <a:rPr lang="en-US" sz="2400" dirty="0" smtClean="0"/>
              <a:t>A continuous process which uses the fluidized- solids technique to convert residues to more valuable products.</a:t>
            </a:r>
          </a:p>
          <a:p>
            <a:pPr marL="742950" indent="-742950" algn="l" rtl="0">
              <a:buFont typeface="Wingdings" pitchFamily="2" charset="2"/>
              <a:buChar char="v"/>
            </a:pPr>
            <a:r>
              <a:rPr lang="en-US" sz="2400" dirty="0" smtClean="0"/>
              <a:t>The residue is coked by being sprayed into a fluidized bed of hot, fine coke particles.</a:t>
            </a:r>
          </a:p>
          <a:p>
            <a:pPr marL="742950" indent="-742950" algn="l" rtl="0">
              <a:buFont typeface="Wingdings" pitchFamily="2" charset="2"/>
              <a:buChar char="v"/>
            </a:pPr>
            <a:r>
              <a:rPr lang="en-US" sz="2400" dirty="0" smtClean="0"/>
              <a:t>The use of a fluid bed permits the coking reaction to be conducted at higher temperature and shorter contact times than those in delayed coking: Fluidized bed with steam.</a:t>
            </a:r>
          </a:p>
          <a:p>
            <a:pPr marL="742950" indent="-742950" algn="l" rtl="0">
              <a:buFont typeface="Wingdings" pitchFamily="2" charset="2"/>
              <a:buChar char="v"/>
            </a:pPr>
            <a:r>
              <a:rPr lang="en-US" sz="2400" dirty="0" smtClean="0"/>
              <a:t>Severe heating  482- 566</a:t>
            </a:r>
            <a:r>
              <a:rPr lang="en-US" sz="2400" baseline="30000" dirty="0" smtClean="0"/>
              <a:t> </a:t>
            </a:r>
            <a:r>
              <a:rPr lang="en-US" sz="2400" baseline="30000" dirty="0" err="1" smtClean="0"/>
              <a:t>o</a:t>
            </a:r>
            <a:r>
              <a:rPr lang="en-US" sz="2400" dirty="0" err="1" smtClean="0"/>
              <a:t>C</a:t>
            </a:r>
            <a:r>
              <a:rPr lang="en-US" sz="2400" dirty="0" smtClean="0"/>
              <a:t> (900-1050)</a:t>
            </a:r>
            <a:r>
              <a:rPr lang="en-US" sz="2400" baseline="30000" dirty="0" smtClean="0"/>
              <a:t> o </a:t>
            </a:r>
            <a:r>
              <a:rPr lang="en-US" sz="2400" dirty="0" smtClean="0"/>
              <a:t>F at 10 psig.</a:t>
            </a:r>
          </a:p>
          <a:p>
            <a:pPr marL="742950" indent="-742950" algn="l" rtl="0">
              <a:buFont typeface="Wingdings" pitchFamily="2" charset="2"/>
              <a:buChar char="v"/>
            </a:pPr>
            <a:r>
              <a:rPr lang="en-US" sz="2400" dirty="0" smtClean="0"/>
              <a:t>Higher yields of light ends.</a:t>
            </a:r>
          </a:p>
          <a:p>
            <a:pPr marL="742950" indent="-742950" algn="l" rtl="0">
              <a:buFont typeface="Wingdings" pitchFamily="2" charset="2"/>
              <a:buChar char="v"/>
            </a:pPr>
            <a:r>
              <a:rPr lang="en-US" sz="2400" dirty="0" smtClean="0"/>
              <a:t>Less coke yields ( 20 % for fluid coking and 2 % for </a:t>
            </a:r>
            <a:r>
              <a:rPr lang="en-US" sz="2400" dirty="0" err="1" smtClean="0"/>
              <a:t>flexicoking</a:t>
            </a:r>
            <a:r>
              <a:rPr lang="en-US" sz="2400" dirty="0" smtClean="0"/>
              <a:t>)</a:t>
            </a:r>
          </a:p>
          <a:p>
            <a:pPr marL="742950" indent="-742950" algn="l" rtl="0">
              <a:buFont typeface="Wingdings" pitchFamily="2" charset="2"/>
              <a:buChar char="q"/>
            </a:pPr>
            <a:endParaRPr lang="en-US" sz="2400" dirty="0" smtClean="0"/>
          </a:p>
          <a:p>
            <a:pPr marL="742950" indent="-742950" algn="l" rtl="0">
              <a:buFont typeface="+mj-lt"/>
              <a:buAutoNum type="arabicPeriod"/>
            </a:pPr>
            <a:endParaRPr lang="en-US" sz="2400" dirty="0" smtClean="0"/>
          </a:p>
          <a:p>
            <a:pPr marL="457200" indent="-457200" algn="just" rtl="0">
              <a:buFont typeface="Wingdings" pitchFamily="2" charset="2"/>
              <a:buChar char="q"/>
            </a:pPr>
            <a:endParaRPr lang="en-US" sz="2400" dirty="0" smtClean="0"/>
          </a:p>
          <a:p>
            <a:pPr marL="457200" indent="-457200" algn="just" rtl="0">
              <a:buFont typeface="+mj-lt"/>
              <a:buAutoNum type="alphaUcPeriod"/>
            </a:pPr>
            <a:endParaRPr lang="ar-IQ" sz="2400" dirty="0" smtClean="0"/>
          </a:p>
          <a:p>
            <a:pPr marL="457200" indent="-457200" algn="just" rtl="0"/>
            <a:r>
              <a:rPr lang="en-US" sz="2400" dirty="0" smtClean="0"/>
              <a:t> </a:t>
            </a:r>
          </a:p>
          <a:p>
            <a:pPr algn="just" rtl="0"/>
            <a:endParaRPr lang="en-US" sz="2400" dirty="0" smtClean="0"/>
          </a:p>
          <a:p>
            <a:pPr algn="just" rtl="0"/>
            <a:endParaRPr lang="en-US" sz="2400" dirty="0" smtClean="0"/>
          </a:p>
          <a:p>
            <a:pPr algn="l" rtl="0"/>
            <a:endParaRPr lang="en-US" sz="1600" dirty="0" smtClean="0"/>
          </a:p>
          <a:p>
            <a:pPr algn="l" rtl="0"/>
            <a:endParaRPr lang="en-US" sz="1600" u="sng" dirty="0" smtClean="0"/>
          </a:p>
          <a:p>
            <a:pPr algn="l" rtl="0"/>
            <a:r>
              <a:rPr lang="en-US" sz="1600" dirty="0" smtClean="0"/>
              <a:t>                     </a:t>
            </a:r>
          </a:p>
          <a:p>
            <a:pPr algn="l" rtl="0"/>
            <a:r>
              <a:rPr lang="en-US" sz="1600" dirty="0" smtClean="0"/>
              <a:t>                                        </a:t>
            </a:r>
          </a:p>
          <a:p>
            <a:pPr algn="l" rtl="0"/>
            <a:endParaRPr lang="en-US" sz="2000" dirty="0" smtClean="0"/>
          </a:p>
          <a:p>
            <a:pPr algn="l" rtl="0"/>
            <a:endParaRPr lang="en-US" sz="2000"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9144000" cy="7048083"/>
          </a:xfrm>
          <a:prstGeom prst="rect">
            <a:avLst/>
          </a:prstGeom>
        </p:spPr>
        <p:txBody>
          <a:bodyPr wrap="square">
            <a:spAutoFit/>
          </a:bodyPr>
          <a:lstStyle/>
          <a:p>
            <a:pPr rtl="0"/>
            <a:r>
              <a:rPr lang="en-US" sz="2400" b="1" dirty="0" smtClean="0">
                <a:solidFill>
                  <a:srgbClr val="C00000"/>
                </a:solidFill>
              </a:rPr>
              <a:t>Coke &amp; liquid yields may be estimated by simple equations:</a:t>
            </a:r>
          </a:p>
          <a:p>
            <a:pPr rtl="0"/>
            <a:endParaRPr lang="en-US" sz="2400" b="1" dirty="0" smtClean="0">
              <a:solidFill>
                <a:srgbClr val="C00000"/>
              </a:solidFill>
            </a:endParaRPr>
          </a:p>
          <a:p>
            <a:pPr rtl="0"/>
            <a:endParaRPr lang="en-US" sz="2400" b="1" dirty="0" smtClean="0">
              <a:solidFill>
                <a:srgbClr val="C00000"/>
              </a:solidFill>
            </a:endParaRPr>
          </a:p>
          <a:p>
            <a:pPr rtl="0"/>
            <a:endParaRPr lang="en-US" sz="2400" b="1" dirty="0" smtClean="0">
              <a:solidFill>
                <a:srgbClr val="C00000"/>
              </a:solidFill>
            </a:endParaRPr>
          </a:p>
          <a:p>
            <a:pPr rtl="0"/>
            <a:endParaRPr lang="en-US" sz="2400" b="1" dirty="0" smtClean="0">
              <a:solidFill>
                <a:srgbClr val="C00000"/>
              </a:solidFill>
            </a:endParaRPr>
          </a:p>
          <a:p>
            <a:pPr marL="742950" indent="-742950" algn="l" rtl="0"/>
            <a:endParaRPr lang="en-US" sz="2400" b="1" dirty="0" smtClean="0">
              <a:solidFill>
                <a:srgbClr val="C00000"/>
              </a:solidFill>
            </a:endParaRPr>
          </a:p>
          <a:p>
            <a:pPr marL="742950" indent="-742950" algn="l" rtl="0"/>
            <a:endParaRPr lang="en-US" sz="3600" b="1" dirty="0" smtClean="0">
              <a:solidFill>
                <a:srgbClr val="C00000"/>
              </a:solidFill>
            </a:endParaRPr>
          </a:p>
          <a:p>
            <a:pPr marL="742950" indent="-742950" algn="l" rtl="0">
              <a:buFont typeface="Wingdings" pitchFamily="2" charset="2"/>
              <a:buChar char="q"/>
            </a:pPr>
            <a:endParaRPr lang="en-US" sz="2400" dirty="0" smtClean="0"/>
          </a:p>
          <a:p>
            <a:pPr marL="742950" indent="-742950" algn="l" rtl="0">
              <a:buFont typeface="+mj-lt"/>
              <a:buAutoNum type="arabicPeriod"/>
            </a:pPr>
            <a:endParaRPr lang="en-US" sz="2400" dirty="0" smtClean="0"/>
          </a:p>
          <a:p>
            <a:pPr marL="457200" indent="-457200" algn="just" rtl="0">
              <a:buFont typeface="Wingdings" pitchFamily="2" charset="2"/>
              <a:buChar char="q"/>
            </a:pPr>
            <a:endParaRPr lang="en-US" sz="2400" dirty="0" smtClean="0"/>
          </a:p>
          <a:p>
            <a:pPr marL="457200" indent="-457200" algn="just" rtl="0">
              <a:buFont typeface="+mj-lt"/>
              <a:buAutoNum type="alphaUcPeriod"/>
            </a:pPr>
            <a:endParaRPr lang="ar-IQ" sz="2400" dirty="0" smtClean="0"/>
          </a:p>
          <a:p>
            <a:pPr marL="457200" indent="-457200" algn="just" rtl="0"/>
            <a:r>
              <a:rPr lang="en-US" sz="2400" dirty="0" smtClean="0"/>
              <a:t> </a:t>
            </a:r>
          </a:p>
          <a:p>
            <a:pPr algn="just" rtl="0"/>
            <a:endParaRPr lang="en-US" sz="2400" dirty="0" smtClean="0"/>
          </a:p>
          <a:p>
            <a:pPr algn="just" rtl="0"/>
            <a:endParaRPr lang="en-US" sz="2400" dirty="0" smtClean="0"/>
          </a:p>
          <a:p>
            <a:pPr algn="l" rtl="0"/>
            <a:endParaRPr lang="en-US" sz="1600" dirty="0" smtClean="0"/>
          </a:p>
          <a:p>
            <a:pPr algn="l" rtl="0"/>
            <a:endParaRPr lang="en-US" sz="1600" u="sng" dirty="0" smtClean="0"/>
          </a:p>
          <a:p>
            <a:pPr algn="l" rtl="0"/>
            <a:r>
              <a:rPr lang="en-US" sz="1600" dirty="0" smtClean="0"/>
              <a:t>                     </a:t>
            </a:r>
          </a:p>
          <a:p>
            <a:pPr algn="l" rtl="0"/>
            <a:r>
              <a:rPr lang="en-US" sz="1600" dirty="0" smtClean="0"/>
              <a:t>                                        </a:t>
            </a:r>
          </a:p>
          <a:p>
            <a:pPr algn="l" rtl="0"/>
            <a:endParaRPr lang="en-US" sz="2000" dirty="0" smtClean="0"/>
          </a:p>
          <a:p>
            <a:pPr algn="l" rtl="0"/>
            <a:endParaRPr lang="en-US" sz="2000" dirty="0" smtClean="0"/>
          </a:p>
        </p:txBody>
      </p:sp>
      <p:pic>
        <p:nvPicPr>
          <p:cNvPr id="2050" name="Picture 2"/>
          <p:cNvPicPr>
            <a:picLocks noChangeAspect="1" noChangeArrowheads="1"/>
          </p:cNvPicPr>
          <p:nvPr/>
        </p:nvPicPr>
        <p:blipFill>
          <a:blip r:embed="rId2" cstate="print"/>
          <a:srcRect/>
          <a:stretch>
            <a:fillRect/>
          </a:stretch>
        </p:blipFill>
        <p:spPr bwMode="auto">
          <a:xfrm>
            <a:off x="714348" y="642917"/>
            <a:ext cx="8106124" cy="4276855"/>
          </a:xfrm>
          <a:prstGeom prst="rect">
            <a:avLst/>
          </a:prstGeom>
          <a:noFill/>
          <a:ln w="9525">
            <a:noFill/>
            <a:miter lim="800000"/>
            <a:headEnd/>
            <a:tailEnd/>
          </a:ln>
          <a:effec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11603176"/>
          </a:xfrm>
          <a:prstGeom prst="rect">
            <a:avLst/>
          </a:prstGeom>
        </p:spPr>
        <p:txBody>
          <a:bodyPr wrap="square">
            <a:spAutoFit/>
          </a:bodyPr>
          <a:lstStyle/>
          <a:p>
            <a:pPr algn="l" rtl="0"/>
            <a:r>
              <a:rPr lang="en-US" sz="2000" b="1" u="sng" dirty="0" smtClean="0"/>
              <a:t>Example ( 1 ) :</a:t>
            </a:r>
            <a:r>
              <a:rPr lang="en-US" sz="2000" dirty="0" smtClean="0"/>
              <a:t> Develop preliminary estimate of product yields on the processing of 1000</a:t>
            </a:r>
            <a:r>
              <a:rPr lang="en-US" sz="2000" baseline="30000" dirty="0" smtClean="0"/>
              <a:t>+</a:t>
            </a:r>
            <a:r>
              <a:rPr lang="en-US" sz="2000" dirty="0" smtClean="0"/>
              <a:t> </a:t>
            </a:r>
            <a:r>
              <a:rPr lang="en-US" sz="2000" dirty="0" err="1" smtClean="0"/>
              <a:t>Rc</a:t>
            </a:r>
            <a:r>
              <a:rPr lang="en-US" sz="2000" dirty="0" smtClean="0"/>
              <a:t> of 23760 BPD capacity. Conrad son carbon = 19%, 2.3% S, API = 10.7. </a:t>
            </a:r>
          </a:p>
          <a:p>
            <a:pPr algn="l" rtl="0"/>
            <a:r>
              <a:rPr lang="en-US" sz="2000" b="1" u="sng" dirty="0" smtClean="0"/>
              <a:t>Solution :</a:t>
            </a:r>
            <a:r>
              <a:rPr lang="en-US" sz="2000" dirty="0" smtClean="0"/>
              <a:t>                                    </a:t>
            </a:r>
          </a:p>
          <a:p>
            <a:pPr algn="l" rtl="0"/>
            <a:r>
              <a:rPr lang="en-US" sz="2000" dirty="0" smtClean="0"/>
              <a:t>                                                 (lb/bbl)</a:t>
            </a:r>
          </a:p>
          <a:p>
            <a:pPr algn="l" rtl="0"/>
            <a:r>
              <a:rPr lang="en-US" sz="2000" dirty="0" smtClean="0"/>
              <a:t> </a:t>
            </a:r>
            <a:r>
              <a:rPr lang="en-US" sz="2000" b="1" dirty="0" smtClean="0"/>
              <a:t>Feed</a:t>
            </a:r>
            <a:r>
              <a:rPr lang="en-US" sz="2000" dirty="0" smtClean="0"/>
              <a:t>            BPD          API         lb/ hr            lb/ hr        wt% S     lb/hr </a:t>
            </a:r>
          </a:p>
          <a:p>
            <a:pPr algn="l" rtl="0"/>
            <a:r>
              <a:rPr lang="en-US" sz="2000" dirty="0" smtClean="0"/>
              <a:t>                                                 (348.56) </a:t>
            </a:r>
          </a:p>
          <a:p>
            <a:pPr algn="l" rtl="0"/>
            <a:r>
              <a:rPr lang="en-US" sz="2000" dirty="0" smtClean="0"/>
              <a:t>1000</a:t>
            </a:r>
            <a:r>
              <a:rPr lang="en-US" sz="2000" baseline="30000" dirty="0" smtClean="0"/>
              <a:t>+ </a:t>
            </a:r>
            <a:r>
              <a:rPr lang="en-US" sz="2000" dirty="0" smtClean="0"/>
              <a:t>RC     23700     10.7        14.52          345080        2.3         7940</a:t>
            </a:r>
          </a:p>
          <a:p>
            <a:pPr algn="l" rtl="0"/>
            <a:r>
              <a:rPr lang="en-US" sz="2000" dirty="0" smtClean="0"/>
              <a:t> </a:t>
            </a:r>
            <a:r>
              <a:rPr lang="en-US" sz="2000" b="1" dirty="0" smtClean="0"/>
              <a:t>Products                             wt%             lb/ hr            lb/ hr S  </a:t>
            </a:r>
            <a:endParaRPr lang="en-US" sz="2000" dirty="0" smtClean="0"/>
          </a:p>
          <a:p>
            <a:pPr algn="l" rtl="0"/>
            <a:r>
              <a:rPr lang="en-US" sz="2000" dirty="0" smtClean="0"/>
              <a:t>Coke wt %                            30.4            104900              2382       </a:t>
            </a:r>
          </a:p>
          <a:p>
            <a:pPr algn="l" rtl="0"/>
            <a:r>
              <a:rPr lang="en-US" sz="2000" dirty="0" smtClean="0"/>
              <a:t>Gas (C4 - ) wt%                   10.5              36230              2382</a:t>
            </a:r>
          </a:p>
          <a:p>
            <a:pPr algn="l" rtl="0"/>
            <a:r>
              <a:rPr lang="en-US" sz="2000" dirty="0" smtClean="0"/>
              <a:t>Gasoline wt%                       17.8             61450                397                       </a:t>
            </a:r>
          </a:p>
          <a:p>
            <a:pPr algn="l" rtl="0"/>
            <a:r>
              <a:rPr lang="en-US" sz="2000" dirty="0" smtClean="0"/>
              <a:t>Gas oil wt%                          41.3            142500             2779 </a:t>
            </a:r>
          </a:p>
          <a:p>
            <a:pPr algn="l" rtl="0"/>
            <a:r>
              <a:rPr lang="en-US" sz="2000" dirty="0" smtClean="0"/>
              <a:t>                                          -----        --------            -------</a:t>
            </a:r>
          </a:p>
          <a:p>
            <a:pPr algn="l" rtl="0"/>
            <a:r>
              <a:rPr lang="en-US" sz="2000" dirty="0" smtClean="0"/>
              <a:t>                                             100              345080             7940</a:t>
            </a:r>
          </a:p>
          <a:p>
            <a:pPr algn="l" rtl="0"/>
            <a:r>
              <a:rPr lang="en-US" sz="2000" dirty="0" smtClean="0"/>
              <a:t> </a:t>
            </a:r>
            <a:r>
              <a:rPr lang="en-US" sz="2000" b="1" dirty="0" smtClean="0"/>
              <a:t> </a:t>
            </a:r>
            <a:endParaRPr lang="en-US" sz="2000" dirty="0" smtClean="0"/>
          </a:p>
          <a:p>
            <a:pPr rtl="0"/>
            <a:endParaRPr lang="en-US" sz="2400" b="1" dirty="0" smtClean="0">
              <a:solidFill>
                <a:srgbClr val="C00000"/>
              </a:solidFill>
            </a:endParaRPr>
          </a:p>
          <a:p>
            <a:pPr rtl="0"/>
            <a:endParaRPr lang="en-US" sz="2400" b="1" dirty="0" smtClean="0">
              <a:solidFill>
                <a:srgbClr val="C00000"/>
              </a:solidFill>
            </a:endParaRPr>
          </a:p>
          <a:p>
            <a:pPr rtl="0"/>
            <a:endParaRPr lang="en-US" sz="2400" b="1" dirty="0" smtClean="0">
              <a:solidFill>
                <a:srgbClr val="C00000"/>
              </a:solidFill>
            </a:endParaRPr>
          </a:p>
          <a:p>
            <a:pPr rtl="0"/>
            <a:endParaRPr lang="en-US" sz="2400" b="1" dirty="0" smtClean="0">
              <a:solidFill>
                <a:srgbClr val="C00000"/>
              </a:solidFill>
            </a:endParaRPr>
          </a:p>
          <a:p>
            <a:pPr marL="742950" indent="-742950" algn="l" rtl="0"/>
            <a:endParaRPr lang="en-US" sz="2400" b="1" dirty="0" smtClean="0">
              <a:solidFill>
                <a:srgbClr val="C00000"/>
              </a:solidFill>
            </a:endParaRPr>
          </a:p>
          <a:p>
            <a:pPr marL="742950" indent="-742950" algn="l" rtl="0"/>
            <a:endParaRPr lang="en-US" sz="3600" b="1" dirty="0" smtClean="0">
              <a:solidFill>
                <a:srgbClr val="C00000"/>
              </a:solidFill>
            </a:endParaRPr>
          </a:p>
          <a:p>
            <a:pPr marL="742950" indent="-742950" algn="l" rtl="0">
              <a:buFont typeface="Wingdings" pitchFamily="2" charset="2"/>
              <a:buChar char="q"/>
            </a:pPr>
            <a:endParaRPr lang="en-US" sz="2400" dirty="0" smtClean="0"/>
          </a:p>
          <a:p>
            <a:pPr marL="742950" indent="-742950" algn="l" rtl="0">
              <a:buFont typeface="+mj-lt"/>
              <a:buAutoNum type="arabicPeriod"/>
            </a:pPr>
            <a:endParaRPr lang="en-US" sz="2400" dirty="0" smtClean="0"/>
          </a:p>
          <a:p>
            <a:pPr marL="457200" indent="-457200" algn="just" rtl="0">
              <a:buFont typeface="Wingdings" pitchFamily="2" charset="2"/>
              <a:buChar char="q"/>
            </a:pPr>
            <a:endParaRPr lang="en-US" sz="2400" dirty="0" smtClean="0"/>
          </a:p>
          <a:p>
            <a:pPr marL="457200" indent="-457200" algn="just" rtl="0">
              <a:buFont typeface="+mj-lt"/>
              <a:buAutoNum type="alphaUcPeriod"/>
            </a:pPr>
            <a:endParaRPr lang="ar-IQ" sz="2400" dirty="0" smtClean="0"/>
          </a:p>
          <a:p>
            <a:pPr marL="457200" indent="-457200" algn="just" rtl="0"/>
            <a:r>
              <a:rPr lang="en-US" sz="2400" dirty="0" smtClean="0"/>
              <a:t> </a:t>
            </a:r>
          </a:p>
          <a:p>
            <a:pPr algn="just" rtl="0"/>
            <a:endParaRPr lang="en-US" sz="2400" dirty="0" smtClean="0"/>
          </a:p>
          <a:p>
            <a:pPr algn="just" rtl="0"/>
            <a:endParaRPr lang="en-US" sz="2400" dirty="0" smtClean="0"/>
          </a:p>
          <a:p>
            <a:pPr algn="l" rtl="0"/>
            <a:endParaRPr lang="en-US" sz="1600" dirty="0" smtClean="0"/>
          </a:p>
          <a:p>
            <a:pPr algn="l" rtl="0"/>
            <a:endParaRPr lang="en-US" sz="1600" u="sng" dirty="0" smtClean="0"/>
          </a:p>
          <a:p>
            <a:pPr algn="l" rtl="0"/>
            <a:r>
              <a:rPr lang="en-US" sz="1600" dirty="0" smtClean="0"/>
              <a:t>                     </a:t>
            </a:r>
          </a:p>
          <a:p>
            <a:pPr algn="l" rtl="0"/>
            <a:r>
              <a:rPr lang="en-US" sz="1600" dirty="0" smtClean="0"/>
              <a:t>                                        </a:t>
            </a:r>
          </a:p>
          <a:p>
            <a:pPr algn="l" rtl="0"/>
            <a:endParaRPr lang="en-US" sz="2000" dirty="0" smtClean="0"/>
          </a:p>
          <a:p>
            <a:pPr algn="l" rtl="0"/>
            <a:endParaRPr lang="en-US" sz="2000"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801862"/>
          </a:xfrm>
          <a:prstGeom prst="rect">
            <a:avLst/>
          </a:prstGeom>
        </p:spPr>
        <p:txBody>
          <a:bodyPr wrap="square">
            <a:spAutoFit/>
          </a:bodyPr>
          <a:lstStyle/>
          <a:p>
            <a:pPr algn="ctr" rtl="0"/>
            <a:r>
              <a:rPr lang="en-US" sz="3600" b="1" u="sng" dirty="0" err="1" smtClean="0">
                <a:solidFill>
                  <a:srgbClr val="C00000"/>
                </a:solidFill>
              </a:rPr>
              <a:t>Visbreaking</a:t>
            </a:r>
            <a:r>
              <a:rPr lang="en-US" sz="3600" b="1" u="sng" dirty="0" smtClean="0">
                <a:solidFill>
                  <a:srgbClr val="C00000"/>
                </a:solidFill>
              </a:rPr>
              <a:t>:</a:t>
            </a:r>
            <a:r>
              <a:rPr lang="en-US" sz="3600" dirty="0" smtClean="0">
                <a:solidFill>
                  <a:srgbClr val="00B0F0"/>
                </a:solidFill>
              </a:rPr>
              <a:t> </a:t>
            </a:r>
          </a:p>
          <a:p>
            <a:pPr algn="l" rtl="0">
              <a:buFont typeface="Wingdings" pitchFamily="2" charset="2"/>
              <a:buChar char="Ø"/>
            </a:pPr>
            <a:r>
              <a:rPr lang="en-US" sz="2800" dirty="0" err="1" smtClean="0"/>
              <a:t>Visbreaking</a:t>
            </a:r>
            <a:r>
              <a:rPr lang="en-US" sz="2800" dirty="0" smtClean="0"/>
              <a:t> is a relatively mild thermal cracking operation mainly used to reduce the viscosities and pour points of vacuum tower bottoms to meet the requirements of fuel oil</a:t>
            </a:r>
          </a:p>
          <a:p>
            <a:pPr algn="l" rtl="0">
              <a:buFont typeface="Wingdings" pitchFamily="2" charset="2"/>
              <a:buChar char="Ø"/>
            </a:pPr>
            <a:r>
              <a:rPr lang="en-US" sz="2800" dirty="0" smtClean="0"/>
              <a:t>reduce the amount of cutting stock required to dilute the residue to meet the specifications.</a:t>
            </a:r>
          </a:p>
          <a:p>
            <a:pPr algn="l" rtl="0">
              <a:buFont typeface="Wingdings" pitchFamily="2" charset="2"/>
              <a:buChar char="Ø"/>
            </a:pPr>
            <a:r>
              <a:rPr lang="en-US" sz="2800" dirty="0" smtClean="0"/>
              <a:t> It is also used to increase catalyst cracker feed stocks and gasoline yields</a:t>
            </a:r>
            <a:r>
              <a:rPr lang="en-US" sz="2400" dirty="0" smtClean="0"/>
              <a:t>.</a:t>
            </a:r>
          </a:p>
          <a:p>
            <a:pPr algn="just" rtl="0">
              <a:buFont typeface="Wingdings" pitchFamily="2" charset="2"/>
              <a:buChar char="q"/>
            </a:pPr>
            <a:endParaRPr lang="en-US" sz="2400" dirty="0" smtClean="0"/>
          </a:p>
          <a:p>
            <a:pPr algn="just" rtl="0">
              <a:buFont typeface="Wingdings" pitchFamily="2" charset="2"/>
              <a:buChar char="q"/>
            </a:pPr>
            <a:endParaRPr lang="en-US" sz="2400" dirty="0" smtClean="0"/>
          </a:p>
          <a:p>
            <a:pPr algn="just" rtl="0"/>
            <a:endParaRPr lang="en-US" sz="2400" dirty="0" smtClean="0"/>
          </a:p>
          <a:p>
            <a:pPr algn="l" rtl="0"/>
            <a:endParaRPr lang="en-US" sz="1600" dirty="0" smtClean="0"/>
          </a:p>
          <a:p>
            <a:pPr algn="l" rtl="0"/>
            <a:endParaRPr lang="en-US" sz="1600" u="sng" dirty="0" smtClean="0"/>
          </a:p>
          <a:p>
            <a:pPr algn="l" rtl="0"/>
            <a:r>
              <a:rPr lang="en-US" sz="1600" dirty="0" smtClean="0"/>
              <a:t>                     </a:t>
            </a:r>
          </a:p>
          <a:p>
            <a:pPr algn="l" rtl="0"/>
            <a:r>
              <a:rPr lang="en-US" sz="1600" dirty="0" smtClean="0"/>
              <a:t>                                        </a:t>
            </a:r>
          </a:p>
          <a:p>
            <a:pPr algn="l" rtl="0"/>
            <a:endParaRPr lang="en-US" sz="2000" dirty="0" smtClean="0"/>
          </a:p>
          <a:p>
            <a:pPr algn="l" rtl="0"/>
            <a:endParaRPr lang="en-US" sz="2000"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309420"/>
          </a:xfrm>
          <a:prstGeom prst="rect">
            <a:avLst/>
          </a:prstGeom>
        </p:spPr>
        <p:txBody>
          <a:bodyPr wrap="square">
            <a:spAutoFit/>
          </a:bodyPr>
          <a:lstStyle/>
          <a:p>
            <a:pPr algn="ctr" rtl="0"/>
            <a:r>
              <a:rPr lang="en-US" sz="3600" b="1" u="sng" dirty="0" err="1" smtClean="0">
                <a:solidFill>
                  <a:srgbClr val="C00000"/>
                </a:solidFill>
              </a:rPr>
              <a:t>Visbreaking</a:t>
            </a:r>
            <a:r>
              <a:rPr lang="en-US" sz="3600" b="1" u="sng" dirty="0" smtClean="0">
                <a:solidFill>
                  <a:srgbClr val="C00000"/>
                </a:solidFill>
              </a:rPr>
              <a:t>:</a:t>
            </a:r>
            <a:r>
              <a:rPr lang="en-US" sz="3600" dirty="0" smtClean="0">
                <a:solidFill>
                  <a:srgbClr val="00B0F0"/>
                </a:solidFill>
              </a:rPr>
              <a:t> </a:t>
            </a:r>
          </a:p>
          <a:p>
            <a:pPr algn="l" rtl="0"/>
            <a:r>
              <a:rPr lang="en-US" sz="2000" b="1" i="1" u="sng" dirty="0" smtClean="0"/>
              <a:t>The principal reactions which occur during the </a:t>
            </a:r>
            <a:r>
              <a:rPr lang="en-US" sz="2000" b="1" i="1" u="sng" dirty="0" err="1" smtClean="0"/>
              <a:t>visbreaking</a:t>
            </a:r>
            <a:r>
              <a:rPr lang="en-US" sz="2000" b="1" i="1" u="sng" dirty="0" smtClean="0"/>
              <a:t> operation are :  </a:t>
            </a:r>
            <a:endParaRPr lang="en-US" sz="2000" dirty="0" smtClean="0"/>
          </a:p>
          <a:p>
            <a:pPr algn="just" rtl="0"/>
            <a:r>
              <a:rPr lang="en-US" sz="2400" dirty="0" smtClean="0"/>
              <a:t>1) Cracking of the side- chains attached to </a:t>
            </a:r>
            <a:r>
              <a:rPr lang="en-US" sz="2400" dirty="0" err="1" smtClean="0"/>
              <a:t>cyclo</a:t>
            </a:r>
            <a:r>
              <a:rPr lang="en-US" sz="2400" dirty="0" smtClean="0"/>
              <a:t>-paraffin and aromatic rings.</a:t>
            </a:r>
          </a:p>
          <a:p>
            <a:pPr algn="just" rtl="0"/>
            <a:r>
              <a:rPr lang="en-US" sz="2400" dirty="0" smtClean="0"/>
              <a:t>2) Cracking of resins to light HC (primarily olefins) and compounds which convert to </a:t>
            </a:r>
            <a:r>
              <a:rPr lang="en-US" sz="2400" dirty="0" err="1" smtClean="0"/>
              <a:t>asphaltenes</a:t>
            </a:r>
            <a:r>
              <a:rPr lang="en-US" sz="2400" dirty="0" smtClean="0"/>
              <a:t>.</a:t>
            </a:r>
          </a:p>
          <a:p>
            <a:pPr algn="just" rtl="0"/>
            <a:r>
              <a:rPr lang="en-US" sz="2400" dirty="0" smtClean="0"/>
              <a:t>3) At temperature above 900 </a:t>
            </a:r>
            <a:r>
              <a:rPr lang="en-US" sz="2400" baseline="30000" dirty="0" err="1" smtClean="0"/>
              <a:t>o</a:t>
            </a:r>
            <a:r>
              <a:rPr lang="en-US" sz="2400" dirty="0" err="1" smtClean="0"/>
              <a:t>F</a:t>
            </a:r>
            <a:r>
              <a:rPr lang="en-US" sz="2400" dirty="0" smtClean="0"/>
              <a:t> some cracking of </a:t>
            </a:r>
            <a:r>
              <a:rPr lang="en-US" sz="2400" dirty="0" err="1" smtClean="0"/>
              <a:t>naphthene</a:t>
            </a:r>
            <a:r>
              <a:rPr lang="en-US" sz="2400" dirty="0" smtClean="0"/>
              <a:t> rings.</a:t>
            </a:r>
          </a:p>
          <a:p>
            <a:pPr algn="l" rtl="0">
              <a:buFont typeface="Wingdings" pitchFamily="2" charset="2"/>
              <a:buChar char="Ø"/>
            </a:pPr>
            <a:endParaRPr lang="en-US" sz="2400" dirty="0" smtClean="0"/>
          </a:p>
          <a:p>
            <a:pPr algn="just" rtl="0">
              <a:buFont typeface="Wingdings" pitchFamily="2" charset="2"/>
              <a:buChar char="q"/>
            </a:pPr>
            <a:endParaRPr lang="en-US" sz="2400" dirty="0" smtClean="0"/>
          </a:p>
          <a:p>
            <a:pPr algn="just" rtl="0">
              <a:buFont typeface="Wingdings" pitchFamily="2" charset="2"/>
              <a:buChar char="q"/>
            </a:pPr>
            <a:endParaRPr lang="en-US" sz="2400" dirty="0" smtClean="0"/>
          </a:p>
          <a:p>
            <a:pPr algn="l" rtl="0"/>
            <a:endParaRPr lang="en-US" sz="1600" dirty="0" smtClean="0"/>
          </a:p>
          <a:p>
            <a:pPr algn="l" rtl="0"/>
            <a:endParaRPr lang="en-US" sz="1600" u="sng" dirty="0" smtClean="0"/>
          </a:p>
          <a:p>
            <a:pPr algn="l" rtl="0"/>
            <a:r>
              <a:rPr lang="en-US" sz="1600" dirty="0" smtClean="0"/>
              <a:t>                     </a:t>
            </a:r>
          </a:p>
          <a:p>
            <a:pPr algn="l" rtl="0"/>
            <a:r>
              <a:rPr lang="en-US" sz="1600" dirty="0" smtClean="0"/>
              <a:t>                                        </a:t>
            </a:r>
          </a:p>
          <a:p>
            <a:pPr algn="l" rtl="0"/>
            <a:endParaRPr lang="en-US" sz="2000" dirty="0" smtClean="0"/>
          </a:p>
          <a:p>
            <a:pPr algn="l" rtl="0"/>
            <a:endParaRPr lang="en-US" sz="2000"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7048083"/>
          </a:xfrm>
          <a:prstGeom prst="rect">
            <a:avLst/>
          </a:prstGeom>
        </p:spPr>
        <p:txBody>
          <a:bodyPr wrap="square">
            <a:spAutoFit/>
          </a:bodyPr>
          <a:lstStyle/>
          <a:p>
            <a:pPr algn="ctr" rtl="0"/>
            <a:r>
              <a:rPr lang="en-US" sz="3600" b="1" u="sng" dirty="0" err="1" smtClean="0">
                <a:solidFill>
                  <a:srgbClr val="C00000"/>
                </a:solidFill>
              </a:rPr>
              <a:t>Visbreaking</a:t>
            </a:r>
            <a:r>
              <a:rPr lang="en-US" sz="3600" b="1" u="sng" dirty="0" smtClean="0">
                <a:solidFill>
                  <a:srgbClr val="C00000"/>
                </a:solidFill>
              </a:rPr>
              <a:t>:</a:t>
            </a:r>
            <a:r>
              <a:rPr lang="en-US" sz="3600" dirty="0" smtClean="0">
                <a:solidFill>
                  <a:srgbClr val="00B0F0"/>
                </a:solidFill>
              </a:rPr>
              <a:t> </a:t>
            </a:r>
          </a:p>
          <a:p>
            <a:pPr algn="l" rtl="0"/>
            <a:r>
              <a:rPr lang="en-US" sz="2400" b="1" i="1" u="sng" dirty="0" smtClean="0"/>
              <a:t>There are two types of </a:t>
            </a:r>
            <a:r>
              <a:rPr lang="en-US" sz="2400" b="1" i="1" u="sng" dirty="0" err="1" smtClean="0"/>
              <a:t>visbreaker</a:t>
            </a:r>
            <a:r>
              <a:rPr lang="en-US" sz="2400" b="1" i="1" u="sng" dirty="0" smtClean="0"/>
              <a:t> operation</a:t>
            </a:r>
            <a:endParaRPr lang="en-US" sz="2400" dirty="0" smtClean="0"/>
          </a:p>
          <a:p>
            <a:pPr algn="l" rtl="0"/>
            <a:r>
              <a:rPr lang="en-US" sz="2400" b="1" dirty="0" smtClean="0"/>
              <a:t>1) </a:t>
            </a:r>
            <a:r>
              <a:rPr lang="en-US" sz="2400" b="1" u="sng" dirty="0" smtClean="0"/>
              <a:t>Coil or furnace cracker</a:t>
            </a:r>
            <a:endParaRPr lang="en-US" sz="2400" dirty="0" smtClean="0"/>
          </a:p>
          <a:p>
            <a:pPr algn="just" rtl="0"/>
            <a:r>
              <a:rPr lang="en-US" sz="2400" dirty="0" smtClean="0"/>
              <a:t>Uses high furnace outlet temperature (885-930 </a:t>
            </a:r>
            <a:r>
              <a:rPr lang="en-US" sz="2400" baseline="30000" dirty="0" err="1" smtClean="0"/>
              <a:t>o</a:t>
            </a:r>
            <a:r>
              <a:rPr lang="en-US" sz="2400" dirty="0" err="1" smtClean="0"/>
              <a:t>F</a:t>
            </a:r>
            <a:r>
              <a:rPr lang="en-US" sz="2400" dirty="0" smtClean="0"/>
              <a:t>), and reaction time from 1-3 minutes. The feed is heated in a furnace or coil and quenched as it exits the furnace with gas oil or tower bottoms to slop the cracking reaction.</a:t>
            </a:r>
          </a:p>
          <a:p>
            <a:pPr algn="l" rtl="0"/>
            <a:r>
              <a:rPr lang="en-US" sz="2400" b="1" dirty="0" smtClean="0"/>
              <a:t>2)</a:t>
            </a:r>
            <a:r>
              <a:rPr lang="en-US" sz="2400" b="1" u="sng" dirty="0" smtClean="0"/>
              <a:t> Soaker</a:t>
            </a:r>
            <a:r>
              <a:rPr lang="en-US" sz="2400" b="1" dirty="0" smtClean="0"/>
              <a:t> </a:t>
            </a:r>
            <a:endParaRPr lang="en-US" sz="2400" dirty="0" smtClean="0"/>
          </a:p>
          <a:p>
            <a:pPr algn="just" rtl="0"/>
            <a:r>
              <a:rPr lang="en-US" sz="2400" dirty="0" smtClean="0"/>
              <a:t>The feed leaves the furnace at (800- 820) </a:t>
            </a:r>
            <a:r>
              <a:rPr lang="en-US" sz="2400" baseline="30000" dirty="0" err="1" smtClean="0"/>
              <a:t>o</a:t>
            </a:r>
            <a:r>
              <a:rPr lang="en-US" sz="2400" dirty="0" err="1" smtClean="0"/>
              <a:t>F</a:t>
            </a:r>
            <a:r>
              <a:rPr lang="en-US" sz="2400" dirty="0" smtClean="0"/>
              <a:t> and pass through a soaking drum which provides an additional reaction time, before it is quenched.</a:t>
            </a:r>
          </a:p>
          <a:p>
            <a:pPr algn="l" rtl="0">
              <a:buFont typeface="Wingdings" pitchFamily="2" charset="2"/>
              <a:buChar char="Ø"/>
            </a:pPr>
            <a:endParaRPr lang="en-US" sz="2400" dirty="0" smtClean="0"/>
          </a:p>
          <a:p>
            <a:pPr algn="just" rtl="0">
              <a:buFont typeface="Wingdings" pitchFamily="2" charset="2"/>
              <a:buChar char="q"/>
            </a:pPr>
            <a:endParaRPr lang="en-US" sz="2400" dirty="0" smtClean="0"/>
          </a:p>
          <a:p>
            <a:pPr algn="just" rtl="0">
              <a:buFont typeface="Wingdings" pitchFamily="2" charset="2"/>
              <a:buChar char="q"/>
            </a:pPr>
            <a:endParaRPr lang="en-US" sz="2400" dirty="0" smtClean="0"/>
          </a:p>
          <a:p>
            <a:pPr algn="l" rtl="0"/>
            <a:endParaRPr lang="en-US" sz="1600" dirty="0" smtClean="0"/>
          </a:p>
          <a:p>
            <a:pPr algn="l" rtl="0"/>
            <a:endParaRPr lang="en-US" sz="1600" u="sng" dirty="0" smtClean="0"/>
          </a:p>
          <a:p>
            <a:pPr algn="l" rtl="0"/>
            <a:r>
              <a:rPr lang="en-US" sz="1600" dirty="0" smtClean="0"/>
              <a:t>                     </a:t>
            </a:r>
          </a:p>
          <a:p>
            <a:pPr algn="l" rtl="0"/>
            <a:r>
              <a:rPr lang="en-US" sz="1600" dirty="0" smtClean="0"/>
              <a:t>                                        </a:t>
            </a:r>
          </a:p>
          <a:p>
            <a:pPr algn="l" rtl="0"/>
            <a:endParaRPr lang="en-US" sz="2000" dirty="0" smtClean="0"/>
          </a:p>
          <a:p>
            <a:pPr algn="l" rtl="0"/>
            <a:endParaRPr lang="en-US" sz="2000"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cstate="print"/>
          <a:srcRect/>
          <a:stretch>
            <a:fillRect/>
          </a:stretch>
        </p:blipFill>
        <p:spPr bwMode="auto">
          <a:xfrm>
            <a:off x="428596" y="214290"/>
            <a:ext cx="8143932" cy="5000660"/>
          </a:xfrm>
          <a:prstGeom prst="rect">
            <a:avLst/>
          </a:prstGeom>
          <a:noFill/>
          <a:ln w="9525">
            <a:noFill/>
            <a:miter lim="800000"/>
            <a:headEnd/>
            <a:tailEnd/>
          </a:ln>
          <a:effec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p:cNvSpPr txBox="1">
            <a:spLocks/>
          </p:cNvSpPr>
          <p:nvPr/>
        </p:nvSpPr>
        <p:spPr>
          <a:xfrm>
            <a:off x="357158" y="274638"/>
            <a:ext cx="8429684" cy="3940180"/>
          </a:xfrm>
          <a:prstGeom prst="rect">
            <a:avLst/>
          </a:prstGeom>
        </p:spPr>
        <p:txBody>
          <a:bodyPr vert="horz" anchor="b">
            <a:normAutofit/>
            <a:scene3d>
              <a:camera prst="orthographicFront"/>
              <a:lightRig rig="soft" dir="t"/>
            </a:scene3d>
            <a:sp3d prstMaterial="softEdge">
              <a:bevelT w="25400" h="254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1" i="0" u="none" strike="noStrike" kern="1200" cap="none" spc="0" normalizeH="0" baseline="0" noProof="0" dirty="0" smtClean="0">
                <a:ln>
                  <a:noFill/>
                </a:ln>
                <a:solidFill>
                  <a:srgbClr val="FF0000"/>
                </a:solidFill>
                <a:effectLst>
                  <a:outerShdw blurRad="31750" dist="25400" dir="5400000" algn="tl" rotWithShape="0">
                    <a:srgbClr val="000000">
                      <a:alpha val="25000"/>
                    </a:srgbClr>
                  </a:outerShdw>
                </a:effectLst>
                <a:uLnTx/>
                <a:uFillTx/>
                <a:latin typeface="+mj-lt"/>
                <a:ea typeface="+mj-ea"/>
                <a:cs typeface="+mj-cs"/>
              </a:rPr>
              <a:t/>
            </a:r>
            <a:br>
              <a:rPr kumimoji="0" lang="en-US" sz="4400" b="1" i="0" u="none" strike="noStrike" kern="1200" cap="none" spc="0" normalizeH="0" baseline="0" noProof="0" dirty="0" smtClean="0">
                <a:ln>
                  <a:noFill/>
                </a:ln>
                <a:solidFill>
                  <a:srgbClr val="FF0000"/>
                </a:solidFill>
                <a:effectLst>
                  <a:outerShdw blurRad="31750" dist="25400" dir="5400000" algn="tl" rotWithShape="0">
                    <a:srgbClr val="000000">
                      <a:alpha val="25000"/>
                    </a:srgbClr>
                  </a:outerShdw>
                </a:effectLst>
                <a:uLnTx/>
                <a:uFillTx/>
                <a:latin typeface="+mj-lt"/>
                <a:ea typeface="+mj-ea"/>
                <a:cs typeface="+mj-cs"/>
              </a:rPr>
            </a:br>
            <a:r>
              <a:rPr kumimoji="0" lang="en-US" sz="4400" b="1" i="0" u="none" strike="noStrike" kern="1200" cap="none" spc="0" normalizeH="0" baseline="0" noProof="0" dirty="0" smtClean="0">
                <a:ln>
                  <a:noFill/>
                </a:ln>
                <a:solidFill>
                  <a:srgbClr val="FF0000"/>
                </a:solidFill>
                <a:effectLst>
                  <a:outerShdw blurRad="31750" dist="25400" dir="5400000" algn="tl" rotWithShape="0">
                    <a:srgbClr val="000000">
                      <a:alpha val="25000"/>
                    </a:srgbClr>
                  </a:outerShdw>
                </a:effectLst>
                <a:uLnTx/>
                <a:uFillTx/>
                <a:latin typeface="+mj-lt"/>
                <a:ea typeface="+mj-ea"/>
                <a:cs typeface="+mj-cs"/>
              </a:rPr>
              <a:t/>
            </a:r>
            <a:br>
              <a:rPr kumimoji="0" lang="en-US" sz="4400" b="1" i="0" u="none" strike="noStrike" kern="1200" cap="none" spc="0" normalizeH="0" baseline="0" noProof="0" dirty="0" smtClean="0">
                <a:ln>
                  <a:noFill/>
                </a:ln>
                <a:solidFill>
                  <a:srgbClr val="FF0000"/>
                </a:solidFill>
                <a:effectLst>
                  <a:outerShdw blurRad="31750" dist="25400" dir="5400000" algn="tl" rotWithShape="0">
                    <a:srgbClr val="000000">
                      <a:alpha val="25000"/>
                    </a:srgbClr>
                  </a:outerShdw>
                </a:effectLst>
                <a:uLnTx/>
                <a:uFillTx/>
                <a:latin typeface="+mj-lt"/>
                <a:ea typeface="+mj-ea"/>
                <a:cs typeface="+mj-cs"/>
              </a:rPr>
            </a:br>
            <a:r>
              <a:rPr kumimoji="0" lang="en-US" sz="4400" b="1" i="0" u="none" strike="noStrike" kern="1200" cap="none" spc="0" normalizeH="0" baseline="0" noProof="0" dirty="0" smtClean="0">
                <a:ln>
                  <a:noFill/>
                </a:ln>
                <a:solidFill>
                  <a:srgbClr val="FF0000"/>
                </a:solidFill>
                <a:effectLst>
                  <a:outerShdw blurRad="31750" dist="25400" dir="5400000" algn="tl" rotWithShape="0">
                    <a:srgbClr val="000000">
                      <a:alpha val="25000"/>
                    </a:srgbClr>
                  </a:outerShdw>
                </a:effectLst>
                <a:uLnTx/>
                <a:uFillTx/>
                <a:latin typeface="+mj-lt"/>
                <a:ea typeface="+mj-ea"/>
                <a:cs typeface="+mj-cs"/>
              </a:rPr>
              <a:t>B) </a:t>
            </a:r>
            <a:r>
              <a:rPr kumimoji="0" lang="en-US" sz="4000" b="1" i="0" u="none" strike="noStrike" kern="1200" cap="none" spc="0" normalizeH="0" baseline="0" noProof="0" dirty="0" smtClean="0">
                <a:ln>
                  <a:noFill/>
                </a:ln>
                <a:solidFill>
                  <a:schemeClr val="tx1"/>
                </a:solidFill>
                <a:effectLst>
                  <a:outerShdw blurRad="31750" dist="25400" dir="5400000" algn="tl" rotWithShape="0">
                    <a:srgbClr val="000000">
                      <a:alpha val="25000"/>
                    </a:srgbClr>
                  </a:outerShdw>
                </a:effectLst>
                <a:uLnTx/>
                <a:uFillTx/>
                <a:latin typeface="+mn-lt"/>
                <a:ea typeface="+mn-ea"/>
                <a:cs typeface="+mn-cs"/>
              </a:rPr>
              <a:t>Catalytic cracking</a:t>
            </a:r>
            <a:r>
              <a:rPr kumimoji="0" lang="ar-IQ" sz="4000" b="1" i="0" u="none" strike="noStrike" kern="1200" cap="none" spc="0" normalizeH="0" baseline="0" noProof="0" dirty="0" smtClean="0">
                <a:ln>
                  <a:noFill/>
                </a:ln>
                <a:solidFill>
                  <a:srgbClr val="7030A0"/>
                </a:solidFill>
                <a:effectLst>
                  <a:outerShdw blurRad="31750" dist="25400" dir="5400000" algn="tl" rotWithShape="0">
                    <a:srgbClr val="000000">
                      <a:alpha val="25000"/>
                    </a:srgbClr>
                  </a:outerShdw>
                </a:effectLst>
                <a:uLnTx/>
                <a:uFillTx/>
                <a:latin typeface="+mj-lt"/>
                <a:ea typeface="+mj-ea"/>
                <a:cs typeface="+mj-cs"/>
              </a:rPr>
              <a:t/>
            </a:r>
            <a:br>
              <a:rPr kumimoji="0" lang="ar-IQ" sz="4000" b="1" i="0" u="none" strike="noStrike" kern="1200" cap="none" spc="0" normalizeH="0" baseline="0" noProof="0" dirty="0" smtClean="0">
                <a:ln>
                  <a:noFill/>
                </a:ln>
                <a:solidFill>
                  <a:srgbClr val="7030A0"/>
                </a:solidFill>
                <a:effectLst>
                  <a:outerShdw blurRad="31750" dist="25400" dir="5400000" algn="tl" rotWithShape="0">
                    <a:srgbClr val="000000">
                      <a:alpha val="25000"/>
                    </a:srgbClr>
                  </a:outerShdw>
                </a:effectLst>
                <a:uLnTx/>
                <a:uFillTx/>
                <a:latin typeface="+mj-lt"/>
                <a:ea typeface="+mj-ea"/>
                <a:cs typeface="+mj-cs"/>
              </a:rPr>
            </a:br>
            <a:r>
              <a:rPr kumimoji="0" lang="en-US" sz="4400" b="1" i="0" u="none" strike="noStrike" kern="1200" cap="none" spc="0" normalizeH="0" baseline="0" noProof="0" dirty="0" smtClean="0">
                <a:ln>
                  <a:noFill/>
                </a:ln>
                <a:solidFill>
                  <a:srgbClr val="7030A0"/>
                </a:solidFill>
                <a:effectLst>
                  <a:outerShdw blurRad="31750" dist="25400" dir="5400000" algn="tl" rotWithShape="0">
                    <a:srgbClr val="000000">
                      <a:alpha val="25000"/>
                    </a:srgbClr>
                  </a:outerShdw>
                </a:effectLst>
                <a:uLnTx/>
                <a:uFillTx/>
                <a:latin typeface="+mj-lt"/>
                <a:ea typeface="+mj-ea"/>
                <a:cs typeface="+mj-cs"/>
              </a:rPr>
              <a:t/>
            </a:r>
            <a:br>
              <a:rPr kumimoji="0" lang="en-US" sz="4400" b="1" i="0" u="none" strike="noStrike" kern="1200" cap="none" spc="0" normalizeH="0" baseline="0" noProof="0" dirty="0" smtClean="0">
                <a:ln>
                  <a:noFill/>
                </a:ln>
                <a:solidFill>
                  <a:srgbClr val="7030A0"/>
                </a:solidFill>
                <a:effectLst>
                  <a:outerShdw blurRad="31750" dist="25400" dir="5400000" algn="tl" rotWithShape="0">
                    <a:srgbClr val="000000">
                      <a:alpha val="25000"/>
                    </a:srgbClr>
                  </a:outerShdw>
                </a:effectLst>
                <a:uLnTx/>
                <a:uFillTx/>
                <a:latin typeface="+mj-lt"/>
                <a:ea typeface="+mj-ea"/>
                <a:cs typeface="+mj-cs"/>
              </a:rPr>
            </a:br>
            <a:endParaRPr kumimoji="0" lang="ar-IQ" sz="4800" b="1" i="0" u="none" strike="noStrike" kern="1200" cap="none" spc="0" normalizeH="0" baseline="0" noProof="0" dirty="0">
              <a:ln>
                <a:noFill/>
              </a:ln>
              <a:solidFill>
                <a:schemeClr val="tx2"/>
              </a:solidFill>
              <a:effectLst>
                <a:outerShdw blurRad="31750" dist="25400" dir="5400000" algn="tl" rotWithShape="0">
                  <a:srgbClr val="000000">
                    <a:alpha val="25000"/>
                  </a:srgbClr>
                </a:outerShdw>
              </a:effectLst>
              <a:uLnTx/>
              <a:uFillTx/>
              <a:latin typeface="+mj-lt"/>
              <a:ea typeface="+mj-ea"/>
              <a:cs typeface="+mj-cs"/>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9144000" cy="8156079"/>
          </a:xfrm>
          <a:prstGeom prst="rect">
            <a:avLst/>
          </a:prstGeom>
        </p:spPr>
        <p:txBody>
          <a:bodyPr wrap="square">
            <a:spAutoFit/>
          </a:bodyPr>
          <a:lstStyle/>
          <a:p>
            <a:pPr algn="just" rtl="0">
              <a:buFont typeface="Wingdings" pitchFamily="2" charset="2"/>
              <a:buChar char="q"/>
            </a:pPr>
            <a:r>
              <a:rPr lang="en-US" sz="2400" dirty="0" smtClean="0"/>
              <a:t> </a:t>
            </a:r>
            <a:r>
              <a:rPr lang="en-US" sz="2000" dirty="0" smtClean="0"/>
              <a:t>Catalytic cracking is the most important and widely used refinery process for converting heavy oils into more valuable gasoline and lighter products.</a:t>
            </a:r>
          </a:p>
          <a:p>
            <a:pPr algn="just" rtl="0">
              <a:buFont typeface="Wingdings" pitchFamily="2" charset="2"/>
              <a:buChar char="q"/>
            </a:pPr>
            <a:r>
              <a:rPr lang="en-US" sz="2000" dirty="0" smtClean="0"/>
              <a:t> Catalytic cracking breaks complex hydrocarbons into simpler molecules in order to increase the quality and quantity of lighter, more desirable products and decrease the amount of residuals.</a:t>
            </a:r>
          </a:p>
          <a:p>
            <a:pPr algn="just" rtl="0">
              <a:buFont typeface="Wingdings" pitchFamily="2" charset="2"/>
              <a:buChar char="q"/>
            </a:pPr>
            <a:r>
              <a:rPr lang="en-US" sz="2000" dirty="0" smtClean="0"/>
              <a:t> This process rearranges the molecular structure of hydrocarbon compounds to convert heavy hydrocarbon </a:t>
            </a:r>
            <a:r>
              <a:rPr lang="ar-IQ" sz="2000" dirty="0" smtClean="0"/>
              <a:t> </a:t>
            </a:r>
            <a:r>
              <a:rPr lang="en-US" sz="2000" dirty="0" smtClean="0"/>
              <a:t>feedstock into lighter fractions such as kerosene, gasoline, LPG, heating oil, and petrochemical feedstock.</a:t>
            </a:r>
          </a:p>
          <a:p>
            <a:pPr algn="just" rtl="0">
              <a:buFont typeface="Wingdings" pitchFamily="2" charset="2"/>
              <a:buChar char="q"/>
            </a:pPr>
            <a:r>
              <a:rPr lang="en-US" sz="2000" dirty="0" smtClean="0"/>
              <a:t>Catalytic cracking is similar to thermal cracking except that catalysts facilitate the conversion of the heavier molecules into lighter products.</a:t>
            </a:r>
          </a:p>
          <a:p>
            <a:pPr algn="just" rtl="0">
              <a:buFont typeface="Wingdings" pitchFamily="2" charset="2"/>
              <a:buChar char="q"/>
            </a:pPr>
            <a:r>
              <a:rPr lang="en-US" sz="2000" dirty="0" smtClean="0"/>
              <a:t>Use of a catalyst (a material that assists a chemical reaction but does not take part in it) in the cracking reaction increases the yield of improved-quality products under much less severe operating conditions than in thermal cracking.</a:t>
            </a:r>
          </a:p>
          <a:p>
            <a:pPr algn="just" rtl="0">
              <a:buFont typeface="Wingdings" pitchFamily="2" charset="2"/>
              <a:buChar char="q"/>
            </a:pPr>
            <a:endParaRPr lang="en-US" sz="2400" dirty="0" smtClean="0"/>
          </a:p>
          <a:p>
            <a:pPr algn="just" rtl="0">
              <a:buFont typeface="Wingdings" pitchFamily="2" charset="2"/>
              <a:buChar char="q"/>
            </a:pPr>
            <a:endParaRPr lang="en-US" sz="2400" dirty="0" smtClean="0"/>
          </a:p>
          <a:p>
            <a:pPr algn="just" rtl="0">
              <a:buFont typeface="Wingdings" pitchFamily="2" charset="2"/>
              <a:buChar char="q"/>
            </a:pPr>
            <a:endParaRPr lang="en-US" sz="2400" dirty="0" smtClean="0"/>
          </a:p>
          <a:p>
            <a:pPr algn="just" rtl="0">
              <a:buFont typeface="Wingdings" pitchFamily="2" charset="2"/>
              <a:buChar char="q"/>
            </a:pPr>
            <a:endParaRPr lang="en-US" sz="2400" dirty="0" smtClean="0"/>
          </a:p>
          <a:p>
            <a:pPr algn="l" rtl="0"/>
            <a:endParaRPr lang="en-US" sz="1600" dirty="0" smtClean="0"/>
          </a:p>
          <a:p>
            <a:pPr algn="l" rtl="0"/>
            <a:endParaRPr lang="en-US" sz="1600" u="sng" dirty="0" smtClean="0"/>
          </a:p>
          <a:p>
            <a:pPr algn="l" rtl="0"/>
            <a:r>
              <a:rPr lang="en-US" sz="1600" dirty="0" smtClean="0"/>
              <a:t>                     </a:t>
            </a:r>
          </a:p>
          <a:p>
            <a:pPr algn="l" rtl="0"/>
            <a:r>
              <a:rPr lang="en-US" sz="1600" dirty="0" smtClean="0"/>
              <a:t>                                        </a:t>
            </a:r>
          </a:p>
          <a:p>
            <a:pPr algn="l" rtl="0"/>
            <a:endParaRPr lang="en-US" sz="2000" dirty="0" smtClean="0"/>
          </a:p>
          <a:p>
            <a:pPr algn="l" rtl="0"/>
            <a:endParaRPr lang="en-US" sz="2000"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l"/>
            <a:endParaRPr lang="en-US" sz="2800" dirty="0" smtClean="0">
              <a:solidFill>
                <a:srgbClr val="FF0000"/>
              </a:solidFill>
            </a:endParaRPr>
          </a:p>
          <a:p>
            <a:pPr algn="l"/>
            <a:endParaRPr lang="en-US" sz="2800" dirty="0" smtClean="0">
              <a:solidFill>
                <a:srgbClr val="FF0000"/>
              </a:solidFill>
            </a:endParaRPr>
          </a:p>
          <a:p>
            <a:pPr algn="l"/>
            <a:endParaRPr lang="en-US" sz="2800" dirty="0" smtClean="0">
              <a:solidFill>
                <a:srgbClr val="FF0000"/>
              </a:solidFill>
            </a:endParaRPr>
          </a:p>
          <a:p>
            <a:pPr algn="ctr"/>
            <a:endParaRPr lang="ar-IQ" sz="3200" dirty="0">
              <a:solidFill>
                <a:srgbClr val="7030A0"/>
              </a:solidFill>
            </a:endParaRPr>
          </a:p>
        </p:txBody>
      </p:sp>
      <p:sp>
        <p:nvSpPr>
          <p:cNvPr id="3" name="Title 2"/>
          <p:cNvSpPr>
            <a:spLocks noGrp="1"/>
          </p:cNvSpPr>
          <p:nvPr>
            <p:ph type="title"/>
          </p:nvPr>
        </p:nvSpPr>
        <p:spPr>
          <a:xfrm>
            <a:off x="357158" y="274638"/>
            <a:ext cx="8429684" cy="3940180"/>
          </a:xfrm>
        </p:spPr>
        <p:txBody>
          <a:bodyPr>
            <a:normAutofit/>
          </a:bodyPr>
          <a:lstStyle/>
          <a:p>
            <a:pPr algn="ctr" rtl="0"/>
            <a:r>
              <a:rPr lang="en-US" sz="4400" dirty="0" smtClean="0">
                <a:solidFill>
                  <a:srgbClr val="FF0000"/>
                </a:solidFill>
              </a:rPr>
              <a:t/>
            </a:r>
            <a:br>
              <a:rPr lang="en-US" sz="4400" dirty="0" smtClean="0">
                <a:solidFill>
                  <a:srgbClr val="FF0000"/>
                </a:solidFill>
              </a:rPr>
            </a:br>
            <a:r>
              <a:rPr lang="en-US" sz="4400" dirty="0" smtClean="0">
                <a:solidFill>
                  <a:srgbClr val="FF0000"/>
                </a:solidFill>
              </a:rPr>
              <a:t/>
            </a:r>
            <a:br>
              <a:rPr lang="en-US" sz="4400" dirty="0" smtClean="0">
                <a:solidFill>
                  <a:srgbClr val="FF0000"/>
                </a:solidFill>
              </a:rPr>
            </a:br>
            <a:r>
              <a:rPr lang="en-US" sz="4400" dirty="0" smtClean="0">
                <a:solidFill>
                  <a:srgbClr val="FF0000"/>
                </a:solidFill>
              </a:rPr>
              <a:t>A) </a:t>
            </a:r>
            <a:r>
              <a:rPr lang="en-US" sz="4000" dirty="0" smtClean="0">
                <a:solidFill>
                  <a:schemeClr val="tx1"/>
                </a:solidFill>
                <a:latin typeface="+mn-lt"/>
                <a:ea typeface="+mn-ea"/>
                <a:cs typeface="+mn-cs"/>
              </a:rPr>
              <a:t>Thermal cracking</a:t>
            </a:r>
            <a:r>
              <a:rPr lang="ar-IQ" sz="4000" dirty="0" smtClean="0">
                <a:solidFill>
                  <a:srgbClr val="7030A0"/>
                </a:solidFill>
              </a:rPr>
              <a:t/>
            </a:r>
            <a:br>
              <a:rPr lang="ar-IQ" sz="4000" dirty="0" smtClean="0">
                <a:solidFill>
                  <a:srgbClr val="7030A0"/>
                </a:solidFill>
              </a:rPr>
            </a:br>
            <a:r>
              <a:rPr lang="en-US" sz="4400" dirty="0" smtClean="0">
                <a:solidFill>
                  <a:srgbClr val="7030A0"/>
                </a:solidFill>
              </a:rPr>
              <a:t/>
            </a:r>
            <a:br>
              <a:rPr lang="en-US" sz="4400" dirty="0" smtClean="0">
                <a:solidFill>
                  <a:srgbClr val="7030A0"/>
                </a:solidFill>
              </a:rPr>
            </a:br>
            <a:endParaRPr lang="ar-IQ"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9144000" cy="7294305"/>
          </a:xfrm>
          <a:prstGeom prst="rect">
            <a:avLst/>
          </a:prstGeom>
        </p:spPr>
        <p:txBody>
          <a:bodyPr wrap="square">
            <a:spAutoFit/>
          </a:bodyPr>
          <a:lstStyle/>
          <a:p>
            <a:pPr algn="l"/>
            <a:r>
              <a:rPr lang="en-US" sz="2400" dirty="0" smtClean="0"/>
              <a:t> </a:t>
            </a:r>
            <a:r>
              <a:rPr lang="en-US" sz="2800" u="sng" dirty="0" smtClean="0">
                <a:solidFill>
                  <a:srgbClr val="C00000"/>
                </a:solidFill>
              </a:rPr>
              <a:t>There are three basic functions in the catalytic cracking process:</a:t>
            </a:r>
          </a:p>
          <a:p>
            <a:pPr marL="457200" indent="-457200" algn="just" rtl="0">
              <a:buFont typeface="+mj-lt"/>
              <a:buAutoNum type="arabicPeriod"/>
            </a:pPr>
            <a:r>
              <a:rPr lang="en-US" sz="3200" dirty="0" smtClean="0"/>
              <a:t>Reaction: Feedstock reacts with catalyst and cracks into different hydrocarbons;</a:t>
            </a:r>
          </a:p>
          <a:p>
            <a:pPr marL="457200" indent="-457200" algn="just" rtl="0">
              <a:buFont typeface="+mj-lt"/>
              <a:buAutoNum type="arabicPeriod"/>
            </a:pPr>
            <a:r>
              <a:rPr lang="en-US" sz="3200" dirty="0" smtClean="0"/>
              <a:t>Regeneration: Catalyst is reactivated by burning off coke; and</a:t>
            </a:r>
          </a:p>
          <a:p>
            <a:pPr marL="457200" indent="-457200" algn="just" rtl="0">
              <a:buFont typeface="+mj-lt"/>
              <a:buAutoNum type="arabicPeriod"/>
            </a:pPr>
            <a:r>
              <a:rPr lang="en-US" sz="3200" dirty="0" smtClean="0"/>
              <a:t>Fractionation: Cracked hydrocarbon stream is separated into various products.</a:t>
            </a:r>
          </a:p>
          <a:p>
            <a:pPr algn="just" rtl="0">
              <a:buFont typeface="Wingdings" pitchFamily="2" charset="2"/>
              <a:buChar char="q"/>
            </a:pPr>
            <a:endParaRPr lang="en-US" sz="2000" dirty="0" smtClean="0"/>
          </a:p>
          <a:p>
            <a:pPr algn="just" rtl="0">
              <a:buFont typeface="Wingdings" pitchFamily="2" charset="2"/>
              <a:buChar char="q"/>
            </a:pPr>
            <a:endParaRPr lang="en-US" sz="2400" dirty="0" smtClean="0"/>
          </a:p>
          <a:p>
            <a:pPr algn="just" rtl="0">
              <a:buFont typeface="Wingdings" pitchFamily="2" charset="2"/>
              <a:buChar char="q"/>
            </a:pPr>
            <a:endParaRPr lang="en-US" sz="2400" dirty="0" smtClean="0"/>
          </a:p>
          <a:p>
            <a:pPr algn="just" rtl="0">
              <a:buFont typeface="Wingdings" pitchFamily="2" charset="2"/>
              <a:buChar char="q"/>
            </a:pPr>
            <a:endParaRPr lang="en-US" sz="2400" dirty="0" smtClean="0"/>
          </a:p>
          <a:p>
            <a:pPr algn="just" rtl="0">
              <a:buFont typeface="Wingdings" pitchFamily="2" charset="2"/>
              <a:buChar char="q"/>
            </a:pPr>
            <a:endParaRPr lang="en-US" sz="2400" dirty="0" smtClean="0"/>
          </a:p>
          <a:p>
            <a:pPr algn="l" rtl="0"/>
            <a:endParaRPr lang="en-US" sz="1600" dirty="0" smtClean="0"/>
          </a:p>
          <a:p>
            <a:pPr algn="l" rtl="0"/>
            <a:endParaRPr lang="en-US" sz="1600" u="sng" dirty="0" smtClean="0"/>
          </a:p>
          <a:p>
            <a:pPr algn="l" rtl="0"/>
            <a:r>
              <a:rPr lang="en-US" sz="1600" dirty="0" smtClean="0"/>
              <a:t>                     </a:t>
            </a:r>
          </a:p>
          <a:p>
            <a:pPr algn="l" rtl="0"/>
            <a:r>
              <a:rPr lang="en-US" sz="1600" dirty="0" smtClean="0"/>
              <a:t>                                        </a:t>
            </a:r>
          </a:p>
          <a:p>
            <a:pPr algn="l" rtl="0"/>
            <a:endParaRPr lang="en-US" sz="2000" dirty="0" smtClean="0"/>
          </a:p>
          <a:p>
            <a:pPr algn="l" rtl="0"/>
            <a:endParaRPr lang="en-US" sz="2000"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287045" y="1268760"/>
            <a:ext cx="8533427" cy="4896544"/>
          </a:xfrm>
          <a:prstGeom prst="rect">
            <a:avLst/>
          </a:prstGeom>
          <a:noFill/>
          <a:ln w="9525">
            <a:noFill/>
            <a:miter lim="800000"/>
            <a:headEnd/>
            <a:tailEnd/>
          </a:ln>
          <a:effectLst/>
        </p:spPr>
      </p:pic>
      <p:sp>
        <p:nvSpPr>
          <p:cNvPr id="3" name="Rectangle 2"/>
          <p:cNvSpPr/>
          <p:nvPr/>
        </p:nvSpPr>
        <p:spPr>
          <a:xfrm>
            <a:off x="746053" y="785794"/>
            <a:ext cx="4681090" cy="707886"/>
          </a:xfrm>
          <a:prstGeom prst="rect">
            <a:avLst/>
          </a:prstGeom>
        </p:spPr>
        <p:txBody>
          <a:bodyPr wrap="none">
            <a:spAutoFit/>
          </a:bodyPr>
          <a:lstStyle/>
          <a:p>
            <a:r>
              <a:rPr lang="en-US" sz="4000" dirty="0" smtClean="0">
                <a:solidFill>
                  <a:schemeClr val="bg2">
                    <a:lumMod val="50000"/>
                  </a:schemeClr>
                </a:solidFill>
              </a:rPr>
              <a:t>Catalytic Cracking</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7109639"/>
          </a:xfrm>
          <a:prstGeom prst="rect">
            <a:avLst/>
          </a:prstGeom>
        </p:spPr>
        <p:txBody>
          <a:bodyPr wrap="square">
            <a:spAutoFit/>
          </a:bodyPr>
          <a:lstStyle/>
          <a:p>
            <a:pPr algn="ctr" rtl="0"/>
            <a:r>
              <a:rPr lang="en-US" sz="3600" u="sng" dirty="0" smtClean="0">
                <a:solidFill>
                  <a:srgbClr val="C00000"/>
                </a:solidFill>
              </a:rPr>
              <a:t>Fluid Catalytic Cracking (FCC)</a:t>
            </a:r>
          </a:p>
          <a:p>
            <a:pPr algn="just" rtl="0"/>
            <a:r>
              <a:rPr lang="en-US" sz="2400" dirty="0" smtClean="0"/>
              <a:t>• </a:t>
            </a:r>
            <a:r>
              <a:rPr lang="en-US" sz="2000" dirty="0" smtClean="0"/>
              <a:t>The most common process is FCC, in which the oil is cracked in the presence of a finely divided catalyst which is maintained in an aerated or fluidized state by the oil vapors.</a:t>
            </a:r>
          </a:p>
          <a:p>
            <a:pPr algn="just" rtl="0"/>
            <a:r>
              <a:rPr lang="en-US" sz="2000" dirty="0" smtClean="0"/>
              <a:t>• The fluid cracker consists of a </a:t>
            </a:r>
            <a:r>
              <a:rPr lang="en-US" sz="2000" dirty="0" smtClean="0">
                <a:solidFill>
                  <a:schemeClr val="bg2">
                    <a:lumMod val="50000"/>
                  </a:schemeClr>
                </a:solidFill>
              </a:rPr>
              <a:t>catalyst section </a:t>
            </a:r>
            <a:r>
              <a:rPr lang="en-US" sz="2000" dirty="0" smtClean="0"/>
              <a:t>and a </a:t>
            </a:r>
            <a:r>
              <a:rPr lang="en-US" sz="2000" dirty="0" smtClean="0">
                <a:solidFill>
                  <a:srgbClr val="00B0F0"/>
                </a:solidFill>
              </a:rPr>
              <a:t>fractionating section </a:t>
            </a:r>
            <a:r>
              <a:rPr lang="en-US" sz="2000" dirty="0" smtClean="0"/>
              <a:t>that operate together as an integrated processing unit.</a:t>
            </a:r>
          </a:p>
          <a:p>
            <a:pPr algn="just" rtl="0"/>
            <a:r>
              <a:rPr lang="en-US" sz="2000" dirty="0" smtClean="0"/>
              <a:t>• The catalyst section contains the </a:t>
            </a:r>
            <a:r>
              <a:rPr lang="en-US" sz="2000" dirty="0" smtClean="0">
                <a:solidFill>
                  <a:srgbClr val="00B0F0"/>
                </a:solidFill>
              </a:rPr>
              <a:t>reactor and regenerator</a:t>
            </a:r>
            <a:r>
              <a:rPr lang="en-US" sz="2000" dirty="0" smtClean="0"/>
              <a:t>, which, with the standpipe and riser, forms the catalyst circulation unit.</a:t>
            </a:r>
          </a:p>
          <a:p>
            <a:pPr algn="just" rtl="0"/>
            <a:r>
              <a:rPr lang="en-US" sz="2000" dirty="0" smtClean="0"/>
              <a:t>• The fluid catalyst is continuously circulated between the reactor and the regenerator using air, oil vapors, and steam as the conveying media.</a:t>
            </a:r>
          </a:p>
          <a:p>
            <a:pPr algn="just" rtl="0"/>
            <a:r>
              <a:rPr lang="en-US" sz="2000" dirty="0" smtClean="0"/>
              <a:t>• A typical FCC process involves mixing a preheated hydrocarbon charge with hot, regenerated catalyst as it enters the riser leading to the reactor.</a:t>
            </a:r>
          </a:p>
          <a:p>
            <a:pPr algn="just" rtl="0">
              <a:buFont typeface="Wingdings" pitchFamily="2" charset="2"/>
              <a:buChar char="q"/>
            </a:pPr>
            <a:endParaRPr lang="en-US" sz="2400" dirty="0" smtClean="0"/>
          </a:p>
          <a:p>
            <a:pPr algn="just" rtl="0">
              <a:buFont typeface="Wingdings" pitchFamily="2" charset="2"/>
              <a:buChar char="q"/>
            </a:pPr>
            <a:endParaRPr lang="en-US" sz="2400" dirty="0" smtClean="0"/>
          </a:p>
          <a:p>
            <a:pPr algn="just" rtl="0"/>
            <a:endParaRPr lang="en-US" sz="2400" dirty="0" smtClean="0"/>
          </a:p>
          <a:p>
            <a:pPr algn="l" rtl="0"/>
            <a:endParaRPr lang="en-US" sz="1600" dirty="0" smtClean="0"/>
          </a:p>
          <a:p>
            <a:pPr algn="l" rtl="0"/>
            <a:endParaRPr lang="en-US" sz="1600" u="sng" dirty="0" smtClean="0"/>
          </a:p>
          <a:p>
            <a:pPr algn="l" rtl="0"/>
            <a:r>
              <a:rPr lang="en-US" sz="1600" dirty="0" smtClean="0"/>
              <a:t>                     </a:t>
            </a:r>
          </a:p>
          <a:p>
            <a:pPr algn="l" rtl="0"/>
            <a:r>
              <a:rPr lang="en-US" sz="1600" dirty="0" smtClean="0"/>
              <a:t>                                        </a:t>
            </a:r>
          </a:p>
          <a:p>
            <a:pPr algn="l" rtl="0"/>
            <a:endParaRPr lang="en-US" sz="2000" dirty="0" smtClean="0"/>
          </a:p>
          <a:p>
            <a:pPr algn="l" rtl="0"/>
            <a:endParaRPr lang="en-US" sz="2000" dirty="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8402300"/>
          </a:xfrm>
          <a:prstGeom prst="rect">
            <a:avLst/>
          </a:prstGeom>
        </p:spPr>
        <p:txBody>
          <a:bodyPr wrap="square">
            <a:spAutoFit/>
          </a:bodyPr>
          <a:lstStyle/>
          <a:p>
            <a:pPr algn="just" rtl="0"/>
            <a:r>
              <a:rPr lang="en-US" sz="2000" dirty="0" smtClean="0"/>
              <a:t>•</a:t>
            </a:r>
            <a:r>
              <a:rPr lang="en-US" dirty="0" smtClean="0"/>
              <a:t>The charge is combined with a recycle stream within the riser,</a:t>
            </a:r>
          </a:p>
          <a:p>
            <a:pPr algn="just" rtl="0"/>
            <a:r>
              <a:rPr lang="en-US" dirty="0" smtClean="0"/>
              <a:t>vaporized, and raised to reactor temperature (900°-1,000° F) by the hot catalyst.</a:t>
            </a:r>
          </a:p>
          <a:p>
            <a:pPr algn="just" rtl="0"/>
            <a:r>
              <a:rPr lang="en-US" dirty="0" smtClean="0"/>
              <a:t>• As the mixture travels up the riser, the charge is cracked at 10-30 psi. In the more modern FCC units, all cracking takes place in the riser.</a:t>
            </a:r>
          </a:p>
          <a:p>
            <a:pPr algn="just" rtl="0"/>
            <a:r>
              <a:rPr lang="en-US" dirty="0" smtClean="0"/>
              <a:t>• The "reactor" no longer functions as a reactor; it merely serves as a holding vessel for the cyclones.</a:t>
            </a:r>
          </a:p>
          <a:p>
            <a:pPr algn="just" rtl="0"/>
            <a:r>
              <a:rPr lang="en-US" dirty="0" smtClean="0"/>
              <a:t>• This cracking continues until the oil vapors are separated from the catalyst in the reactor cyclones.</a:t>
            </a:r>
          </a:p>
          <a:p>
            <a:pPr algn="just" rtl="0"/>
            <a:r>
              <a:rPr lang="en-US" dirty="0" smtClean="0"/>
              <a:t>• The resultant product stream (cracked product) is then charged to a fractionating column where it is separated into fractions, and some of the heavy oil is recycled to the riser.</a:t>
            </a:r>
          </a:p>
          <a:p>
            <a:pPr algn="just" rtl="0"/>
            <a:r>
              <a:rPr lang="en-US" dirty="0" smtClean="0"/>
              <a:t>• Spent catalyst is regenerated to get rid of coke that collects on the catalyst during the process.</a:t>
            </a:r>
          </a:p>
          <a:p>
            <a:pPr algn="just" rtl="0"/>
            <a:r>
              <a:rPr lang="en-US" dirty="0" smtClean="0"/>
              <a:t>• Spent catalyst flows through the catalyst stripper to the regenerator, where most of the coke deposits burn off at the bottom where preheated air and spent catalyst are mixed.</a:t>
            </a:r>
          </a:p>
          <a:p>
            <a:pPr algn="just" rtl="0"/>
            <a:r>
              <a:rPr lang="en-US" dirty="0" smtClean="0"/>
              <a:t>• Fresh catalyst is added and worn-out catalyst removed to optimize the cracking process.</a:t>
            </a:r>
          </a:p>
          <a:p>
            <a:pPr algn="just" rtl="0"/>
            <a:endParaRPr lang="en-US" sz="2000" dirty="0" smtClean="0"/>
          </a:p>
          <a:p>
            <a:pPr algn="just" rtl="0">
              <a:buFont typeface="Wingdings" pitchFamily="2" charset="2"/>
              <a:buChar char="q"/>
            </a:pPr>
            <a:endParaRPr lang="en-US" sz="2400" dirty="0" smtClean="0"/>
          </a:p>
          <a:p>
            <a:pPr algn="just" rtl="0">
              <a:buFont typeface="Wingdings" pitchFamily="2" charset="2"/>
              <a:buChar char="q"/>
            </a:pPr>
            <a:endParaRPr lang="en-US" sz="2400" dirty="0" smtClean="0"/>
          </a:p>
          <a:p>
            <a:pPr algn="just" rtl="0"/>
            <a:endParaRPr lang="en-US" sz="2400" dirty="0" smtClean="0"/>
          </a:p>
          <a:p>
            <a:pPr algn="l" rtl="0"/>
            <a:endParaRPr lang="en-US" sz="1600" dirty="0" smtClean="0"/>
          </a:p>
          <a:p>
            <a:pPr algn="l" rtl="0"/>
            <a:endParaRPr lang="en-US" sz="1600" u="sng" dirty="0" smtClean="0"/>
          </a:p>
          <a:p>
            <a:pPr algn="l" rtl="0"/>
            <a:r>
              <a:rPr lang="en-US" sz="1600" dirty="0" smtClean="0"/>
              <a:t>                     </a:t>
            </a:r>
          </a:p>
          <a:p>
            <a:pPr algn="l" rtl="0"/>
            <a:r>
              <a:rPr lang="en-US" sz="1600" dirty="0" smtClean="0"/>
              <a:t>                                        </a:t>
            </a:r>
          </a:p>
          <a:p>
            <a:pPr algn="l" rtl="0"/>
            <a:endParaRPr lang="en-US" sz="2000" dirty="0" smtClean="0"/>
          </a:p>
          <a:p>
            <a:pPr algn="l" rtl="0"/>
            <a:endParaRPr lang="en-US" sz="2000"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
            <a:ext cx="9144000" cy="461665"/>
          </a:xfrm>
          <a:prstGeom prst="rect">
            <a:avLst/>
          </a:prstGeom>
        </p:spPr>
        <p:txBody>
          <a:bodyPr wrap="square">
            <a:spAutoFit/>
          </a:bodyPr>
          <a:lstStyle/>
          <a:p>
            <a:pPr algn="ctr"/>
            <a:r>
              <a:rPr lang="en-US" sz="2400" dirty="0" smtClean="0"/>
              <a:t>Fluid Catalytic Cracking</a:t>
            </a:r>
          </a:p>
        </p:txBody>
      </p:sp>
      <p:pic>
        <p:nvPicPr>
          <p:cNvPr id="2050" name="Picture 2"/>
          <p:cNvPicPr>
            <a:picLocks noChangeAspect="1" noChangeArrowheads="1"/>
          </p:cNvPicPr>
          <p:nvPr/>
        </p:nvPicPr>
        <p:blipFill>
          <a:blip r:embed="rId2" cstate="print"/>
          <a:srcRect/>
          <a:stretch>
            <a:fillRect/>
          </a:stretch>
        </p:blipFill>
        <p:spPr bwMode="auto">
          <a:xfrm>
            <a:off x="0" y="428604"/>
            <a:ext cx="9144000" cy="6572250"/>
          </a:xfrm>
          <a:prstGeom prst="rect">
            <a:avLst/>
          </a:prstGeom>
          <a:noFill/>
          <a:ln w="9525">
            <a:noFill/>
            <a:miter lim="800000"/>
            <a:headEnd/>
            <a:tailEnd/>
          </a:ln>
          <a:effectLst/>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7725192"/>
          </a:xfrm>
          <a:prstGeom prst="rect">
            <a:avLst/>
          </a:prstGeom>
        </p:spPr>
        <p:txBody>
          <a:bodyPr wrap="square">
            <a:spAutoFit/>
          </a:bodyPr>
          <a:lstStyle/>
          <a:p>
            <a:pPr algn="ctr" rtl="0"/>
            <a:r>
              <a:rPr lang="en-US" sz="3600" u="sng" dirty="0" smtClean="0">
                <a:solidFill>
                  <a:srgbClr val="C00000"/>
                </a:solidFill>
              </a:rPr>
              <a:t>Moving-Bed Catalytic Cracking</a:t>
            </a:r>
          </a:p>
          <a:p>
            <a:pPr algn="just" rtl="0"/>
            <a:r>
              <a:rPr lang="en-US" sz="2400" dirty="0" smtClean="0"/>
              <a:t>• The moving-bed catalytic cracking process is similar to the FCC process.</a:t>
            </a:r>
          </a:p>
          <a:p>
            <a:pPr algn="just" rtl="0"/>
            <a:r>
              <a:rPr lang="en-US" sz="2400" dirty="0" smtClean="0"/>
              <a:t>• The catalyst is in the form of pellets that are moved continuously to the top of the unit by conveyor or pneumatic lift tubes to a storage hopper, then flow downward by gravity through the reactor, and finally to a regenerator.</a:t>
            </a:r>
          </a:p>
          <a:p>
            <a:pPr algn="just" rtl="0"/>
            <a:r>
              <a:rPr lang="en-US" sz="2400" dirty="0" smtClean="0"/>
              <a:t>• The regenerator and hopper are isolated from the reactor by steam seals.</a:t>
            </a:r>
          </a:p>
          <a:p>
            <a:pPr algn="just" rtl="0"/>
            <a:r>
              <a:rPr lang="en-US" sz="2400" dirty="0" smtClean="0"/>
              <a:t>• The cracked product is separated into recycle gas, oil, clarified oil , distillate, naphtha, and wet gas.</a:t>
            </a:r>
          </a:p>
          <a:p>
            <a:pPr algn="l" rtl="0"/>
            <a:endParaRPr lang="en-US" sz="2000" u="sng" dirty="0" smtClean="0">
              <a:solidFill>
                <a:srgbClr val="C00000"/>
              </a:solidFill>
            </a:endParaRPr>
          </a:p>
          <a:p>
            <a:pPr algn="just" rtl="0">
              <a:buFont typeface="Wingdings" pitchFamily="2" charset="2"/>
              <a:buChar char="q"/>
            </a:pPr>
            <a:endParaRPr lang="en-US" sz="2400" dirty="0" smtClean="0"/>
          </a:p>
          <a:p>
            <a:pPr algn="just" rtl="0">
              <a:buFont typeface="Wingdings" pitchFamily="2" charset="2"/>
              <a:buChar char="q"/>
            </a:pPr>
            <a:endParaRPr lang="en-US" sz="2400" dirty="0" smtClean="0"/>
          </a:p>
          <a:p>
            <a:pPr algn="just" rtl="0"/>
            <a:endParaRPr lang="en-US" sz="2400" dirty="0" smtClean="0"/>
          </a:p>
          <a:p>
            <a:pPr algn="l" rtl="0"/>
            <a:endParaRPr lang="en-US" sz="1600" dirty="0" smtClean="0"/>
          </a:p>
          <a:p>
            <a:pPr algn="l" rtl="0"/>
            <a:endParaRPr lang="en-US" sz="1600" u="sng" dirty="0" smtClean="0"/>
          </a:p>
          <a:p>
            <a:pPr algn="l" rtl="0"/>
            <a:r>
              <a:rPr lang="en-US" sz="1600" dirty="0" smtClean="0"/>
              <a:t>                     </a:t>
            </a:r>
          </a:p>
          <a:p>
            <a:pPr algn="l" rtl="0"/>
            <a:r>
              <a:rPr lang="en-US" sz="1600" dirty="0" smtClean="0"/>
              <a:t>                                        </a:t>
            </a:r>
          </a:p>
          <a:p>
            <a:pPr algn="l" rtl="0"/>
            <a:endParaRPr lang="en-US" sz="2000" dirty="0" smtClean="0"/>
          </a:p>
          <a:p>
            <a:pPr algn="l" rtl="0"/>
            <a:endParaRPr lang="en-US" sz="2000" dirty="0"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3108543"/>
          </a:xfrm>
          <a:prstGeom prst="rect">
            <a:avLst/>
          </a:prstGeom>
        </p:spPr>
        <p:txBody>
          <a:bodyPr wrap="square">
            <a:spAutoFit/>
          </a:bodyPr>
          <a:lstStyle/>
          <a:p>
            <a:pPr algn="l" rtl="0"/>
            <a:endParaRPr lang="en-US" sz="2000" u="sng" dirty="0" smtClean="0">
              <a:solidFill>
                <a:srgbClr val="C00000"/>
              </a:solidFill>
            </a:endParaRPr>
          </a:p>
          <a:p>
            <a:pPr algn="just" rtl="0">
              <a:buFont typeface="Wingdings" pitchFamily="2" charset="2"/>
              <a:buChar char="q"/>
            </a:pPr>
            <a:endParaRPr lang="en-US" sz="2400" dirty="0" smtClean="0"/>
          </a:p>
          <a:p>
            <a:pPr algn="just" rtl="0">
              <a:buFont typeface="Wingdings" pitchFamily="2" charset="2"/>
              <a:buChar char="q"/>
            </a:pPr>
            <a:endParaRPr lang="en-US" sz="2400" dirty="0" smtClean="0"/>
          </a:p>
          <a:p>
            <a:pPr algn="just" rtl="0"/>
            <a:endParaRPr lang="en-US" sz="2400" dirty="0" smtClean="0"/>
          </a:p>
          <a:p>
            <a:pPr algn="l" rtl="0"/>
            <a:endParaRPr lang="en-US" sz="1600" dirty="0" smtClean="0"/>
          </a:p>
          <a:p>
            <a:pPr algn="l" rtl="0"/>
            <a:endParaRPr lang="en-US" sz="1600" u="sng" dirty="0" smtClean="0"/>
          </a:p>
          <a:p>
            <a:pPr algn="l" rtl="0"/>
            <a:r>
              <a:rPr lang="en-US" sz="1600" dirty="0" smtClean="0"/>
              <a:t>                     </a:t>
            </a:r>
          </a:p>
          <a:p>
            <a:pPr algn="l" rtl="0"/>
            <a:r>
              <a:rPr lang="en-US" sz="1600" dirty="0" smtClean="0"/>
              <a:t>                                        </a:t>
            </a:r>
          </a:p>
          <a:p>
            <a:pPr algn="l" rtl="0"/>
            <a:endParaRPr lang="en-US" sz="2000" dirty="0" smtClean="0"/>
          </a:p>
          <a:p>
            <a:pPr algn="l" rtl="0"/>
            <a:endParaRPr lang="en-US" sz="2000" dirty="0" smtClean="0"/>
          </a:p>
        </p:txBody>
      </p:sp>
      <p:sp>
        <p:nvSpPr>
          <p:cNvPr id="5" name="Rectangle 4"/>
          <p:cNvSpPr/>
          <p:nvPr/>
        </p:nvSpPr>
        <p:spPr>
          <a:xfrm>
            <a:off x="0" y="0"/>
            <a:ext cx="9144000" cy="7786747"/>
          </a:xfrm>
          <a:prstGeom prst="rect">
            <a:avLst/>
          </a:prstGeom>
        </p:spPr>
        <p:txBody>
          <a:bodyPr wrap="square">
            <a:spAutoFit/>
          </a:bodyPr>
          <a:lstStyle/>
          <a:p>
            <a:pPr algn="ctr" rtl="0"/>
            <a:r>
              <a:rPr lang="en-US" sz="3600" u="sng" dirty="0" smtClean="0">
                <a:solidFill>
                  <a:srgbClr val="C00000"/>
                </a:solidFill>
              </a:rPr>
              <a:t>Catalyst</a:t>
            </a:r>
          </a:p>
          <a:p>
            <a:pPr algn="l" rtl="0">
              <a:buFont typeface="Wingdings" pitchFamily="2" charset="2"/>
              <a:buChar char="v"/>
            </a:pPr>
            <a:r>
              <a:rPr lang="en-US" sz="2000" dirty="0" smtClean="0"/>
              <a:t> Both systems use basically similar catalysts but produced in a different form, in the shape of beds for moving bed and fine powder for fluidized bed.</a:t>
            </a:r>
          </a:p>
          <a:p>
            <a:pPr marL="457200" indent="-457200" algn="l" rtl="0">
              <a:buFont typeface="+mj-lt"/>
              <a:buAutoNum type="arabicPeriod"/>
            </a:pPr>
            <a:r>
              <a:rPr lang="en-US" sz="2000" dirty="0" smtClean="0"/>
              <a:t>Acid treated clays ground to a powder</a:t>
            </a:r>
          </a:p>
          <a:p>
            <a:pPr marL="457200" indent="-457200" algn="l" rtl="0">
              <a:buFont typeface="+mj-lt"/>
              <a:buAutoNum type="arabicPeriod"/>
            </a:pPr>
            <a:r>
              <a:rPr lang="en-US" sz="2000" dirty="0" smtClean="0"/>
              <a:t>Synthetic silica- alumina catalysts of higher activity (amorphous)</a:t>
            </a:r>
          </a:p>
          <a:p>
            <a:pPr marL="457200" indent="-457200" algn="l" rtl="0">
              <a:buFont typeface="+mj-lt"/>
              <a:buAutoNum type="arabicPeriod"/>
            </a:pPr>
            <a:r>
              <a:rPr lang="en-US" sz="2000" dirty="0" smtClean="0"/>
              <a:t>Crystalline synthetic silica – alumina catalyst called zealots or molecular sieves.</a:t>
            </a:r>
          </a:p>
          <a:p>
            <a:pPr algn="l" rtl="0"/>
            <a:r>
              <a:rPr lang="en-US" sz="2000" b="1" dirty="0" smtClean="0">
                <a:solidFill>
                  <a:schemeClr val="accent3">
                    <a:lumMod val="75000"/>
                  </a:schemeClr>
                </a:solidFill>
              </a:rPr>
              <a:t>The advantages of zealots over the natural and synthesis amorphous catalyst are </a:t>
            </a:r>
            <a:endParaRPr lang="en-US" sz="2000" dirty="0" smtClean="0">
              <a:solidFill>
                <a:schemeClr val="accent3">
                  <a:lumMod val="75000"/>
                </a:schemeClr>
              </a:solidFill>
            </a:endParaRPr>
          </a:p>
          <a:p>
            <a:pPr algn="l" rtl="0"/>
            <a:r>
              <a:rPr lang="en-US" dirty="0" smtClean="0"/>
              <a:t>1) Higher activity.</a:t>
            </a:r>
          </a:p>
          <a:p>
            <a:pPr algn="l" rtl="0"/>
            <a:r>
              <a:rPr lang="en-US" dirty="0" smtClean="0"/>
              <a:t>2) Higher gasoline yields at a given conversion.</a:t>
            </a:r>
          </a:p>
          <a:p>
            <a:pPr algn="l" rtl="0"/>
            <a:r>
              <a:rPr lang="en-US" dirty="0" smtClean="0"/>
              <a:t>3) Production of gasoline containing a larger % of paraffinic and aromatic HC.</a:t>
            </a:r>
          </a:p>
          <a:p>
            <a:pPr algn="l" rtl="0"/>
            <a:r>
              <a:rPr lang="en-US" dirty="0" smtClean="0"/>
              <a:t>4) Lower coke yield. </a:t>
            </a:r>
          </a:p>
          <a:p>
            <a:pPr algn="l" rtl="0"/>
            <a:r>
              <a:rPr lang="en-US" dirty="0" smtClean="0"/>
              <a:t>5) Increased </a:t>
            </a:r>
            <a:r>
              <a:rPr lang="en-US" dirty="0" err="1" smtClean="0"/>
              <a:t>iso</a:t>
            </a:r>
            <a:r>
              <a:rPr lang="en-US" dirty="0" smtClean="0"/>
              <a:t>-butane production.</a:t>
            </a:r>
          </a:p>
          <a:p>
            <a:pPr algn="l" rtl="0"/>
            <a:r>
              <a:rPr lang="en-US" dirty="0" smtClean="0"/>
              <a:t>6) Ability to go for higher conversion per pass without over cracking. </a:t>
            </a:r>
            <a:endParaRPr lang="en-US" u="sng" dirty="0" smtClean="0">
              <a:solidFill>
                <a:srgbClr val="C00000"/>
              </a:solidFill>
            </a:endParaRPr>
          </a:p>
          <a:p>
            <a:pPr algn="just" rtl="0">
              <a:buFont typeface="Wingdings" pitchFamily="2" charset="2"/>
              <a:buChar char="q"/>
            </a:pPr>
            <a:endParaRPr lang="en-US" sz="2400" dirty="0" smtClean="0"/>
          </a:p>
          <a:p>
            <a:pPr algn="just" rtl="0">
              <a:buFont typeface="Wingdings" pitchFamily="2" charset="2"/>
              <a:buChar char="q"/>
            </a:pPr>
            <a:endParaRPr lang="en-US" sz="2400" dirty="0" smtClean="0"/>
          </a:p>
          <a:p>
            <a:pPr algn="just" rtl="0"/>
            <a:endParaRPr lang="en-US" sz="2400" dirty="0" smtClean="0"/>
          </a:p>
          <a:p>
            <a:pPr algn="l" rtl="0"/>
            <a:endParaRPr lang="en-US" sz="1600" dirty="0" smtClean="0"/>
          </a:p>
          <a:p>
            <a:pPr algn="l" rtl="0"/>
            <a:endParaRPr lang="en-US" sz="1600" u="sng" dirty="0" smtClean="0"/>
          </a:p>
          <a:p>
            <a:pPr algn="l" rtl="0"/>
            <a:r>
              <a:rPr lang="en-US" sz="1600" dirty="0" smtClean="0"/>
              <a:t>                     </a:t>
            </a:r>
          </a:p>
          <a:p>
            <a:pPr algn="l" rtl="0"/>
            <a:r>
              <a:rPr lang="en-US" sz="1600" dirty="0" smtClean="0"/>
              <a:t>                                        </a:t>
            </a:r>
          </a:p>
          <a:p>
            <a:pPr algn="l" rtl="0"/>
            <a:endParaRPr lang="en-US" sz="2000" dirty="0" smtClean="0"/>
          </a:p>
          <a:p>
            <a:pPr algn="l" rtl="0"/>
            <a:endParaRPr lang="en-US" sz="2000" dirty="0"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9144000" cy="2985433"/>
          </a:xfrm>
          <a:prstGeom prst="rect">
            <a:avLst/>
          </a:prstGeom>
        </p:spPr>
        <p:txBody>
          <a:bodyPr wrap="square">
            <a:spAutoFit/>
          </a:bodyPr>
          <a:lstStyle/>
          <a:p>
            <a:pPr algn="ctr" rtl="0"/>
            <a:r>
              <a:rPr lang="en-US" sz="3600" u="sng" dirty="0" smtClean="0">
                <a:solidFill>
                  <a:srgbClr val="C00000"/>
                </a:solidFill>
              </a:rPr>
              <a:t>PROCESS VARIABLES</a:t>
            </a:r>
          </a:p>
          <a:p>
            <a:pPr algn="just" rtl="0">
              <a:buFont typeface="Wingdings" pitchFamily="2" charset="2"/>
              <a:buChar char="q"/>
            </a:pPr>
            <a:endParaRPr lang="en-US" sz="2400" dirty="0" smtClean="0"/>
          </a:p>
          <a:p>
            <a:pPr algn="just" rtl="0"/>
            <a:endParaRPr lang="en-US" sz="2400" dirty="0" smtClean="0"/>
          </a:p>
          <a:p>
            <a:pPr algn="l" rtl="0"/>
            <a:endParaRPr lang="en-US" sz="1600" dirty="0" smtClean="0"/>
          </a:p>
          <a:p>
            <a:pPr algn="l" rtl="0"/>
            <a:endParaRPr lang="en-US" sz="1600" u="sng" dirty="0" smtClean="0"/>
          </a:p>
          <a:p>
            <a:pPr algn="l" rtl="0"/>
            <a:r>
              <a:rPr lang="en-US" sz="1600" dirty="0" smtClean="0"/>
              <a:t>                     </a:t>
            </a:r>
          </a:p>
          <a:p>
            <a:pPr algn="l" rtl="0"/>
            <a:r>
              <a:rPr lang="en-US" sz="1600" dirty="0" smtClean="0"/>
              <a:t>                                        </a:t>
            </a:r>
          </a:p>
          <a:p>
            <a:pPr algn="l" rtl="0"/>
            <a:endParaRPr lang="en-US" sz="2000" dirty="0" smtClean="0"/>
          </a:p>
          <a:p>
            <a:pPr algn="l" rtl="0"/>
            <a:endParaRPr lang="en-US" sz="2000" dirty="0" smtClean="0"/>
          </a:p>
        </p:txBody>
      </p:sp>
      <p:pic>
        <p:nvPicPr>
          <p:cNvPr id="4098" name="Picture 2"/>
          <p:cNvPicPr>
            <a:picLocks noChangeAspect="1" noChangeArrowheads="1"/>
          </p:cNvPicPr>
          <p:nvPr/>
        </p:nvPicPr>
        <p:blipFill>
          <a:blip r:embed="rId2" cstate="print"/>
          <a:srcRect/>
          <a:stretch>
            <a:fillRect/>
          </a:stretch>
        </p:blipFill>
        <p:spPr bwMode="auto">
          <a:xfrm>
            <a:off x="2333625" y="681038"/>
            <a:ext cx="4476750" cy="5495925"/>
          </a:xfrm>
          <a:prstGeom prst="rect">
            <a:avLst/>
          </a:prstGeom>
          <a:noFill/>
          <a:ln w="9525">
            <a:noFill/>
            <a:miter lim="800000"/>
            <a:headEnd/>
            <a:tailEnd/>
          </a:ln>
          <a:effectLst/>
        </p:spPr>
      </p:pic>
      <p:pic>
        <p:nvPicPr>
          <p:cNvPr id="4099" name="Picture 3"/>
          <p:cNvPicPr>
            <a:picLocks noChangeAspect="1" noChangeArrowheads="1"/>
          </p:cNvPicPr>
          <p:nvPr/>
        </p:nvPicPr>
        <p:blipFill>
          <a:blip r:embed="rId2" cstate="print"/>
          <a:srcRect/>
          <a:stretch>
            <a:fillRect/>
          </a:stretch>
        </p:blipFill>
        <p:spPr bwMode="auto">
          <a:xfrm>
            <a:off x="0" y="548680"/>
            <a:ext cx="9144000" cy="6309320"/>
          </a:xfrm>
          <a:prstGeom prst="rect">
            <a:avLst/>
          </a:prstGeom>
          <a:noFill/>
          <a:ln w="9525">
            <a:noFill/>
            <a:miter lim="800000"/>
            <a:headEnd/>
            <a:tailEnd/>
          </a:ln>
          <a:effectLst/>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p:cNvSpPr txBox="1">
            <a:spLocks/>
          </p:cNvSpPr>
          <p:nvPr/>
        </p:nvSpPr>
        <p:spPr>
          <a:xfrm>
            <a:off x="357158" y="274638"/>
            <a:ext cx="8429684" cy="3940180"/>
          </a:xfrm>
          <a:prstGeom prst="rect">
            <a:avLst/>
          </a:prstGeom>
        </p:spPr>
        <p:txBody>
          <a:bodyPr vert="horz" anchor="b">
            <a:normAutofit fontScale="92500" lnSpcReduction="20000"/>
            <a:scene3d>
              <a:camera prst="orthographicFront"/>
              <a:lightRig rig="soft" dir="t"/>
            </a:scene3d>
            <a:sp3d prstMaterial="softEdge">
              <a:bevelT w="25400" h="254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1" i="0" u="none" strike="noStrike" kern="1200" cap="none" spc="0" normalizeH="0" baseline="0" noProof="0" dirty="0" smtClean="0">
                <a:ln>
                  <a:noFill/>
                </a:ln>
                <a:solidFill>
                  <a:srgbClr val="FF0000"/>
                </a:solidFill>
                <a:effectLst>
                  <a:outerShdw blurRad="31750" dist="25400" dir="5400000" algn="tl" rotWithShape="0">
                    <a:srgbClr val="000000">
                      <a:alpha val="25000"/>
                    </a:srgbClr>
                  </a:outerShdw>
                </a:effectLst>
                <a:uLnTx/>
                <a:uFillTx/>
                <a:latin typeface="+mj-lt"/>
                <a:ea typeface="+mj-ea"/>
                <a:cs typeface="+mj-cs"/>
              </a:rPr>
              <a:t/>
            </a:r>
            <a:br>
              <a:rPr kumimoji="0" lang="en-US" sz="4400" b="1" i="0" u="none" strike="noStrike" kern="1200" cap="none" spc="0" normalizeH="0" baseline="0" noProof="0" dirty="0" smtClean="0">
                <a:ln>
                  <a:noFill/>
                </a:ln>
                <a:solidFill>
                  <a:srgbClr val="FF0000"/>
                </a:solidFill>
                <a:effectLst>
                  <a:outerShdw blurRad="31750" dist="25400" dir="5400000" algn="tl" rotWithShape="0">
                    <a:srgbClr val="000000">
                      <a:alpha val="25000"/>
                    </a:srgbClr>
                  </a:outerShdw>
                </a:effectLst>
                <a:uLnTx/>
                <a:uFillTx/>
                <a:latin typeface="+mj-lt"/>
                <a:ea typeface="+mj-ea"/>
                <a:cs typeface="+mj-cs"/>
              </a:rPr>
            </a:br>
            <a:r>
              <a:rPr kumimoji="0" lang="en-US" sz="4400" b="1" i="0" u="none" strike="noStrike" kern="1200" cap="none" spc="0" normalizeH="0" baseline="0" noProof="0" dirty="0" smtClean="0">
                <a:ln>
                  <a:noFill/>
                </a:ln>
                <a:solidFill>
                  <a:srgbClr val="FF0000"/>
                </a:solidFill>
                <a:effectLst>
                  <a:outerShdw blurRad="31750" dist="25400" dir="5400000" algn="tl" rotWithShape="0">
                    <a:srgbClr val="000000">
                      <a:alpha val="25000"/>
                    </a:srgbClr>
                  </a:outerShdw>
                </a:effectLst>
                <a:uLnTx/>
                <a:uFillTx/>
                <a:latin typeface="+mj-lt"/>
                <a:ea typeface="+mj-ea"/>
                <a:cs typeface="+mj-cs"/>
              </a:rPr>
              <a:t/>
            </a:r>
            <a:br>
              <a:rPr kumimoji="0" lang="en-US" sz="4400" b="1" i="0" u="none" strike="noStrike" kern="1200" cap="none" spc="0" normalizeH="0" baseline="0" noProof="0" dirty="0" smtClean="0">
                <a:ln>
                  <a:noFill/>
                </a:ln>
                <a:solidFill>
                  <a:srgbClr val="FF0000"/>
                </a:solidFill>
                <a:effectLst>
                  <a:outerShdw blurRad="31750" dist="25400" dir="5400000" algn="tl" rotWithShape="0">
                    <a:srgbClr val="000000">
                      <a:alpha val="25000"/>
                    </a:srgbClr>
                  </a:outerShdw>
                </a:effectLst>
                <a:uLnTx/>
                <a:uFillTx/>
                <a:latin typeface="+mj-lt"/>
                <a:ea typeface="+mj-ea"/>
                <a:cs typeface="+mj-cs"/>
              </a:rPr>
            </a:br>
            <a:r>
              <a:rPr kumimoji="0" lang="en-US" sz="4400" b="1" i="0" u="none" strike="noStrike" kern="1200" cap="none" spc="0" normalizeH="0" baseline="0" noProof="0" dirty="0" smtClean="0">
                <a:ln>
                  <a:noFill/>
                </a:ln>
                <a:solidFill>
                  <a:srgbClr val="FF0000"/>
                </a:solidFill>
                <a:effectLst>
                  <a:outerShdw blurRad="31750" dist="25400" dir="5400000" algn="tl" rotWithShape="0">
                    <a:srgbClr val="000000">
                      <a:alpha val="25000"/>
                    </a:srgbClr>
                  </a:outerShdw>
                </a:effectLst>
                <a:uLnTx/>
                <a:uFillTx/>
                <a:latin typeface="+mj-lt"/>
                <a:ea typeface="+mj-ea"/>
                <a:cs typeface="+mj-cs"/>
              </a:rPr>
              <a:t>C) </a:t>
            </a:r>
            <a:r>
              <a:rPr kumimoji="0" lang="en-US" sz="4000" b="1" i="0" u="none" strike="noStrike" kern="1200" cap="none" spc="0" normalizeH="0" baseline="0" noProof="0" dirty="0" smtClean="0">
                <a:ln>
                  <a:noFill/>
                </a:ln>
                <a:solidFill>
                  <a:schemeClr val="tx1"/>
                </a:solidFill>
                <a:effectLst>
                  <a:outerShdw blurRad="31750" dist="25400" dir="5400000" algn="tl" rotWithShape="0">
                    <a:srgbClr val="000000">
                      <a:alpha val="25000"/>
                    </a:srgbClr>
                  </a:outerShdw>
                </a:effectLst>
                <a:uLnTx/>
                <a:uFillTx/>
                <a:latin typeface="+mn-lt"/>
                <a:ea typeface="+mn-ea"/>
                <a:cs typeface="+mn-cs"/>
              </a:rPr>
              <a:t>Catalytic Reforming</a:t>
            </a: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ar-IQ" sz="4000" b="1" i="0" u="none" strike="noStrike" kern="1200" cap="none" spc="0" normalizeH="0" baseline="0" noProof="0" dirty="0" smtClean="0">
              <a:ln>
                <a:noFill/>
              </a:ln>
              <a:solidFill>
                <a:schemeClr val="tx1"/>
              </a:solidFill>
              <a:effectLst>
                <a:outerShdw blurRad="31750" dist="25400" dir="5400000" algn="tl" rotWithShape="0">
                  <a:srgbClr val="000000">
                    <a:alpha val="25000"/>
                  </a:srgbClr>
                </a:outerShdw>
              </a:effectLst>
              <a:uLnTx/>
              <a:uFillTx/>
              <a:latin typeface="+mn-lt"/>
              <a:ea typeface="+mn-ea"/>
              <a:cs typeface="+mn-cs"/>
            </a:endParaRP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ar-IQ" sz="4000" b="1" i="0" u="none" strike="noStrike" kern="1200" cap="none" spc="0" normalizeH="0" baseline="0" noProof="0" dirty="0" smtClean="0">
                <a:ln>
                  <a:noFill/>
                </a:ln>
                <a:solidFill>
                  <a:srgbClr val="7030A0"/>
                </a:solidFill>
                <a:effectLst>
                  <a:outerShdw blurRad="31750" dist="25400" dir="5400000" algn="tl" rotWithShape="0">
                    <a:srgbClr val="000000">
                      <a:alpha val="25000"/>
                    </a:srgbClr>
                  </a:outerShdw>
                </a:effectLst>
                <a:uLnTx/>
                <a:uFillTx/>
                <a:latin typeface="+mj-lt"/>
                <a:ea typeface="+mj-ea"/>
                <a:cs typeface="+mj-cs"/>
              </a:rPr>
              <a:t/>
            </a:r>
            <a:br>
              <a:rPr kumimoji="0" lang="ar-IQ" sz="4000" b="1" i="0" u="none" strike="noStrike" kern="1200" cap="none" spc="0" normalizeH="0" baseline="0" noProof="0" dirty="0" smtClean="0">
                <a:ln>
                  <a:noFill/>
                </a:ln>
                <a:solidFill>
                  <a:srgbClr val="7030A0"/>
                </a:solidFill>
                <a:effectLst>
                  <a:outerShdw blurRad="31750" dist="25400" dir="5400000" algn="tl" rotWithShape="0">
                    <a:srgbClr val="000000">
                      <a:alpha val="25000"/>
                    </a:srgbClr>
                  </a:outerShdw>
                </a:effectLst>
                <a:uLnTx/>
                <a:uFillTx/>
                <a:latin typeface="+mj-lt"/>
                <a:ea typeface="+mj-ea"/>
                <a:cs typeface="+mj-cs"/>
              </a:rPr>
            </a:br>
            <a:r>
              <a:rPr kumimoji="0" lang="en-US" sz="4400" b="1" i="0" u="none" strike="noStrike" kern="1200" cap="none" spc="0" normalizeH="0" baseline="0" noProof="0" dirty="0" smtClean="0">
                <a:ln>
                  <a:noFill/>
                </a:ln>
                <a:solidFill>
                  <a:srgbClr val="7030A0"/>
                </a:solidFill>
                <a:effectLst>
                  <a:outerShdw blurRad="31750" dist="25400" dir="5400000" algn="tl" rotWithShape="0">
                    <a:srgbClr val="000000">
                      <a:alpha val="25000"/>
                    </a:srgbClr>
                  </a:outerShdw>
                </a:effectLst>
                <a:uLnTx/>
                <a:uFillTx/>
                <a:latin typeface="+mj-lt"/>
                <a:ea typeface="+mj-ea"/>
                <a:cs typeface="+mj-cs"/>
              </a:rPr>
              <a:t/>
            </a:r>
            <a:br>
              <a:rPr kumimoji="0" lang="en-US" sz="4400" b="1" i="0" u="none" strike="noStrike" kern="1200" cap="none" spc="0" normalizeH="0" baseline="0" noProof="0" dirty="0" smtClean="0">
                <a:ln>
                  <a:noFill/>
                </a:ln>
                <a:solidFill>
                  <a:srgbClr val="7030A0"/>
                </a:solidFill>
                <a:effectLst>
                  <a:outerShdw blurRad="31750" dist="25400" dir="5400000" algn="tl" rotWithShape="0">
                    <a:srgbClr val="000000">
                      <a:alpha val="25000"/>
                    </a:srgbClr>
                  </a:outerShdw>
                </a:effectLst>
                <a:uLnTx/>
                <a:uFillTx/>
                <a:latin typeface="+mj-lt"/>
                <a:ea typeface="+mj-ea"/>
                <a:cs typeface="+mj-cs"/>
              </a:rPr>
            </a:br>
            <a:endParaRPr kumimoji="0" lang="ar-IQ" sz="4800" b="1" i="0" u="none" strike="noStrike" kern="1200" cap="none" spc="0" normalizeH="0" baseline="0" noProof="0" dirty="0">
              <a:ln>
                <a:noFill/>
              </a:ln>
              <a:solidFill>
                <a:schemeClr val="tx2"/>
              </a:solidFill>
              <a:effectLst>
                <a:outerShdw blurRad="31750" dist="25400" dir="5400000" algn="tl" rotWithShape="0">
                  <a:srgbClr val="000000">
                    <a:alpha val="25000"/>
                  </a:srgbClr>
                </a:outerShdw>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9510296"/>
          </a:xfrm>
          <a:prstGeom prst="rect">
            <a:avLst/>
          </a:prstGeom>
        </p:spPr>
        <p:txBody>
          <a:bodyPr wrap="square">
            <a:spAutoFit/>
          </a:bodyPr>
          <a:lstStyle/>
          <a:p>
            <a:pPr algn="ctr" rtl="0"/>
            <a:r>
              <a:rPr lang="en-US" sz="3600" u="sng" dirty="0" smtClean="0">
                <a:solidFill>
                  <a:srgbClr val="C00000"/>
                </a:solidFill>
              </a:rPr>
              <a:t>Catalytic Reforming</a:t>
            </a:r>
          </a:p>
          <a:p>
            <a:pPr algn="just" rtl="0">
              <a:buFont typeface="Wingdings" pitchFamily="2" charset="2"/>
              <a:buChar char="q"/>
            </a:pPr>
            <a:r>
              <a:rPr lang="en-US" sz="2000" dirty="0" smtClean="0"/>
              <a:t>Catalytic reforming is the process of transforming C7–C10 hydrocarbons with low octane numbers to aromatics and </a:t>
            </a:r>
            <a:r>
              <a:rPr lang="en-US" sz="2000" dirty="0" err="1" smtClean="0"/>
              <a:t>iso-paraffins</a:t>
            </a:r>
            <a:r>
              <a:rPr lang="en-US" sz="2000" dirty="0" smtClean="0"/>
              <a:t> which have high octane numbers. It is a highly endothermic process requiring large amounts of energy.</a:t>
            </a:r>
          </a:p>
          <a:p>
            <a:pPr algn="l" rtl="0">
              <a:buFont typeface="Wingdings" pitchFamily="2" charset="2"/>
              <a:buChar char="q"/>
            </a:pPr>
            <a:r>
              <a:rPr lang="en-US" sz="2000" dirty="0" smtClean="0"/>
              <a:t>Depending on the properties of the naphtha feedstock (as measured by the paraffin, olefin, </a:t>
            </a:r>
            <a:r>
              <a:rPr lang="en-US" sz="2000" dirty="0" err="1" smtClean="0"/>
              <a:t>naphthene</a:t>
            </a:r>
            <a:r>
              <a:rPr lang="en-US" sz="2000" dirty="0" smtClean="0"/>
              <a:t>, and aromatic content) and catalysts used, reformates can be produced with very high concentrations of toluene, benzene, </a:t>
            </a:r>
            <a:r>
              <a:rPr lang="en-US" sz="2000" dirty="0" err="1" smtClean="0"/>
              <a:t>xylene</a:t>
            </a:r>
            <a:r>
              <a:rPr lang="en-US" sz="2000" dirty="0" smtClean="0"/>
              <a:t>, and other aromatics useful in gasoline blending and petrochemical processing.</a:t>
            </a:r>
          </a:p>
          <a:p>
            <a:pPr algn="l" rtl="0">
              <a:buFont typeface="Wingdings" pitchFamily="2" charset="2"/>
              <a:buChar char="q"/>
            </a:pPr>
            <a:r>
              <a:rPr lang="en-US" sz="2000" dirty="0" smtClean="0"/>
              <a:t>Hydrogen, a significant by-product, is separated from the reformate for recycling and use in other processes.</a:t>
            </a:r>
          </a:p>
          <a:p>
            <a:pPr algn="l" rtl="0">
              <a:buFont typeface="Wingdings" pitchFamily="2" charset="2"/>
              <a:buChar char="q"/>
            </a:pPr>
            <a:r>
              <a:rPr lang="en-US" sz="2000" dirty="0" smtClean="0"/>
              <a:t>A catalytic reformer comprises a reactor section and a product recovery section.</a:t>
            </a:r>
          </a:p>
          <a:p>
            <a:pPr algn="l" rtl="0">
              <a:buFont typeface="Wingdings" pitchFamily="2" charset="2"/>
              <a:buChar char="q"/>
            </a:pPr>
            <a:endParaRPr lang="en-US" sz="2400" dirty="0" smtClean="0"/>
          </a:p>
          <a:p>
            <a:pPr algn="l" rtl="0">
              <a:buFont typeface="Wingdings" pitchFamily="2" charset="2"/>
              <a:buChar char="q"/>
            </a:pPr>
            <a:endParaRPr lang="en-US" sz="2400" dirty="0" smtClean="0"/>
          </a:p>
          <a:p>
            <a:pPr algn="just" rtl="0">
              <a:buFont typeface="Wingdings" pitchFamily="2" charset="2"/>
              <a:buChar char="q"/>
            </a:pPr>
            <a:endParaRPr lang="en-US" sz="2400" dirty="0" smtClean="0"/>
          </a:p>
          <a:p>
            <a:pPr algn="just" rtl="0"/>
            <a:endParaRPr lang="en-US" sz="2400" dirty="0" smtClean="0"/>
          </a:p>
          <a:p>
            <a:pPr algn="just" rtl="0"/>
            <a:endParaRPr lang="en-US" sz="2400" dirty="0" smtClean="0"/>
          </a:p>
          <a:p>
            <a:pPr algn="l" rtl="0"/>
            <a:endParaRPr lang="en-US" sz="2000" u="sng" dirty="0" smtClean="0">
              <a:solidFill>
                <a:srgbClr val="C00000"/>
              </a:solidFill>
            </a:endParaRPr>
          </a:p>
          <a:p>
            <a:pPr algn="just" rtl="0">
              <a:buFont typeface="Wingdings" pitchFamily="2" charset="2"/>
              <a:buChar char="q"/>
            </a:pPr>
            <a:endParaRPr lang="en-US" sz="2400" dirty="0" smtClean="0"/>
          </a:p>
          <a:p>
            <a:pPr algn="just" rtl="0">
              <a:buFont typeface="Wingdings" pitchFamily="2" charset="2"/>
              <a:buChar char="q"/>
            </a:pPr>
            <a:endParaRPr lang="en-US" sz="2400" dirty="0" smtClean="0"/>
          </a:p>
          <a:p>
            <a:pPr algn="just" rtl="0"/>
            <a:endParaRPr lang="en-US" sz="2400" dirty="0" smtClean="0"/>
          </a:p>
          <a:p>
            <a:pPr algn="l" rtl="0"/>
            <a:endParaRPr lang="en-US" sz="1600" dirty="0" smtClean="0"/>
          </a:p>
          <a:p>
            <a:pPr algn="l" rtl="0"/>
            <a:endParaRPr lang="en-US" sz="1600" u="sng" dirty="0" smtClean="0"/>
          </a:p>
          <a:p>
            <a:pPr algn="l" rtl="0"/>
            <a:r>
              <a:rPr lang="en-US" sz="1600" dirty="0" smtClean="0"/>
              <a:t>                     </a:t>
            </a:r>
          </a:p>
          <a:p>
            <a:pPr algn="l" rtl="0"/>
            <a:r>
              <a:rPr lang="en-US" sz="1600" dirty="0" smtClean="0"/>
              <a:t>                                        </a:t>
            </a:r>
          </a:p>
          <a:p>
            <a:pPr algn="l" rtl="0"/>
            <a:endParaRPr lang="en-US" sz="2000" dirty="0" smtClean="0"/>
          </a:p>
          <a:p>
            <a:pPr algn="l" rtl="0"/>
            <a:endParaRPr lang="en-US" sz="20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186309"/>
          </a:xfrm>
          <a:prstGeom prst="rect">
            <a:avLst/>
          </a:prstGeom>
        </p:spPr>
        <p:txBody>
          <a:bodyPr wrap="square">
            <a:spAutoFit/>
          </a:bodyPr>
          <a:lstStyle/>
          <a:p>
            <a:pPr algn="l" rtl="0"/>
            <a:r>
              <a:rPr lang="en-US" sz="4400" b="1" u="sng" dirty="0" smtClean="0">
                <a:solidFill>
                  <a:srgbClr val="00B0F0"/>
                </a:solidFill>
              </a:rPr>
              <a:t>Thermal cracking:</a:t>
            </a:r>
            <a:r>
              <a:rPr lang="en-US" sz="4400" dirty="0" smtClean="0">
                <a:solidFill>
                  <a:srgbClr val="00B0F0"/>
                </a:solidFill>
              </a:rPr>
              <a:t> </a:t>
            </a:r>
          </a:p>
          <a:p>
            <a:pPr algn="just" rtl="0">
              <a:buFont typeface="Wingdings" pitchFamily="2" charset="2"/>
              <a:buChar char="q"/>
            </a:pPr>
            <a:r>
              <a:rPr lang="en-US" sz="2800" dirty="0" smtClean="0"/>
              <a:t>Is defined as the thermal decomposition, under pressure, of large HC molecules to form smaller molecules. Lighter, more valuable HC may be obtained from such relatively low value stocks as heavy gas oils (boiling up to 540 </a:t>
            </a:r>
            <a:r>
              <a:rPr lang="en-US" sz="2800" baseline="30000" dirty="0" err="1" smtClean="0"/>
              <a:t>o</a:t>
            </a:r>
            <a:r>
              <a:rPr lang="en-US" sz="2800" dirty="0" err="1" smtClean="0"/>
              <a:t>C</a:t>
            </a:r>
            <a:r>
              <a:rPr lang="en-US" sz="2800" dirty="0" smtClean="0"/>
              <a:t> (1005 </a:t>
            </a:r>
            <a:r>
              <a:rPr lang="en-US" sz="2800" baseline="30000" dirty="0" err="1" smtClean="0"/>
              <a:t>o</a:t>
            </a:r>
            <a:r>
              <a:rPr lang="en-US" sz="2800" dirty="0" err="1" smtClean="0"/>
              <a:t>F</a:t>
            </a:r>
            <a:r>
              <a:rPr lang="en-US" sz="2800" dirty="0" smtClean="0"/>
              <a:t>)) and residues.</a:t>
            </a:r>
          </a:p>
          <a:p>
            <a:pPr algn="just" rtl="0">
              <a:buFont typeface="Wingdings" pitchFamily="2" charset="2"/>
              <a:buChar char="q"/>
            </a:pPr>
            <a:r>
              <a:rPr lang="en-US" sz="2800" dirty="0" smtClean="0"/>
              <a:t>These processes are considered as upgrading processes for vacuum residue.</a:t>
            </a:r>
          </a:p>
          <a:p>
            <a:pPr algn="just" rtl="0"/>
            <a:endParaRPr lang="en-US" sz="2400" dirty="0" smtClean="0"/>
          </a:p>
          <a:p>
            <a:pPr algn="l" rtl="0"/>
            <a:endParaRPr lang="en-US" sz="1600" dirty="0" smtClean="0"/>
          </a:p>
          <a:p>
            <a:pPr algn="l" rtl="0"/>
            <a:endParaRPr lang="en-US" sz="1600" u="sng" dirty="0" smtClean="0"/>
          </a:p>
          <a:p>
            <a:pPr algn="l" rtl="0"/>
            <a:r>
              <a:rPr lang="en-US" sz="1600" dirty="0" smtClean="0"/>
              <a:t>                     </a:t>
            </a:r>
          </a:p>
          <a:p>
            <a:pPr algn="l" rtl="0"/>
            <a:r>
              <a:rPr lang="en-US" sz="1600" dirty="0" smtClean="0"/>
              <a:t>                                        </a:t>
            </a:r>
          </a:p>
          <a:p>
            <a:pPr algn="l" rtl="0"/>
            <a:endParaRPr lang="en-US" sz="2000" dirty="0" smtClean="0"/>
          </a:p>
          <a:p>
            <a:pPr algn="l" rtl="0"/>
            <a:endParaRPr lang="en-US" sz="2000" dirty="0" smtClean="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srcRect/>
          <a:stretch>
            <a:fillRect/>
          </a:stretch>
        </p:blipFill>
        <p:spPr bwMode="auto">
          <a:xfrm>
            <a:off x="285720" y="214290"/>
            <a:ext cx="8643998" cy="478634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8648521"/>
          </a:xfrm>
          <a:prstGeom prst="rect">
            <a:avLst/>
          </a:prstGeom>
        </p:spPr>
        <p:txBody>
          <a:bodyPr wrap="square">
            <a:spAutoFit/>
          </a:bodyPr>
          <a:lstStyle/>
          <a:p>
            <a:pPr algn="ctr" rtl="0"/>
            <a:r>
              <a:rPr lang="en-US" sz="2400" u="sng" dirty="0" smtClean="0">
                <a:solidFill>
                  <a:srgbClr val="C00000"/>
                </a:solidFill>
              </a:rPr>
              <a:t>Role of Reformer in the Refinery and Feed Preparation</a:t>
            </a:r>
          </a:p>
          <a:p>
            <a:pPr algn="just" rtl="0">
              <a:buFont typeface="Wingdings" pitchFamily="2" charset="2"/>
              <a:buChar char="q"/>
            </a:pPr>
            <a:r>
              <a:rPr lang="en-US" dirty="0" smtClean="0"/>
              <a:t>The catalytic reformer is one of the major units for gasoline production in refineries. It an produce 37 wt% of the total gasoline pool. Other units such as the fluid catalytic cracker (FCC), the methyl </a:t>
            </a:r>
            <a:r>
              <a:rPr lang="en-US" dirty="0" err="1" smtClean="0"/>
              <a:t>ter</a:t>
            </a:r>
            <a:r>
              <a:rPr lang="en-US" dirty="0" smtClean="0"/>
              <a:t>-butyl ether (MTBE) production unit, alkylation unit and </a:t>
            </a:r>
            <a:r>
              <a:rPr lang="en-US" dirty="0" err="1" smtClean="0"/>
              <a:t>isomerization</a:t>
            </a:r>
            <a:r>
              <a:rPr lang="en-US" dirty="0" smtClean="0"/>
              <a:t> unit, also contribute to this pool.</a:t>
            </a:r>
          </a:p>
          <a:p>
            <a:pPr algn="just" rtl="0">
              <a:buFont typeface="Wingdings" pitchFamily="2" charset="2"/>
              <a:buChar char="q"/>
            </a:pPr>
            <a:r>
              <a:rPr lang="en-US" dirty="0" smtClean="0"/>
              <a:t>The straight run naphtha from the crude distillation unit is </a:t>
            </a:r>
            <a:r>
              <a:rPr lang="en-US" dirty="0" err="1" smtClean="0"/>
              <a:t>hydrotreated</a:t>
            </a:r>
            <a:endParaRPr lang="en-US" dirty="0" smtClean="0"/>
          </a:p>
          <a:p>
            <a:pPr algn="just" rtl="0"/>
            <a:r>
              <a:rPr lang="en-US" dirty="0" smtClean="0"/>
              <a:t>to remove </a:t>
            </a:r>
            <a:r>
              <a:rPr lang="en-US" dirty="0" err="1" smtClean="0"/>
              <a:t>sulphur</a:t>
            </a:r>
            <a:r>
              <a:rPr lang="en-US" dirty="0" smtClean="0"/>
              <a:t>, nitrogen and oxygen which can all deactivate the reforming</a:t>
            </a:r>
          </a:p>
          <a:p>
            <a:pPr algn="just" rtl="0"/>
            <a:r>
              <a:rPr lang="en-US" dirty="0" smtClean="0"/>
              <a:t>catalyst. </a:t>
            </a:r>
          </a:p>
          <a:p>
            <a:pPr algn="just" rtl="0">
              <a:buFont typeface="Wingdings" pitchFamily="2" charset="2"/>
              <a:buChar char="q"/>
            </a:pPr>
            <a:r>
              <a:rPr lang="en-US" dirty="0" smtClean="0"/>
              <a:t>The </a:t>
            </a:r>
            <a:r>
              <a:rPr lang="en-US" dirty="0" err="1" smtClean="0"/>
              <a:t>hydrotreated</a:t>
            </a:r>
            <a:r>
              <a:rPr lang="en-US" dirty="0" smtClean="0"/>
              <a:t> naphtha (HTN) is fractionated into light naphtha (LN), which is mainly C5–C6, and heavy naphtha (HN) which is mainly C7–C10 hydrocarbons. </a:t>
            </a:r>
          </a:p>
          <a:p>
            <a:pPr algn="just" rtl="0">
              <a:buFont typeface="Wingdings" pitchFamily="2" charset="2"/>
              <a:buChar char="q"/>
            </a:pPr>
            <a:r>
              <a:rPr lang="en-US" dirty="0" smtClean="0"/>
              <a:t>Light naphtha (LN) is </a:t>
            </a:r>
            <a:r>
              <a:rPr lang="en-US" dirty="0" err="1" smtClean="0"/>
              <a:t>isomerized</a:t>
            </a:r>
            <a:r>
              <a:rPr lang="en-US" dirty="0" smtClean="0"/>
              <a:t> in the </a:t>
            </a:r>
            <a:r>
              <a:rPr lang="en-US" dirty="0" err="1" smtClean="0"/>
              <a:t>isomerization</a:t>
            </a:r>
            <a:r>
              <a:rPr lang="en-US" dirty="0" smtClean="0"/>
              <a:t> unit (I). Light naphtha can be cracked if introduced to the reformer. </a:t>
            </a:r>
          </a:p>
          <a:p>
            <a:pPr algn="just" rtl="0">
              <a:buFont typeface="Wingdings" pitchFamily="2" charset="2"/>
              <a:buChar char="q"/>
            </a:pPr>
            <a:r>
              <a:rPr lang="en-US" dirty="0" smtClean="0"/>
              <a:t>The role of the heavy naphtha (HN) reformer </a:t>
            </a:r>
            <a:r>
              <a:rPr lang="en-US" dirty="0" smtClean="0"/>
              <a:t>is </a:t>
            </a:r>
            <a:r>
              <a:rPr lang="en-US" dirty="0" smtClean="0"/>
              <a:t>shown in </a:t>
            </a:r>
            <a:r>
              <a:rPr lang="en-US" dirty="0" smtClean="0"/>
              <a:t>Fig </a:t>
            </a:r>
            <a:r>
              <a:rPr lang="en-US" dirty="0" smtClean="0"/>
              <a:t>5.2.</a:t>
            </a:r>
          </a:p>
          <a:p>
            <a:pPr algn="just" rtl="0">
              <a:buFont typeface="Wingdings" pitchFamily="2" charset="2"/>
              <a:buChar char="q"/>
            </a:pPr>
            <a:r>
              <a:rPr lang="en-US" dirty="0" smtClean="0"/>
              <a:t> Hydrogen, produced in the reformer can be recycled to the naphtha </a:t>
            </a:r>
            <a:r>
              <a:rPr lang="en-US" dirty="0" err="1" smtClean="0"/>
              <a:t>hydrotreater</a:t>
            </a:r>
            <a:r>
              <a:rPr lang="en-US" dirty="0" smtClean="0"/>
              <a:t>, and the rest is sent to other units demanding hydrogen.</a:t>
            </a:r>
          </a:p>
          <a:p>
            <a:pPr algn="just" rtl="0"/>
            <a:endParaRPr lang="en-US" sz="2400" dirty="0" smtClean="0"/>
          </a:p>
          <a:p>
            <a:pPr algn="just" rtl="0"/>
            <a:endParaRPr lang="en-US" sz="2400" dirty="0" smtClean="0"/>
          </a:p>
          <a:p>
            <a:pPr algn="l" rtl="0"/>
            <a:endParaRPr lang="en-US" sz="2000" u="sng" dirty="0" smtClean="0">
              <a:solidFill>
                <a:srgbClr val="C00000"/>
              </a:solidFill>
            </a:endParaRPr>
          </a:p>
          <a:p>
            <a:pPr algn="just" rtl="0">
              <a:buFont typeface="Wingdings" pitchFamily="2" charset="2"/>
              <a:buChar char="q"/>
            </a:pPr>
            <a:endParaRPr lang="en-US" sz="2400" dirty="0" smtClean="0"/>
          </a:p>
          <a:p>
            <a:pPr algn="just" rtl="0">
              <a:buFont typeface="Wingdings" pitchFamily="2" charset="2"/>
              <a:buChar char="q"/>
            </a:pPr>
            <a:endParaRPr lang="en-US" sz="2400" dirty="0" smtClean="0"/>
          </a:p>
          <a:p>
            <a:pPr algn="just" rtl="0"/>
            <a:endParaRPr lang="en-US" sz="2400" dirty="0" smtClean="0"/>
          </a:p>
          <a:p>
            <a:pPr algn="l" rtl="0"/>
            <a:endParaRPr lang="en-US" sz="1600" dirty="0" smtClean="0"/>
          </a:p>
          <a:p>
            <a:pPr algn="l" rtl="0"/>
            <a:endParaRPr lang="en-US" sz="1600" u="sng" dirty="0" smtClean="0"/>
          </a:p>
          <a:p>
            <a:pPr algn="l" rtl="0"/>
            <a:r>
              <a:rPr lang="en-US" sz="1600" dirty="0" smtClean="0"/>
              <a:t>                     </a:t>
            </a:r>
          </a:p>
          <a:p>
            <a:pPr algn="l" rtl="0"/>
            <a:r>
              <a:rPr lang="en-US" sz="1600" dirty="0" smtClean="0"/>
              <a:t>                                        </a:t>
            </a:r>
          </a:p>
          <a:p>
            <a:pPr algn="l" rtl="0"/>
            <a:endParaRPr lang="en-US" sz="2000" dirty="0" smtClean="0"/>
          </a:p>
          <a:p>
            <a:pPr algn="l" rtl="0"/>
            <a:endParaRPr lang="en-US" sz="2000" dirty="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3477875"/>
          </a:xfrm>
          <a:prstGeom prst="rect">
            <a:avLst/>
          </a:prstGeom>
        </p:spPr>
        <p:txBody>
          <a:bodyPr wrap="square">
            <a:spAutoFit/>
          </a:bodyPr>
          <a:lstStyle/>
          <a:p>
            <a:pPr algn="ctr" rtl="0"/>
            <a:endParaRPr lang="en-US" sz="2400" dirty="0" smtClean="0"/>
          </a:p>
          <a:p>
            <a:pPr algn="l" rtl="0"/>
            <a:endParaRPr lang="en-US" sz="2000" u="sng" dirty="0" smtClean="0">
              <a:solidFill>
                <a:srgbClr val="C00000"/>
              </a:solidFill>
            </a:endParaRPr>
          </a:p>
          <a:p>
            <a:pPr algn="just" rtl="0">
              <a:buFont typeface="Wingdings" pitchFamily="2" charset="2"/>
              <a:buChar char="q"/>
            </a:pPr>
            <a:endParaRPr lang="en-US" sz="2400" dirty="0" smtClean="0"/>
          </a:p>
          <a:p>
            <a:pPr algn="just" rtl="0">
              <a:buFont typeface="Wingdings" pitchFamily="2" charset="2"/>
              <a:buChar char="q"/>
            </a:pPr>
            <a:endParaRPr lang="en-US" sz="2400" dirty="0" smtClean="0"/>
          </a:p>
          <a:p>
            <a:pPr algn="just" rtl="0"/>
            <a:endParaRPr lang="en-US" sz="2400" dirty="0" smtClean="0"/>
          </a:p>
          <a:p>
            <a:pPr algn="l" rtl="0"/>
            <a:endParaRPr lang="en-US" sz="1600" dirty="0" smtClean="0"/>
          </a:p>
          <a:p>
            <a:pPr algn="l" rtl="0"/>
            <a:endParaRPr lang="en-US" sz="1600" u="sng" dirty="0" smtClean="0"/>
          </a:p>
          <a:p>
            <a:pPr algn="l" rtl="0"/>
            <a:r>
              <a:rPr lang="en-US" sz="1600" dirty="0" smtClean="0"/>
              <a:t>                     </a:t>
            </a:r>
          </a:p>
          <a:p>
            <a:pPr algn="l" rtl="0"/>
            <a:r>
              <a:rPr lang="en-US" sz="1600" dirty="0" smtClean="0"/>
              <a:t>                                        </a:t>
            </a:r>
          </a:p>
          <a:p>
            <a:pPr algn="l" rtl="0"/>
            <a:endParaRPr lang="en-US" sz="2000" dirty="0" smtClean="0"/>
          </a:p>
          <a:p>
            <a:pPr algn="l" rtl="0"/>
            <a:endParaRPr lang="en-US" sz="2000" dirty="0" smtClean="0"/>
          </a:p>
        </p:txBody>
      </p:sp>
      <p:pic>
        <p:nvPicPr>
          <p:cNvPr id="1027" name="Picture 3"/>
          <p:cNvPicPr>
            <a:picLocks noChangeAspect="1" noChangeArrowheads="1"/>
          </p:cNvPicPr>
          <p:nvPr/>
        </p:nvPicPr>
        <p:blipFill>
          <a:blip r:embed="rId2" cstate="print"/>
          <a:srcRect/>
          <a:stretch>
            <a:fillRect/>
          </a:stretch>
        </p:blipFill>
        <p:spPr bwMode="auto">
          <a:xfrm>
            <a:off x="0" y="500042"/>
            <a:ext cx="9144000" cy="635795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5940088"/>
          </a:xfrm>
          <a:prstGeom prst="rect">
            <a:avLst/>
          </a:prstGeom>
        </p:spPr>
        <p:txBody>
          <a:bodyPr wrap="square">
            <a:spAutoFit/>
          </a:bodyPr>
          <a:lstStyle/>
          <a:p>
            <a:pPr algn="ctr" rtl="0"/>
            <a:r>
              <a:rPr lang="en-US" sz="3600" b="1" u="sng" dirty="0" smtClean="0">
                <a:solidFill>
                  <a:srgbClr val="C00000"/>
                </a:solidFill>
              </a:rPr>
              <a:t>Reforming Reactions</a:t>
            </a:r>
          </a:p>
          <a:p>
            <a:pPr algn="l" rtl="0"/>
            <a:r>
              <a:rPr lang="en-US" sz="2400" b="1" u="sng" dirty="0" smtClean="0"/>
              <a:t>(PONA) </a:t>
            </a:r>
            <a:r>
              <a:rPr lang="en-US" sz="2400" b="1" dirty="0" smtClean="0"/>
              <a:t>{Paraffin, Olefin, </a:t>
            </a:r>
            <a:r>
              <a:rPr lang="en-US" sz="2400" dirty="0" err="1" smtClean="0"/>
              <a:t>N</a:t>
            </a:r>
            <a:r>
              <a:rPr lang="en-US" sz="2400" b="1" dirty="0" err="1" smtClean="0"/>
              <a:t>aphthene</a:t>
            </a:r>
            <a:r>
              <a:rPr lang="en-US" sz="2400" b="1" dirty="0" smtClean="0"/>
              <a:t>, Aromatic}</a:t>
            </a:r>
            <a:endParaRPr lang="en-US" sz="2400" dirty="0" smtClean="0"/>
          </a:p>
          <a:p>
            <a:pPr algn="l" rtl="0"/>
            <a:r>
              <a:rPr lang="en-US" sz="2400" b="1" dirty="0" smtClean="0"/>
              <a:t>1) P</a:t>
            </a:r>
            <a:r>
              <a:rPr lang="en-US" sz="2400" dirty="0" smtClean="0"/>
              <a:t> </a:t>
            </a:r>
            <a:r>
              <a:rPr lang="en-US" sz="2400" b="1" dirty="0" smtClean="0"/>
              <a:t>→</a:t>
            </a:r>
            <a:r>
              <a:rPr lang="en-US" sz="2400" dirty="0" smtClean="0"/>
              <a:t> isomerizes to some extent converted to </a:t>
            </a:r>
            <a:r>
              <a:rPr lang="en-US" sz="2400" b="1" dirty="0" smtClean="0"/>
              <a:t>N</a:t>
            </a:r>
            <a:r>
              <a:rPr lang="en-US" sz="2400" dirty="0" smtClean="0"/>
              <a:t>, and </a:t>
            </a:r>
            <a:r>
              <a:rPr lang="en-US" sz="2400" b="1" dirty="0" smtClean="0"/>
              <a:t>N</a:t>
            </a:r>
            <a:r>
              <a:rPr lang="en-US" sz="2400" dirty="0" smtClean="0"/>
              <a:t> subsequently converted to </a:t>
            </a:r>
            <a:r>
              <a:rPr lang="en-US" sz="2400" b="1" dirty="0" smtClean="0"/>
              <a:t>aromatics</a:t>
            </a:r>
            <a:r>
              <a:rPr lang="en-US" sz="2400" dirty="0" smtClean="0"/>
              <a:t>.</a:t>
            </a:r>
          </a:p>
          <a:p>
            <a:pPr algn="l" rtl="0"/>
            <a:r>
              <a:rPr lang="en-US" sz="2400" b="1" dirty="0" smtClean="0"/>
              <a:t>2) O → </a:t>
            </a:r>
            <a:r>
              <a:rPr lang="en-US" sz="2400" dirty="0" smtClean="0"/>
              <a:t>saturated to form</a:t>
            </a:r>
            <a:r>
              <a:rPr lang="en-US" sz="2400" b="1" dirty="0" smtClean="0"/>
              <a:t> P </a:t>
            </a:r>
            <a:r>
              <a:rPr lang="en-US" sz="2400" dirty="0" smtClean="0"/>
              <a:t>which then react as in</a:t>
            </a:r>
            <a:r>
              <a:rPr lang="en-US" sz="2400" b="1" dirty="0" smtClean="0"/>
              <a:t> (1) {hydro-cracking}</a:t>
            </a:r>
            <a:r>
              <a:rPr lang="en-US" sz="2400" dirty="0" smtClean="0"/>
              <a:t>.</a:t>
            </a:r>
          </a:p>
          <a:p>
            <a:pPr algn="l" rtl="0"/>
            <a:r>
              <a:rPr lang="en-US" sz="2400" b="1" dirty="0" smtClean="0"/>
              <a:t>3) N → </a:t>
            </a:r>
            <a:r>
              <a:rPr lang="en-US" sz="2400" dirty="0" smtClean="0"/>
              <a:t>converted to</a:t>
            </a:r>
            <a:r>
              <a:rPr lang="en-US" sz="2400" b="1" dirty="0" smtClean="0"/>
              <a:t> aromatics. {dehydrogenation}. </a:t>
            </a:r>
            <a:endParaRPr lang="en-US" sz="2400" dirty="0" smtClean="0"/>
          </a:p>
          <a:p>
            <a:pPr algn="l" rtl="0"/>
            <a:r>
              <a:rPr lang="en-US" sz="2400" b="1" dirty="0" smtClean="0"/>
              <a:t>4) A→ unchanged.</a:t>
            </a:r>
            <a:endParaRPr lang="en-US" sz="2400" dirty="0" smtClean="0"/>
          </a:p>
          <a:p>
            <a:pPr algn="just" rtl="0">
              <a:buFont typeface="Wingdings" pitchFamily="2" charset="2"/>
              <a:buChar char="q"/>
            </a:pPr>
            <a:endParaRPr lang="en-US" sz="2400" dirty="0" smtClean="0"/>
          </a:p>
          <a:p>
            <a:pPr algn="just" rtl="0">
              <a:buFont typeface="Wingdings" pitchFamily="2" charset="2"/>
              <a:buChar char="q"/>
            </a:pPr>
            <a:endParaRPr lang="en-US" sz="2400" dirty="0" smtClean="0"/>
          </a:p>
          <a:p>
            <a:pPr algn="just" rtl="0"/>
            <a:endParaRPr lang="en-US" sz="2400" dirty="0" smtClean="0"/>
          </a:p>
          <a:p>
            <a:pPr algn="l" rtl="0"/>
            <a:endParaRPr lang="en-US" sz="1600" dirty="0" smtClean="0"/>
          </a:p>
          <a:p>
            <a:pPr algn="l" rtl="0"/>
            <a:endParaRPr lang="en-US" sz="1600" u="sng" dirty="0" smtClean="0"/>
          </a:p>
          <a:p>
            <a:pPr algn="l" rtl="0"/>
            <a:r>
              <a:rPr lang="en-US" sz="1600" dirty="0" smtClean="0"/>
              <a:t>                     </a:t>
            </a:r>
          </a:p>
          <a:p>
            <a:pPr algn="l" rtl="0"/>
            <a:r>
              <a:rPr lang="en-US" sz="1600" dirty="0" smtClean="0"/>
              <a:t>                                        </a:t>
            </a:r>
          </a:p>
          <a:p>
            <a:pPr algn="l" rtl="0"/>
            <a:endParaRPr lang="en-US" sz="2000" dirty="0" smtClean="0"/>
          </a:p>
          <a:p>
            <a:pPr algn="l" rtl="0"/>
            <a:endParaRPr lang="en-US" sz="2000" dirty="0" smtClean="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032421"/>
          </a:xfrm>
          <a:prstGeom prst="rect">
            <a:avLst/>
          </a:prstGeom>
        </p:spPr>
        <p:txBody>
          <a:bodyPr wrap="square">
            <a:spAutoFit/>
          </a:bodyPr>
          <a:lstStyle/>
          <a:p>
            <a:pPr algn="ctr"/>
            <a:r>
              <a:rPr lang="en-US" sz="3600" b="1" u="sng" dirty="0" smtClean="0">
                <a:solidFill>
                  <a:srgbClr val="C00000"/>
                </a:solidFill>
              </a:rPr>
              <a:t>Process Technology</a:t>
            </a:r>
          </a:p>
          <a:p>
            <a:pPr algn="just" rtl="0">
              <a:buFont typeface="Wingdings" pitchFamily="2" charset="2"/>
              <a:buChar char="Ø"/>
            </a:pPr>
            <a:r>
              <a:rPr lang="en-US" sz="2000" dirty="0" smtClean="0"/>
              <a:t>There are several commercial processes available for reforming.</a:t>
            </a:r>
          </a:p>
          <a:p>
            <a:pPr marL="457200" indent="-457200" algn="just" rtl="0">
              <a:buFont typeface="+mj-lt"/>
              <a:buAutoNum type="arabicPeriod"/>
            </a:pPr>
            <a:r>
              <a:rPr lang="en-US" sz="2000" dirty="0" smtClean="0"/>
              <a:t>Semi-regenerative Fixed Bed Process :The name semi-regenerative comes from regeneration of the catalyst in the fixed bed reactors after shut down by burning off the carbon formed on the catalyst surface.</a:t>
            </a:r>
            <a:r>
              <a:rPr lang="en-US" sz="2000" b="1" i="1" dirty="0" smtClean="0"/>
              <a:t> (Low capital cost)</a:t>
            </a:r>
            <a:r>
              <a:rPr lang="en-US" sz="2000" dirty="0" smtClean="0"/>
              <a:t>. </a:t>
            </a:r>
          </a:p>
          <a:p>
            <a:pPr marL="457200" indent="-457200" algn="just" rtl="0">
              <a:buFont typeface="+mj-lt"/>
              <a:buAutoNum type="arabicPeriod"/>
            </a:pPr>
            <a:r>
              <a:rPr lang="en-US" sz="2000" dirty="0" smtClean="0"/>
              <a:t>Continuous Regenerative (moving bed) CCR </a:t>
            </a:r>
            <a:r>
              <a:rPr lang="en-US" sz="2000" dirty="0" err="1" smtClean="0"/>
              <a:t>Platforming</a:t>
            </a:r>
            <a:r>
              <a:rPr lang="en-US" sz="2000" dirty="0" smtClean="0"/>
              <a:t> :Catalyst can be regenerated continuously and maintained at a high activity . </a:t>
            </a:r>
            <a:r>
              <a:rPr lang="en-US" sz="2000" b="1" i="1" dirty="0" smtClean="0"/>
              <a:t>(Higher capital cost)</a:t>
            </a:r>
            <a:r>
              <a:rPr lang="en-US" sz="2000" dirty="0" smtClean="0"/>
              <a:t>. </a:t>
            </a:r>
          </a:p>
          <a:p>
            <a:pPr marL="457200" indent="-457200" algn="just" rtl="0">
              <a:buFont typeface="+mj-lt"/>
              <a:buAutoNum type="arabicPeriod"/>
            </a:pPr>
            <a:r>
              <a:rPr lang="en-US" sz="2000" dirty="0" smtClean="0"/>
              <a:t>Cyclic :compromise between the two extremes having a swing reactor for regeneration.</a:t>
            </a:r>
          </a:p>
          <a:p>
            <a:pPr algn="just" rtl="0">
              <a:buFont typeface="Wingdings" pitchFamily="2" charset="2"/>
              <a:buChar char="q"/>
            </a:pPr>
            <a:endParaRPr lang="en-US" sz="2400" dirty="0" smtClean="0"/>
          </a:p>
          <a:p>
            <a:pPr algn="just" rtl="0"/>
            <a:endParaRPr lang="en-US" sz="2400" dirty="0" smtClean="0"/>
          </a:p>
          <a:p>
            <a:pPr algn="l" rtl="0"/>
            <a:endParaRPr lang="en-US" sz="1600" dirty="0" smtClean="0"/>
          </a:p>
          <a:p>
            <a:pPr algn="l" rtl="0"/>
            <a:endParaRPr lang="en-US" sz="1600" u="sng" dirty="0" smtClean="0"/>
          </a:p>
          <a:p>
            <a:pPr algn="l" rtl="0"/>
            <a:r>
              <a:rPr lang="en-US" sz="1600" dirty="0" smtClean="0"/>
              <a:t>                     </a:t>
            </a:r>
          </a:p>
          <a:p>
            <a:pPr algn="l" rtl="0"/>
            <a:r>
              <a:rPr lang="en-US" sz="1600" dirty="0" smtClean="0"/>
              <a:t>                                        </a:t>
            </a:r>
          </a:p>
          <a:p>
            <a:pPr algn="l" rtl="0"/>
            <a:endParaRPr lang="en-US" sz="2000" dirty="0" smtClean="0"/>
          </a:p>
          <a:p>
            <a:pPr algn="l" rtl="0"/>
            <a:endParaRPr lang="en-US" sz="2000" dirty="0" smtClean="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7048083"/>
          </a:xfrm>
          <a:prstGeom prst="rect">
            <a:avLst/>
          </a:prstGeom>
        </p:spPr>
        <p:txBody>
          <a:bodyPr wrap="square">
            <a:spAutoFit/>
          </a:bodyPr>
          <a:lstStyle/>
          <a:p>
            <a:pPr algn="ctr"/>
            <a:endParaRPr lang="ar-IQ" sz="3600" b="1" u="sng" dirty="0" smtClean="0">
              <a:solidFill>
                <a:srgbClr val="C00000"/>
              </a:solidFill>
            </a:endParaRPr>
          </a:p>
          <a:p>
            <a:pPr algn="ctr" rtl="0"/>
            <a:r>
              <a:rPr lang="en-US" sz="3600" b="1" u="sng" dirty="0" smtClean="0">
                <a:solidFill>
                  <a:srgbClr val="C00000"/>
                </a:solidFill>
              </a:rPr>
              <a:t>Catalyst</a:t>
            </a:r>
          </a:p>
          <a:p>
            <a:pPr algn="just" rtl="0"/>
            <a:r>
              <a:rPr lang="en-US" sz="2400" dirty="0" smtClean="0">
                <a:latin typeface="Times New Roman" pitchFamily="18" charset="0"/>
                <a:cs typeface="Times New Roman" pitchFamily="18" charset="0"/>
              </a:rPr>
              <a:t>All of the reforming catalyst contains </a:t>
            </a:r>
            <a:r>
              <a:rPr lang="en-US" sz="2400" b="1" i="1" dirty="0" smtClean="0">
                <a:latin typeface="Times New Roman" pitchFamily="18" charset="0"/>
                <a:cs typeface="Times New Roman" pitchFamily="18" charset="0"/>
              </a:rPr>
              <a:t>platinum supported on a silica alumina base</a:t>
            </a:r>
            <a:r>
              <a:rPr lang="en-US" sz="2400" dirty="0" smtClean="0">
                <a:latin typeface="Times New Roman" pitchFamily="18" charset="0"/>
                <a:cs typeface="Times New Roman" pitchFamily="18" charset="0"/>
              </a:rPr>
              <a:t>. </a:t>
            </a:r>
          </a:p>
          <a:p>
            <a:pPr algn="just" rtl="0"/>
            <a:r>
              <a:rPr lang="en-US" sz="2400" dirty="0" smtClean="0">
                <a:latin typeface="Times New Roman" pitchFamily="18" charset="0"/>
                <a:cs typeface="Times New Roman" pitchFamily="18" charset="0"/>
              </a:rPr>
              <a:t>In most cases </a:t>
            </a:r>
            <a:r>
              <a:rPr lang="en-US" sz="2400" b="1" i="1" dirty="0" smtClean="0">
                <a:latin typeface="Times New Roman" pitchFamily="18" charset="0"/>
                <a:cs typeface="Times New Roman" pitchFamily="18" charset="0"/>
              </a:rPr>
              <a:t>rhenium is combined with platinum</a:t>
            </a:r>
            <a:r>
              <a:rPr lang="en-US" sz="2400" dirty="0" smtClean="0">
                <a:latin typeface="Times New Roman" pitchFamily="18" charset="0"/>
                <a:cs typeface="Times New Roman" pitchFamily="18" charset="0"/>
              </a:rPr>
              <a:t> to form a more stable catalyst which permits operation at lower pressure.</a:t>
            </a:r>
          </a:p>
          <a:p>
            <a:pPr algn="just" rtl="0"/>
            <a:r>
              <a:rPr lang="en-US" sz="2400" b="1" i="1" dirty="0" smtClean="0">
                <a:latin typeface="Times New Roman" pitchFamily="18" charset="0"/>
                <a:cs typeface="Times New Roman" pitchFamily="18" charset="0"/>
              </a:rPr>
              <a:t>Platinum</a:t>
            </a:r>
            <a:r>
              <a:rPr lang="en-US" sz="2400" dirty="0" smtClean="0">
                <a:latin typeface="Times New Roman" pitchFamily="18" charset="0"/>
                <a:cs typeface="Times New Roman" pitchFamily="18" charset="0"/>
              </a:rPr>
              <a:t> </a:t>
            </a:r>
            <a:r>
              <a:rPr lang="en-US" sz="2400" b="1" i="1" dirty="0" smtClean="0">
                <a:latin typeface="Times New Roman" pitchFamily="18" charset="0"/>
                <a:cs typeface="Times New Roman" pitchFamily="18" charset="0"/>
              </a:rPr>
              <a:t>serve as a catalytic site for hydrogenation and dehydrogenation reactions.</a:t>
            </a:r>
            <a:endParaRPr lang="en-US" sz="2400" dirty="0" smtClean="0">
              <a:latin typeface="Times New Roman" pitchFamily="18" charset="0"/>
              <a:cs typeface="Times New Roman" pitchFamily="18" charset="0"/>
            </a:endParaRPr>
          </a:p>
          <a:p>
            <a:pPr algn="just" rtl="0"/>
            <a:r>
              <a:rPr lang="en-US" sz="2400" b="1" i="1" dirty="0" smtClean="0">
                <a:latin typeface="Times New Roman" pitchFamily="18" charset="0"/>
                <a:cs typeface="Times New Roman" pitchFamily="18" charset="0"/>
              </a:rPr>
              <a:t>Chlorinated alumina provides an acids site for </a:t>
            </a:r>
            <a:r>
              <a:rPr lang="en-US" sz="2400" b="1" i="1" dirty="0" err="1" smtClean="0">
                <a:latin typeface="Times New Roman" pitchFamily="18" charset="0"/>
                <a:cs typeface="Times New Roman" pitchFamily="18" charset="0"/>
              </a:rPr>
              <a:t>isomerization</a:t>
            </a:r>
            <a:r>
              <a:rPr lang="en-US" sz="2400" b="1" i="1" dirty="0" smtClean="0">
                <a:latin typeface="Times New Roman" pitchFamily="18" charset="0"/>
                <a:cs typeface="Times New Roman" pitchFamily="18" charset="0"/>
              </a:rPr>
              <a:t> and hydro- cracking reactions and </a:t>
            </a:r>
            <a:r>
              <a:rPr lang="en-US" sz="2400" b="1" i="1" dirty="0" err="1" smtClean="0">
                <a:latin typeface="Times New Roman" pitchFamily="18" charset="0"/>
                <a:cs typeface="Times New Roman" pitchFamily="18" charset="0"/>
              </a:rPr>
              <a:t>cyclization</a:t>
            </a:r>
            <a:r>
              <a:rPr lang="en-US" sz="2400" dirty="0" smtClean="0">
                <a:latin typeface="Times New Roman" pitchFamily="18" charset="0"/>
                <a:cs typeface="Times New Roman" pitchFamily="18" charset="0"/>
              </a:rPr>
              <a:t>.</a:t>
            </a:r>
          </a:p>
          <a:p>
            <a:pPr algn="ctr" rtl="0"/>
            <a:endParaRPr lang="en-US" sz="3600" b="1" u="sng" dirty="0" smtClean="0">
              <a:solidFill>
                <a:srgbClr val="C00000"/>
              </a:solidFill>
            </a:endParaRPr>
          </a:p>
          <a:p>
            <a:pPr algn="just" rtl="0">
              <a:buFont typeface="Wingdings" pitchFamily="2" charset="2"/>
              <a:buChar char="q"/>
            </a:pPr>
            <a:endParaRPr lang="en-US" sz="2400" dirty="0" smtClean="0"/>
          </a:p>
          <a:p>
            <a:pPr algn="just" rtl="0"/>
            <a:endParaRPr lang="en-US" sz="2400" dirty="0" smtClean="0"/>
          </a:p>
          <a:p>
            <a:pPr algn="l" rtl="0"/>
            <a:endParaRPr lang="en-US" sz="1600" dirty="0" smtClean="0"/>
          </a:p>
          <a:p>
            <a:pPr algn="l" rtl="0"/>
            <a:endParaRPr lang="en-US" sz="1600" u="sng" dirty="0" smtClean="0"/>
          </a:p>
          <a:p>
            <a:pPr algn="l" rtl="0"/>
            <a:r>
              <a:rPr lang="en-US" sz="1600" dirty="0" smtClean="0"/>
              <a:t>                     </a:t>
            </a:r>
          </a:p>
          <a:p>
            <a:pPr algn="l" rtl="0"/>
            <a:r>
              <a:rPr lang="en-US" sz="1600" dirty="0" smtClean="0"/>
              <a:t>                                        </a:t>
            </a:r>
          </a:p>
          <a:p>
            <a:pPr algn="l" rtl="0"/>
            <a:endParaRPr lang="en-US" sz="2000" dirty="0" smtClean="0"/>
          </a:p>
          <a:p>
            <a:pPr algn="l" rtl="0"/>
            <a:endParaRPr lang="en-US" sz="2000" dirty="0" smtClean="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srcRect/>
          <a:stretch>
            <a:fillRect/>
          </a:stretch>
        </p:blipFill>
        <p:spPr bwMode="auto">
          <a:xfrm>
            <a:off x="357158" y="214290"/>
            <a:ext cx="8572560" cy="5715040"/>
          </a:xfrm>
          <a:prstGeom prst="rect">
            <a:avLst/>
          </a:prstGeom>
          <a:noFill/>
          <a:ln w="9525">
            <a:noFill/>
            <a:miter lim="800000"/>
            <a:headEnd/>
            <a:tailEnd/>
          </a:ln>
          <a:effectLst/>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4093428"/>
          </a:xfrm>
          <a:prstGeom prst="rect">
            <a:avLst/>
          </a:prstGeom>
        </p:spPr>
        <p:txBody>
          <a:bodyPr wrap="square">
            <a:spAutoFit/>
          </a:bodyPr>
          <a:lstStyle/>
          <a:p>
            <a:pPr algn="l"/>
            <a:r>
              <a:rPr lang="en-US" sz="3600" b="1" u="sng" dirty="0" smtClean="0">
                <a:solidFill>
                  <a:srgbClr val="C00000"/>
                </a:solidFill>
              </a:rPr>
              <a:t>Example (2)</a:t>
            </a:r>
          </a:p>
          <a:p>
            <a:pPr algn="l"/>
            <a:endParaRPr lang="en-US" sz="3600" b="1" u="sng" dirty="0" smtClean="0">
              <a:solidFill>
                <a:srgbClr val="C00000"/>
              </a:solidFill>
            </a:endParaRPr>
          </a:p>
          <a:p>
            <a:pPr algn="ctr"/>
            <a:endParaRPr lang="en-US" sz="3600" b="1" u="sng" dirty="0" smtClean="0">
              <a:solidFill>
                <a:srgbClr val="C00000"/>
              </a:solidFill>
            </a:endParaRPr>
          </a:p>
          <a:p>
            <a:pPr algn="just" rtl="0">
              <a:buFont typeface="Wingdings" pitchFamily="2" charset="2"/>
              <a:buChar char="q"/>
            </a:pPr>
            <a:endParaRPr lang="en-US" sz="2400" dirty="0" smtClean="0"/>
          </a:p>
          <a:p>
            <a:pPr algn="just" rtl="0"/>
            <a:endParaRPr lang="en-US" sz="2400" dirty="0" smtClean="0"/>
          </a:p>
          <a:p>
            <a:pPr algn="l" rtl="0"/>
            <a:endParaRPr lang="en-US" sz="1600" dirty="0" smtClean="0"/>
          </a:p>
          <a:p>
            <a:pPr algn="l" rtl="0"/>
            <a:endParaRPr lang="en-US" sz="1600" u="sng" dirty="0" smtClean="0"/>
          </a:p>
          <a:p>
            <a:pPr algn="l" rtl="0"/>
            <a:r>
              <a:rPr lang="en-US" sz="1600" dirty="0" smtClean="0"/>
              <a:t>                     </a:t>
            </a:r>
          </a:p>
          <a:p>
            <a:pPr algn="l" rtl="0"/>
            <a:r>
              <a:rPr lang="en-US" sz="1600" dirty="0" smtClean="0"/>
              <a:t>                                        </a:t>
            </a:r>
          </a:p>
          <a:p>
            <a:pPr algn="l" rtl="0"/>
            <a:endParaRPr lang="en-US" sz="2000" dirty="0" smtClean="0"/>
          </a:p>
          <a:p>
            <a:pPr algn="l" rtl="0"/>
            <a:endParaRPr lang="en-US" sz="2000" dirty="0" smtClean="0"/>
          </a:p>
        </p:txBody>
      </p:sp>
      <p:pic>
        <p:nvPicPr>
          <p:cNvPr id="3" name="Picture 2"/>
          <p:cNvPicPr>
            <a:picLocks noChangeAspect="1" noChangeArrowheads="1"/>
          </p:cNvPicPr>
          <p:nvPr/>
        </p:nvPicPr>
        <p:blipFill>
          <a:blip r:embed="rId2" cstate="print"/>
          <a:srcRect/>
          <a:stretch>
            <a:fillRect/>
          </a:stretch>
        </p:blipFill>
        <p:spPr bwMode="auto">
          <a:xfrm>
            <a:off x="428596" y="642918"/>
            <a:ext cx="6929486" cy="1357322"/>
          </a:xfrm>
          <a:prstGeom prst="rect">
            <a:avLst/>
          </a:prstGeom>
          <a:noFill/>
          <a:ln w="9525">
            <a:noFill/>
            <a:miter lim="800000"/>
            <a:headEnd/>
            <a:tailEnd/>
          </a:ln>
          <a:effectLst/>
        </p:spPr>
      </p:pic>
      <p:pic>
        <p:nvPicPr>
          <p:cNvPr id="4" name="Picture 3"/>
          <p:cNvPicPr>
            <a:picLocks noChangeAspect="1" noChangeArrowheads="1"/>
          </p:cNvPicPr>
          <p:nvPr/>
        </p:nvPicPr>
        <p:blipFill>
          <a:blip r:embed="rId3" cstate="print"/>
          <a:srcRect/>
          <a:stretch>
            <a:fillRect/>
          </a:stretch>
        </p:blipFill>
        <p:spPr bwMode="auto">
          <a:xfrm>
            <a:off x="0" y="2000240"/>
            <a:ext cx="7572428" cy="4286280"/>
          </a:xfrm>
          <a:prstGeom prst="rect">
            <a:avLst/>
          </a:prstGeom>
          <a:noFill/>
          <a:ln w="9525">
            <a:noFill/>
            <a:miter lim="800000"/>
            <a:headEnd/>
            <a:tailEnd/>
          </a:ln>
          <a:effectLst/>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8402300"/>
          </a:xfrm>
          <a:prstGeom prst="rect">
            <a:avLst/>
          </a:prstGeom>
        </p:spPr>
        <p:txBody>
          <a:bodyPr wrap="square">
            <a:spAutoFit/>
          </a:bodyPr>
          <a:lstStyle/>
          <a:p>
            <a:pPr algn="just" rtl="0"/>
            <a:r>
              <a:rPr lang="en-US" b="1" u="sng" dirty="0" smtClean="0">
                <a:solidFill>
                  <a:srgbClr val="C00000"/>
                </a:solidFill>
              </a:rPr>
              <a:t>Example (3)</a:t>
            </a:r>
          </a:p>
          <a:p>
            <a:pPr algn="just" rtl="0"/>
            <a:r>
              <a:rPr lang="en-US" dirty="0" smtClean="0"/>
              <a:t>On processing 1200 ton / day of 27 API catalyst crackers feed stock at a temperature of 450 </a:t>
            </a:r>
            <a:r>
              <a:rPr lang="en-US" baseline="30000" dirty="0" err="1" smtClean="0"/>
              <a:t>o</a:t>
            </a:r>
            <a:r>
              <a:rPr lang="en-US" dirty="0" err="1" smtClean="0"/>
              <a:t>C</a:t>
            </a:r>
            <a:r>
              <a:rPr lang="en-US" dirty="0" smtClean="0"/>
              <a:t>, pressure =1050 mm Hg the following products were obtained:</a:t>
            </a:r>
          </a:p>
          <a:p>
            <a:pPr algn="l" rtl="0"/>
            <a:r>
              <a:rPr lang="en-US" u="sng" dirty="0" smtClean="0"/>
              <a:t>Products   </a:t>
            </a:r>
            <a:r>
              <a:rPr lang="en-US" dirty="0" smtClean="0"/>
              <a:t>            </a:t>
            </a:r>
            <a:r>
              <a:rPr lang="en-US" u="sng" dirty="0" smtClean="0"/>
              <a:t>wt %</a:t>
            </a:r>
            <a:r>
              <a:rPr lang="en-US" dirty="0" smtClean="0"/>
              <a:t>       </a:t>
            </a:r>
            <a:r>
              <a:rPr lang="en-US" u="sng" dirty="0" smtClean="0"/>
              <a:t>API</a:t>
            </a:r>
            <a:r>
              <a:rPr lang="en-US" dirty="0" smtClean="0"/>
              <a:t>        </a:t>
            </a:r>
            <a:r>
              <a:rPr lang="en-US" u="sng" dirty="0" smtClean="0"/>
              <a:t>Mw</a:t>
            </a:r>
            <a:endParaRPr lang="en-US" dirty="0" smtClean="0"/>
          </a:p>
          <a:p>
            <a:pPr algn="l" rtl="0"/>
            <a:r>
              <a:rPr lang="en-US" dirty="0" smtClean="0"/>
              <a:t>Gases                    15           --         32 </a:t>
            </a:r>
          </a:p>
          <a:p>
            <a:pPr algn="l" rtl="0"/>
            <a:r>
              <a:rPr lang="en-US" dirty="0" smtClean="0"/>
              <a:t>C</a:t>
            </a:r>
            <a:r>
              <a:rPr lang="en-US" baseline="-25000" dirty="0" smtClean="0"/>
              <a:t>5</a:t>
            </a:r>
            <a:r>
              <a:rPr lang="en-US" baseline="30000" dirty="0" smtClean="0"/>
              <a:t>+</a:t>
            </a:r>
            <a:r>
              <a:rPr lang="en-US" dirty="0" smtClean="0"/>
              <a:t> gasoline          55          63        110</a:t>
            </a:r>
          </a:p>
          <a:p>
            <a:pPr algn="l" rtl="0"/>
            <a:r>
              <a:rPr lang="en-US" dirty="0" smtClean="0"/>
              <a:t>TCGO                    26          5          260   </a:t>
            </a:r>
          </a:p>
          <a:p>
            <a:pPr algn="l" rtl="0"/>
            <a:r>
              <a:rPr lang="en-US" dirty="0" smtClean="0"/>
              <a:t>Coke                      4           --          12</a:t>
            </a:r>
          </a:p>
          <a:p>
            <a:pPr algn="l" rtl="0"/>
            <a:r>
              <a:rPr lang="en-US" dirty="0" smtClean="0"/>
              <a:t>Given that: WHSV = 0.7 hr</a:t>
            </a:r>
            <a:r>
              <a:rPr lang="en-US" baseline="30000" dirty="0" smtClean="0"/>
              <a:t> -1</a:t>
            </a:r>
            <a:r>
              <a:rPr lang="en-US" dirty="0" smtClean="0"/>
              <a:t>, Linear velocity of vapor (U) = 0.3 m/s,</a:t>
            </a:r>
          </a:p>
          <a:p>
            <a:pPr algn="l" rtl="0"/>
            <a:r>
              <a:rPr lang="en-US" dirty="0" smtClean="0"/>
              <a:t> ρ </a:t>
            </a:r>
            <a:r>
              <a:rPr lang="en-US" baseline="-25000" dirty="0" smtClean="0"/>
              <a:t>catalyst </a:t>
            </a:r>
            <a:r>
              <a:rPr lang="en-US" dirty="0" smtClean="0"/>
              <a:t> = 420 Kg /m</a:t>
            </a:r>
            <a:r>
              <a:rPr lang="en-US" baseline="30000" dirty="0" smtClean="0"/>
              <a:t>3</a:t>
            </a:r>
            <a:r>
              <a:rPr lang="en-US" dirty="0" smtClean="0"/>
              <a:t> </a:t>
            </a:r>
          </a:p>
          <a:p>
            <a:pPr algn="l" rtl="0"/>
            <a:r>
              <a:rPr lang="en-US" dirty="0" smtClean="0"/>
              <a:t>Calculate: a) diameter of the cracker, b) weight of catalyst needed, c) conversion, and d) efficiency.</a:t>
            </a:r>
          </a:p>
          <a:p>
            <a:pPr algn="l" rtl="0"/>
            <a:r>
              <a:rPr lang="en-US" b="1" u="sng" dirty="0" smtClean="0"/>
              <a:t>Solution :</a:t>
            </a:r>
            <a:r>
              <a:rPr lang="en-US" dirty="0" smtClean="0"/>
              <a:t>                       </a:t>
            </a:r>
          </a:p>
          <a:p>
            <a:pPr algn="l" rtl="0"/>
            <a:r>
              <a:rPr lang="en-US" dirty="0" smtClean="0"/>
              <a:t>             1200 ton/day * 1000 Kg/ton</a:t>
            </a:r>
          </a:p>
          <a:p>
            <a:pPr algn="l" rtl="0"/>
            <a:r>
              <a:rPr lang="en-US" dirty="0" smtClean="0"/>
              <a:t>m</a:t>
            </a:r>
            <a:r>
              <a:rPr lang="en-US" baseline="-25000" dirty="0" smtClean="0"/>
              <a:t> feed </a:t>
            </a:r>
            <a:r>
              <a:rPr lang="en-US" dirty="0" smtClean="0"/>
              <a:t>= --------------------------  = 50000 Kg /hr</a:t>
            </a:r>
          </a:p>
          <a:p>
            <a:pPr algn="l" rtl="0"/>
            <a:r>
              <a:rPr lang="en-US" dirty="0" smtClean="0"/>
              <a:t>                 24 hr/day            </a:t>
            </a:r>
          </a:p>
          <a:p>
            <a:pPr algn="l" rtl="0"/>
            <a:r>
              <a:rPr lang="en-US" dirty="0" smtClean="0"/>
              <a:t> m</a:t>
            </a:r>
            <a:r>
              <a:rPr lang="en-US" baseline="-25000" dirty="0" smtClean="0"/>
              <a:t> gases </a:t>
            </a:r>
            <a:r>
              <a:rPr lang="en-US" dirty="0" smtClean="0"/>
              <a:t>= 0.15 * 50000 / 3600 =2.08 Kg/s</a:t>
            </a:r>
          </a:p>
          <a:p>
            <a:pPr algn="l" rtl="0"/>
            <a:r>
              <a:rPr lang="en-US" dirty="0" smtClean="0"/>
              <a:t>m </a:t>
            </a:r>
            <a:r>
              <a:rPr lang="en-US" baseline="-25000" dirty="0" smtClean="0"/>
              <a:t>C5</a:t>
            </a:r>
            <a:r>
              <a:rPr lang="en-US" baseline="30000" dirty="0" smtClean="0"/>
              <a:t>+</a:t>
            </a:r>
            <a:r>
              <a:rPr lang="en-US" baseline="-25000" dirty="0" smtClean="0"/>
              <a:t> gasoline</a:t>
            </a:r>
            <a:r>
              <a:rPr lang="en-US" dirty="0" smtClean="0"/>
              <a:t>   = 0.55 * 50000/ 3600 =7.64 Kg/s</a:t>
            </a:r>
          </a:p>
          <a:p>
            <a:pPr algn="l" rtl="0"/>
            <a:r>
              <a:rPr lang="en-US" dirty="0" smtClean="0"/>
              <a:t>m </a:t>
            </a:r>
            <a:r>
              <a:rPr lang="en-US" baseline="-25000" dirty="0" smtClean="0"/>
              <a:t>TCGO </a:t>
            </a:r>
            <a:r>
              <a:rPr lang="en-US" dirty="0" smtClean="0"/>
              <a:t>= 0.26 * 50000/ 3600 = 3.61 Kg/s</a:t>
            </a:r>
          </a:p>
          <a:p>
            <a:pPr algn="l" rtl="0"/>
            <a:r>
              <a:rPr lang="en-US" dirty="0" smtClean="0"/>
              <a:t>Total moles of vapor = (2.08/ 32) + (7.64/ 110) + (3.61/ 260 )</a:t>
            </a:r>
          </a:p>
          <a:p>
            <a:pPr algn="l" rtl="0"/>
            <a:r>
              <a:rPr lang="en-US" dirty="0" smtClean="0"/>
              <a:t>n = 0.1479 Kg mole / s</a:t>
            </a:r>
          </a:p>
          <a:p>
            <a:pPr algn="l" rtl="0"/>
            <a:r>
              <a:rPr lang="en-US" b="1" dirty="0" smtClean="0"/>
              <a:t> </a:t>
            </a:r>
            <a:endParaRPr lang="en-US" dirty="0" smtClean="0"/>
          </a:p>
          <a:p>
            <a:pPr rtl="0"/>
            <a:r>
              <a:rPr lang="en-US" b="1" dirty="0" smtClean="0"/>
              <a:t> </a:t>
            </a:r>
            <a:endParaRPr lang="en-US" dirty="0" smtClean="0"/>
          </a:p>
          <a:p>
            <a:pPr rtl="0"/>
            <a:r>
              <a:rPr lang="en-US" b="1" dirty="0" smtClean="0"/>
              <a:t> </a:t>
            </a:r>
            <a:endParaRPr lang="en-US" dirty="0" smtClean="0"/>
          </a:p>
          <a:p>
            <a:pPr algn="l" rtl="0"/>
            <a:endParaRPr lang="en-US" dirty="0" smtClean="0"/>
          </a:p>
          <a:p>
            <a:pPr algn="l" rtl="0"/>
            <a:endParaRPr lang="en-US" dirty="0" smtClean="0"/>
          </a:p>
          <a:p>
            <a:pPr algn="just" rtl="0"/>
            <a:endParaRPr lang="en-US" dirty="0" smtClean="0"/>
          </a:p>
          <a:p>
            <a:pPr algn="l" rtl="0"/>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9144000" cy="6924973"/>
          </a:xfrm>
          <a:prstGeom prst="rect">
            <a:avLst/>
          </a:prstGeom>
        </p:spPr>
        <p:txBody>
          <a:bodyPr wrap="square">
            <a:spAutoFit/>
          </a:bodyPr>
          <a:lstStyle/>
          <a:p>
            <a:pPr algn="l" rtl="0"/>
            <a:r>
              <a:rPr lang="en-US" sz="2000" dirty="0" smtClean="0"/>
              <a:t>         22.4 (m</a:t>
            </a:r>
            <a:r>
              <a:rPr lang="en-US" sz="2000" baseline="30000" dirty="0" smtClean="0"/>
              <a:t>3</a:t>
            </a:r>
            <a:r>
              <a:rPr lang="en-US" sz="2000" dirty="0" smtClean="0"/>
              <a:t>/ kg mole)  * 760 mm Hg</a:t>
            </a:r>
          </a:p>
          <a:p>
            <a:pPr algn="l" rtl="0"/>
            <a:r>
              <a:rPr lang="en-US" sz="2000" dirty="0" smtClean="0"/>
              <a:t>R = --------------------------------- = 62.359</a:t>
            </a:r>
          </a:p>
          <a:p>
            <a:pPr algn="l"/>
            <a:r>
              <a:rPr lang="en-US" sz="2000" dirty="0" smtClean="0"/>
              <a:t>           1 Kg mole * 273                                            </a:t>
            </a:r>
          </a:p>
          <a:p>
            <a:pPr algn="l" rtl="0"/>
            <a:r>
              <a:rPr lang="en-US" sz="2000" dirty="0" smtClean="0"/>
              <a:t> </a:t>
            </a:r>
            <a:r>
              <a:rPr lang="en-US" sz="2000" b="1" dirty="0" smtClean="0"/>
              <a:t> </a:t>
            </a:r>
            <a:endParaRPr lang="en-US" sz="2000" dirty="0" smtClean="0"/>
          </a:p>
          <a:p>
            <a:pPr algn="l" rtl="0"/>
            <a:r>
              <a:rPr lang="en-US" sz="2000" dirty="0" smtClean="0"/>
              <a:t>       n R T         0.1479* 62.359 *(450+273)</a:t>
            </a:r>
          </a:p>
          <a:p>
            <a:pPr algn="l" rtl="0"/>
            <a:r>
              <a:rPr lang="en-US" sz="2000" dirty="0" smtClean="0"/>
              <a:t>V= --------  = ------------------------= 6.35 m</a:t>
            </a:r>
            <a:r>
              <a:rPr lang="en-US" sz="2000" baseline="30000" dirty="0" smtClean="0"/>
              <a:t>3</a:t>
            </a:r>
            <a:r>
              <a:rPr lang="en-US" sz="2000" dirty="0" smtClean="0"/>
              <a:t>/s</a:t>
            </a:r>
          </a:p>
          <a:p>
            <a:pPr algn="l"/>
            <a:r>
              <a:rPr lang="en-US" sz="2000" dirty="0" smtClean="0"/>
              <a:t>         P                   1050</a:t>
            </a:r>
          </a:p>
          <a:p>
            <a:pPr algn="l" rtl="0"/>
            <a:r>
              <a:rPr lang="en-US" sz="2000" b="1" dirty="0" smtClean="0"/>
              <a:t>  </a:t>
            </a:r>
            <a:endParaRPr lang="en-US" sz="2000" dirty="0" smtClean="0"/>
          </a:p>
          <a:p>
            <a:pPr algn="l" rtl="0"/>
            <a:r>
              <a:rPr lang="en-US" sz="2000" b="1" dirty="0" smtClean="0"/>
              <a:t>          </a:t>
            </a:r>
            <a:r>
              <a:rPr lang="en-US" sz="2000" dirty="0" smtClean="0"/>
              <a:t>П            V            6.35 m</a:t>
            </a:r>
            <a:r>
              <a:rPr lang="en-US" sz="2000" baseline="30000" dirty="0" smtClean="0"/>
              <a:t>3</a:t>
            </a:r>
            <a:r>
              <a:rPr lang="en-US" sz="2000" dirty="0" smtClean="0"/>
              <a:t>/s</a:t>
            </a:r>
          </a:p>
          <a:p>
            <a:pPr algn="l" rtl="0"/>
            <a:r>
              <a:rPr lang="en-US" sz="2000" dirty="0" smtClean="0"/>
              <a:t>A =----- D</a:t>
            </a:r>
            <a:r>
              <a:rPr lang="en-US" sz="2000" baseline="30000" dirty="0" smtClean="0"/>
              <a:t>2</a:t>
            </a:r>
            <a:r>
              <a:rPr lang="en-US" sz="2000" dirty="0" smtClean="0"/>
              <a:t> = -----  = -------       = 21.17 m</a:t>
            </a:r>
            <a:r>
              <a:rPr lang="en-US" sz="2000" baseline="30000" dirty="0" smtClean="0"/>
              <a:t>2</a:t>
            </a:r>
            <a:endParaRPr lang="en-US" sz="2000" dirty="0" smtClean="0"/>
          </a:p>
          <a:p>
            <a:pPr algn="l"/>
            <a:r>
              <a:rPr lang="en-US" sz="2000" dirty="0" smtClean="0"/>
              <a:t>         4            U              0.3 m/s</a:t>
            </a:r>
            <a:r>
              <a:rPr lang="en-US" sz="2000" b="1" dirty="0" smtClean="0"/>
              <a:t>    </a:t>
            </a:r>
            <a:endParaRPr lang="en-US" sz="2000" dirty="0" smtClean="0"/>
          </a:p>
          <a:p>
            <a:pPr algn="l" rtl="0"/>
            <a:r>
              <a:rPr lang="en-US" sz="2000" b="1" dirty="0" smtClean="0"/>
              <a:t> </a:t>
            </a:r>
            <a:endParaRPr lang="en-US" sz="2000" dirty="0" smtClean="0"/>
          </a:p>
          <a:p>
            <a:pPr algn="l" rtl="0"/>
            <a:r>
              <a:rPr lang="en-US" sz="2000" b="1" dirty="0" smtClean="0"/>
              <a:t> </a:t>
            </a:r>
            <a:r>
              <a:rPr lang="en-US" sz="2000" dirty="0" smtClean="0"/>
              <a:t>m </a:t>
            </a:r>
            <a:r>
              <a:rPr lang="en-US" sz="2000" baseline="-25000" dirty="0" smtClean="0"/>
              <a:t>catalyst </a:t>
            </a:r>
            <a:r>
              <a:rPr lang="en-US" sz="2000" dirty="0" smtClean="0"/>
              <a:t>= 50000/0.7 = 71428 Kg</a:t>
            </a:r>
          </a:p>
          <a:p>
            <a:pPr algn="l" rtl="0"/>
            <a:r>
              <a:rPr lang="en-US" sz="2000" dirty="0" smtClean="0"/>
              <a:t>V</a:t>
            </a:r>
            <a:r>
              <a:rPr lang="en-US" sz="2000" b="1" dirty="0" smtClean="0"/>
              <a:t> </a:t>
            </a:r>
            <a:r>
              <a:rPr lang="en-US" sz="2000" baseline="-25000" dirty="0" smtClean="0"/>
              <a:t>catalyst</a:t>
            </a:r>
            <a:r>
              <a:rPr lang="en-US" sz="2000" dirty="0" smtClean="0"/>
              <a:t> = m/ ρ = 170 m</a:t>
            </a:r>
            <a:r>
              <a:rPr lang="en-US" sz="2000" baseline="30000" dirty="0" smtClean="0"/>
              <a:t>3</a:t>
            </a:r>
            <a:endParaRPr lang="en-US" sz="2000" dirty="0" smtClean="0"/>
          </a:p>
          <a:p>
            <a:pPr algn="l" rtl="0"/>
            <a:r>
              <a:rPr lang="en-US" sz="2000" dirty="0" smtClean="0"/>
              <a:t>           4* 170</a:t>
            </a:r>
          </a:p>
          <a:p>
            <a:pPr algn="l" rtl="0"/>
            <a:r>
              <a:rPr lang="en-US" sz="2000" dirty="0" smtClean="0"/>
              <a:t>H= ----------------  = 8 m</a:t>
            </a:r>
          </a:p>
          <a:p>
            <a:pPr algn="l"/>
            <a:r>
              <a:rPr lang="en-US" sz="2000" b="1" dirty="0" smtClean="0"/>
              <a:t>          </a:t>
            </a:r>
            <a:r>
              <a:rPr lang="en-US" sz="2000" dirty="0" smtClean="0"/>
              <a:t>3.14 * (5.19)</a:t>
            </a:r>
            <a:r>
              <a:rPr lang="en-US" sz="2000" baseline="30000" dirty="0" smtClean="0"/>
              <a:t>2</a:t>
            </a:r>
            <a:endParaRPr lang="en-US" sz="2000" dirty="0" smtClean="0"/>
          </a:p>
          <a:p>
            <a:pPr algn="l" rtl="0"/>
            <a:endParaRPr lang="en-US" sz="1600" dirty="0" smtClean="0"/>
          </a:p>
          <a:p>
            <a:pPr algn="l" rtl="0"/>
            <a:endParaRPr lang="en-US" sz="1600" u="sng" dirty="0" smtClean="0"/>
          </a:p>
          <a:p>
            <a:pPr algn="l" rtl="0"/>
            <a:r>
              <a:rPr lang="en-US" sz="1600" dirty="0" smtClean="0"/>
              <a:t>                     </a:t>
            </a:r>
          </a:p>
          <a:p>
            <a:pPr algn="l" rtl="0"/>
            <a:r>
              <a:rPr lang="en-US" sz="1600" dirty="0" smtClean="0"/>
              <a:t>                                        </a:t>
            </a:r>
          </a:p>
          <a:p>
            <a:pPr algn="l" rtl="0"/>
            <a:endParaRPr lang="en-US" sz="2000" dirty="0" smtClean="0"/>
          </a:p>
          <a:p>
            <a:pPr algn="l" rtl="0"/>
            <a:endParaRPr lang="en-US" sz="20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5940088"/>
          </a:xfrm>
          <a:prstGeom prst="rect">
            <a:avLst/>
          </a:prstGeom>
        </p:spPr>
        <p:txBody>
          <a:bodyPr wrap="square">
            <a:spAutoFit/>
          </a:bodyPr>
          <a:lstStyle/>
          <a:p>
            <a:pPr algn="l" rtl="0"/>
            <a:r>
              <a:rPr lang="en-US" sz="3600" b="1" u="sng" dirty="0" smtClean="0">
                <a:solidFill>
                  <a:srgbClr val="00B0F0"/>
                </a:solidFill>
              </a:rPr>
              <a:t>Requirements of Thermal cracking:</a:t>
            </a:r>
            <a:r>
              <a:rPr lang="en-US" sz="3600" dirty="0" smtClean="0">
                <a:solidFill>
                  <a:srgbClr val="00B0F0"/>
                </a:solidFill>
              </a:rPr>
              <a:t> </a:t>
            </a:r>
          </a:p>
          <a:p>
            <a:pPr algn="just" rtl="0">
              <a:buFont typeface="Wingdings" pitchFamily="2" charset="2"/>
              <a:buChar char="q"/>
            </a:pPr>
            <a:r>
              <a:rPr lang="en-US" sz="2400" dirty="0" smtClean="0"/>
              <a:t>Residual fractions (bottom of barrel) are the least valuable streams of a refinery.</a:t>
            </a:r>
          </a:p>
          <a:p>
            <a:pPr algn="just" rtl="0">
              <a:buFont typeface="Wingdings" pitchFamily="2" charset="2"/>
              <a:buChar char="q"/>
            </a:pPr>
            <a:r>
              <a:rPr lang="en-US" sz="2400" dirty="0" smtClean="0"/>
              <a:t>Nearly 30-40 % of the typical C.O in Iraq contains 370 </a:t>
            </a:r>
            <a:r>
              <a:rPr lang="en-US" sz="2400" baseline="30000" dirty="0" smtClean="0"/>
              <a:t>+ 0</a:t>
            </a:r>
            <a:r>
              <a:rPr lang="en-US" sz="2400" dirty="0" smtClean="0"/>
              <a:t>C fractions.</a:t>
            </a:r>
          </a:p>
          <a:p>
            <a:pPr algn="just" rtl="0">
              <a:buFont typeface="Wingdings" pitchFamily="2" charset="2"/>
              <a:buChar char="q"/>
            </a:pPr>
            <a:r>
              <a:rPr lang="en-US" sz="2400" dirty="0" smtClean="0"/>
              <a:t>Worldwide limited reserve of sweet crude oil.</a:t>
            </a:r>
          </a:p>
          <a:p>
            <a:pPr algn="just" rtl="0">
              <a:buFont typeface="Wingdings" pitchFamily="2" charset="2"/>
              <a:buChar char="q"/>
            </a:pPr>
            <a:r>
              <a:rPr lang="en-US" sz="2400" dirty="0" smtClean="0"/>
              <a:t>Disposal problems due to stringent environmental regulations.</a:t>
            </a:r>
          </a:p>
          <a:p>
            <a:pPr algn="just" rtl="0">
              <a:buFont typeface="Wingdings" pitchFamily="2" charset="2"/>
              <a:buChar char="q"/>
            </a:pPr>
            <a:r>
              <a:rPr lang="en-US" sz="2400" dirty="0" smtClean="0"/>
              <a:t>Decreasing demand of fuel oil.</a:t>
            </a:r>
          </a:p>
          <a:p>
            <a:pPr algn="just" rtl="0">
              <a:buFont typeface="Wingdings" pitchFamily="2" charset="2"/>
              <a:buChar char="q"/>
            </a:pPr>
            <a:r>
              <a:rPr lang="en-US" sz="2400" dirty="0" smtClean="0"/>
              <a:t>Gradually increasing demand of middle distillates. </a:t>
            </a:r>
          </a:p>
          <a:p>
            <a:pPr algn="just" rtl="0"/>
            <a:endParaRPr lang="en-US" sz="2400" dirty="0" smtClean="0"/>
          </a:p>
          <a:p>
            <a:pPr algn="l" rtl="0"/>
            <a:endParaRPr lang="en-US" sz="1600" dirty="0" smtClean="0"/>
          </a:p>
          <a:p>
            <a:pPr algn="l" rtl="0"/>
            <a:endParaRPr lang="en-US" sz="1600" u="sng" dirty="0" smtClean="0"/>
          </a:p>
          <a:p>
            <a:pPr algn="l" rtl="0"/>
            <a:r>
              <a:rPr lang="en-US" sz="1600" dirty="0" smtClean="0"/>
              <a:t>                     </a:t>
            </a:r>
          </a:p>
          <a:p>
            <a:pPr algn="l" rtl="0"/>
            <a:r>
              <a:rPr lang="en-US" sz="1600" dirty="0" smtClean="0"/>
              <a:t>                                        </a:t>
            </a:r>
          </a:p>
          <a:p>
            <a:pPr algn="l" rtl="0"/>
            <a:endParaRPr lang="en-US" sz="2000" dirty="0" smtClean="0"/>
          </a:p>
          <a:p>
            <a:pPr algn="l" rtl="0"/>
            <a:endParaRPr lang="en-US" sz="2000" dirty="0" smtClean="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p:cNvSpPr txBox="1">
            <a:spLocks/>
          </p:cNvSpPr>
          <p:nvPr/>
        </p:nvSpPr>
        <p:spPr>
          <a:xfrm>
            <a:off x="357158" y="274638"/>
            <a:ext cx="8429684" cy="3940180"/>
          </a:xfrm>
          <a:prstGeom prst="rect">
            <a:avLst/>
          </a:prstGeom>
        </p:spPr>
        <p:txBody>
          <a:bodyPr vert="horz" anchor="b">
            <a:normAutofit/>
            <a:scene3d>
              <a:camera prst="orthographicFront"/>
              <a:lightRig rig="soft" dir="t"/>
            </a:scene3d>
            <a:sp3d prstMaterial="softEdge">
              <a:bevelT w="25400" h="254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1" i="0" u="none" strike="noStrike" kern="1200" cap="none" spc="0" normalizeH="0" baseline="0" noProof="0" dirty="0" smtClean="0">
                <a:ln>
                  <a:noFill/>
                </a:ln>
                <a:solidFill>
                  <a:srgbClr val="FF0000"/>
                </a:solidFill>
                <a:effectLst>
                  <a:outerShdw blurRad="31750" dist="25400" dir="5400000" algn="tl" rotWithShape="0">
                    <a:srgbClr val="000000">
                      <a:alpha val="25000"/>
                    </a:srgbClr>
                  </a:outerShdw>
                </a:effectLst>
                <a:uLnTx/>
                <a:uFillTx/>
                <a:latin typeface="+mj-lt"/>
                <a:ea typeface="+mj-ea"/>
                <a:cs typeface="+mj-cs"/>
              </a:rPr>
              <a:t/>
            </a:r>
            <a:br>
              <a:rPr kumimoji="0" lang="en-US" sz="4400" b="1" i="0" u="none" strike="noStrike" kern="1200" cap="none" spc="0" normalizeH="0" baseline="0" noProof="0" dirty="0" smtClean="0">
                <a:ln>
                  <a:noFill/>
                </a:ln>
                <a:solidFill>
                  <a:srgbClr val="FF0000"/>
                </a:solidFill>
                <a:effectLst>
                  <a:outerShdw blurRad="31750" dist="25400" dir="5400000" algn="tl" rotWithShape="0">
                    <a:srgbClr val="000000">
                      <a:alpha val="25000"/>
                    </a:srgbClr>
                  </a:outerShdw>
                </a:effectLst>
                <a:uLnTx/>
                <a:uFillTx/>
                <a:latin typeface="+mj-lt"/>
                <a:ea typeface="+mj-ea"/>
                <a:cs typeface="+mj-cs"/>
              </a:rPr>
            </a:br>
            <a:r>
              <a:rPr kumimoji="0" lang="en-US" sz="4400" b="1" i="0" u="none" strike="noStrike" kern="1200" cap="none" spc="0" normalizeH="0" baseline="0" noProof="0" dirty="0" smtClean="0">
                <a:ln>
                  <a:noFill/>
                </a:ln>
                <a:solidFill>
                  <a:srgbClr val="FF0000"/>
                </a:solidFill>
                <a:effectLst>
                  <a:outerShdw blurRad="31750" dist="25400" dir="5400000" algn="tl" rotWithShape="0">
                    <a:srgbClr val="000000">
                      <a:alpha val="25000"/>
                    </a:srgbClr>
                  </a:outerShdw>
                </a:effectLst>
                <a:uLnTx/>
                <a:uFillTx/>
                <a:latin typeface="+mj-lt"/>
                <a:ea typeface="+mj-ea"/>
                <a:cs typeface="+mj-cs"/>
              </a:rPr>
              <a:t/>
            </a:r>
            <a:br>
              <a:rPr kumimoji="0" lang="en-US" sz="4400" b="1" i="0" u="none" strike="noStrike" kern="1200" cap="none" spc="0" normalizeH="0" baseline="0" noProof="0" dirty="0" smtClean="0">
                <a:ln>
                  <a:noFill/>
                </a:ln>
                <a:solidFill>
                  <a:srgbClr val="FF0000"/>
                </a:solidFill>
                <a:effectLst>
                  <a:outerShdw blurRad="31750" dist="25400" dir="5400000" algn="tl" rotWithShape="0">
                    <a:srgbClr val="000000">
                      <a:alpha val="25000"/>
                    </a:srgbClr>
                  </a:outerShdw>
                </a:effectLst>
                <a:uLnTx/>
                <a:uFillTx/>
                <a:latin typeface="+mj-lt"/>
                <a:ea typeface="+mj-ea"/>
                <a:cs typeface="+mj-cs"/>
              </a:rPr>
            </a:br>
            <a:r>
              <a:rPr kumimoji="0" lang="en-US" sz="4400" b="1" i="0" u="none" strike="noStrike" kern="1200" cap="none" spc="0" normalizeH="0" baseline="0" noProof="0" dirty="0" smtClean="0">
                <a:ln>
                  <a:noFill/>
                </a:ln>
                <a:solidFill>
                  <a:srgbClr val="FF0000"/>
                </a:solidFill>
                <a:effectLst>
                  <a:outerShdw blurRad="31750" dist="25400" dir="5400000" algn="tl" rotWithShape="0">
                    <a:srgbClr val="000000">
                      <a:alpha val="25000"/>
                    </a:srgbClr>
                  </a:outerShdw>
                </a:effectLst>
                <a:uLnTx/>
                <a:uFillTx/>
                <a:latin typeface="+mj-lt"/>
                <a:ea typeface="+mj-ea"/>
                <a:cs typeface="+mj-cs"/>
              </a:rPr>
              <a:t>D) </a:t>
            </a:r>
            <a:r>
              <a:rPr kumimoji="0" lang="en-US" sz="4000" b="1" i="0" u="none" strike="noStrike" kern="1200" cap="none" spc="0" normalizeH="0" baseline="0" noProof="0" dirty="0" smtClean="0">
                <a:ln>
                  <a:noFill/>
                </a:ln>
                <a:solidFill>
                  <a:schemeClr val="tx1"/>
                </a:solidFill>
                <a:effectLst>
                  <a:outerShdw blurRad="31750" dist="25400" dir="5400000" algn="tl" rotWithShape="0">
                    <a:srgbClr val="000000">
                      <a:alpha val="25000"/>
                    </a:srgbClr>
                  </a:outerShdw>
                </a:effectLst>
                <a:uLnTx/>
                <a:uFillTx/>
                <a:latin typeface="+mn-lt"/>
                <a:ea typeface="+mn-ea"/>
                <a:cs typeface="+mn-cs"/>
              </a:rPr>
              <a:t>Alkylation</a:t>
            </a:r>
            <a:r>
              <a:rPr kumimoji="0" lang="ar-IQ" sz="4000" b="1" i="0" u="none" strike="noStrike" kern="1200" cap="none" spc="0" normalizeH="0" baseline="0" noProof="0" dirty="0" smtClean="0">
                <a:ln>
                  <a:noFill/>
                </a:ln>
                <a:solidFill>
                  <a:srgbClr val="7030A0"/>
                </a:solidFill>
                <a:effectLst>
                  <a:outerShdw blurRad="31750" dist="25400" dir="5400000" algn="tl" rotWithShape="0">
                    <a:srgbClr val="000000">
                      <a:alpha val="25000"/>
                    </a:srgbClr>
                  </a:outerShdw>
                </a:effectLst>
                <a:uLnTx/>
                <a:uFillTx/>
                <a:latin typeface="+mj-lt"/>
                <a:ea typeface="+mj-ea"/>
                <a:cs typeface="+mj-cs"/>
              </a:rPr>
              <a:t/>
            </a:r>
            <a:br>
              <a:rPr kumimoji="0" lang="ar-IQ" sz="4000" b="1" i="0" u="none" strike="noStrike" kern="1200" cap="none" spc="0" normalizeH="0" baseline="0" noProof="0" dirty="0" smtClean="0">
                <a:ln>
                  <a:noFill/>
                </a:ln>
                <a:solidFill>
                  <a:srgbClr val="7030A0"/>
                </a:solidFill>
                <a:effectLst>
                  <a:outerShdw blurRad="31750" dist="25400" dir="5400000" algn="tl" rotWithShape="0">
                    <a:srgbClr val="000000">
                      <a:alpha val="25000"/>
                    </a:srgbClr>
                  </a:outerShdw>
                </a:effectLst>
                <a:uLnTx/>
                <a:uFillTx/>
                <a:latin typeface="+mj-lt"/>
                <a:ea typeface="+mj-ea"/>
                <a:cs typeface="+mj-cs"/>
              </a:rPr>
            </a:br>
            <a:r>
              <a:rPr kumimoji="0" lang="en-US" sz="4400" b="1" i="0" u="none" strike="noStrike" kern="1200" cap="none" spc="0" normalizeH="0" baseline="0" noProof="0" dirty="0" smtClean="0">
                <a:ln>
                  <a:noFill/>
                </a:ln>
                <a:solidFill>
                  <a:srgbClr val="7030A0"/>
                </a:solidFill>
                <a:effectLst>
                  <a:outerShdw blurRad="31750" dist="25400" dir="5400000" algn="tl" rotWithShape="0">
                    <a:srgbClr val="000000">
                      <a:alpha val="25000"/>
                    </a:srgbClr>
                  </a:outerShdw>
                </a:effectLst>
                <a:uLnTx/>
                <a:uFillTx/>
                <a:latin typeface="+mj-lt"/>
                <a:ea typeface="+mj-ea"/>
                <a:cs typeface="+mj-cs"/>
              </a:rPr>
              <a:t/>
            </a:r>
            <a:br>
              <a:rPr kumimoji="0" lang="en-US" sz="4400" b="1" i="0" u="none" strike="noStrike" kern="1200" cap="none" spc="0" normalizeH="0" baseline="0" noProof="0" dirty="0" smtClean="0">
                <a:ln>
                  <a:noFill/>
                </a:ln>
                <a:solidFill>
                  <a:srgbClr val="7030A0"/>
                </a:solidFill>
                <a:effectLst>
                  <a:outerShdw blurRad="31750" dist="25400" dir="5400000" algn="tl" rotWithShape="0">
                    <a:srgbClr val="000000">
                      <a:alpha val="25000"/>
                    </a:srgbClr>
                  </a:outerShdw>
                </a:effectLst>
                <a:uLnTx/>
                <a:uFillTx/>
                <a:latin typeface="+mj-lt"/>
                <a:ea typeface="+mj-ea"/>
                <a:cs typeface="+mj-cs"/>
              </a:rPr>
            </a:br>
            <a:endParaRPr kumimoji="0" lang="ar-IQ" sz="4800" b="1" i="0" u="none" strike="noStrike" kern="1200" cap="none" spc="0" normalizeH="0" baseline="0" noProof="0" dirty="0">
              <a:ln>
                <a:noFill/>
              </a:ln>
              <a:solidFill>
                <a:schemeClr val="tx2"/>
              </a:solidFill>
              <a:effectLst>
                <a:outerShdw blurRad="31750" dist="25400" dir="5400000" algn="tl" rotWithShape="0">
                  <a:srgbClr val="000000">
                    <a:alpha val="25000"/>
                  </a:srgbClr>
                </a:outerShdw>
              </a:effectLst>
              <a:uLnTx/>
              <a:uFillTx/>
              <a:latin typeface="+mj-lt"/>
              <a:ea typeface="+mj-ea"/>
              <a:cs typeface="+mj-cs"/>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9144000" cy="5632311"/>
          </a:xfrm>
          <a:prstGeom prst="rect">
            <a:avLst/>
          </a:prstGeom>
        </p:spPr>
        <p:txBody>
          <a:bodyPr wrap="square">
            <a:spAutoFit/>
          </a:bodyPr>
          <a:lstStyle/>
          <a:p>
            <a:pPr algn="l" rtl="0">
              <a:buFont typeface="Wingdings" pitchFamily="2" charset="2"/>
              <a:buChar char="v"/>
            </a:pPr>
            <a:r>
              <a:rPr lang="en-US" dirty="0" smtClean="0"/>
              <a:t>Alkylation combines low-molecular-weight olefins (primarily a mixture of propylene and </a:t>
            </a:r>
            <a:r>
              <a:rPr lang="en-US" dirty="0" err="1" smtClean="0"/>
              <a:t>butylene</a:t>
            </a:r>
            <a:r>
              <a:rPr lang="en-US" dirty="0" smtClean="0"/>
              <a:t>) with </a:t>
            </a:r>
            <a:r>
              <a:rPr lang="en-US" dirty="0" err="1" smtClean="0"/>
              <a:t>isobutane</a:t>
            </a:r>
            <a:r>
              <a:rPr lang="en-US" dirty="0" smtClean="0"/>
              <a:t> in the presence of a catalyst, either sulfuric acid or hydrofluoric acid.</a:t>
            </a:r>
          </a:p>
          <a:p>
            <a:pPr algn="l" rtl="0">
              <a:buFont typeface="Wingdings" pitchFamily="2" charset="2"/>
              <a:buChar char="v"/>
            </a:pPr>
            <a:endParaRPr lang="en-US" dirty="0" smtClean="0"/>
          </a:p>
          <a:p>
            <a:pPr algn="l" rtl="0">
              <a:buFont typeface="Wingdings" pitchFamily="2" charset="2"/>
              <a:buChar char="v"/>
            </a:pPr>
            <a:endParaRPr lang="en-US" dirty="0" smtClean="0"/>
          </a:p>
          <a:p>
            <a:pPr algn="l" rtl="0">
              <a:buFont typeface="Wingdings" pitchFamily="2" charset="2"/>
              <a:buChar char="v"/>
            </a:pPr>
            <a:endParaRPr lang="en-US" dirty="0" smtClean="0"/>
          </a:p>
          <a:p>
            <a:pPr algn="l" rtl="0">
              <a:buFont typeface="Wingdings" pitchFamily="2" charset="2"/>
              <a:buChar char="v"/>
            </a:pPr>
            <a:endParaRPr lang="en-US" dirty="0" smtClean="0"/>
          </a:p>
          <a:p>
            <a:pPr algn="l" rtl="0">
              <a:buFont typeface="Wingdings" pitchFamily="2" charset="2"/>
              <a:buChar char="v"/>
            </a:pPr>
            <a:endParaRPr lang="en-US" dirty="0" smtClean="0"/>
          </a:p>
          <a:p>
            <a:pPr algn="l" rtl="0">
              <a:buFont typeface="Wingdings" pitchFamily="2" charset="2"/>
              <a:buChar char="v"/>
            </a:pPr>
            <a:endParaRPr lang="en-US" dirty="0" smtClean="0"/>
          </a:p>
          <a:p>
            <a:pPr algn="l" rtl="0">
              <a:buFont typeface="Wingdings" pitchFamily="2" charset="2"/>
              <a:buChar char="v"/>
            </a:pPr>
            <a:endParaRPr lang="en-US" dirty="0" smtClean="0"/>
          </a:p>
          <a:p>
            <a:pPr algn="l" rtl="0">
              <a:buFont typeface="Wingdings" pitchFamily="2" charset="2"/>
              <a:buChar char="v"/>
            </a:pPr>
            <a:endParaRPr lang="en-US" dirty="0" smtClean="0"/>
          </a:p>
          <a:p>
            <a:pPr algn="l" rtl="0">
              <a:buFont typeface="Wingdings" pitchFamily="2" charset="2"/>
              <a:buChar char="v"/>
            </a:pPr>
            <a:endParaRPr lang="en-US" dirty="0" smtClean="0"/>
          </a:p>
          <a:p>
            <a:pPr algn="l" rtl="0">
              <a:buFont typeface="Wingdings" pitchFamily="2" charset="2"/>
              <a:buChar char="v"/>
            </a:pPr>
            <a:endParaRPr lang="en-US" dirty="0" smtClean="0"/>
          </a:p>
          <a:p>
            <a:pPr algn="l" rtl="0">
              <a:buFont typeface="Wingdings" pitchFamily="2" charset="2"/>
              <a:buChar char="v"/>
            </a:pPr>
            <a:r>
              <a:rPr lang="en-US" dirty="0" smtClean="0"/>
              <a:t>The product is called </a:t>
            </a:r>
            <a:r>
              <a:rPr lang="en-US" dirty="0" err="1" smtClean="0"/>
              <a:t>alkylate</a:t>
            </a:r>
            <a:r>
              <a:rPr lang="en-US" dirty="0" smtClean="0"/>
              <a:t> and is composed of a mixture of high octane,</a:t>
            </a:r>
          </a:p>
          <a:p>
            <a:pPr algn="l" rtl="0"/>
            <a:r>
              <a:rPr lang="en-US" dirty="0" smtClean="0"/>
              <a:t>branched-chain paraffinic hydrocarbons.</a:t>
            </a:r>
          </a:p>
          <a:p>
            <a:pPr algn="l" rtl="0">
              <a:buFont typeface="Wingdings" pitchFamily="2" charset="2"/>
              <a:buChar char="v"/>
            </a:pPr>
            <a:r>
              <a:rPr lang="en-US" dirty="0" err="1" smtClean="0"/>
              <a:t>Alkylate</a:t>
            </a:r>
            <a:r>
              <a:rPr lang="en-US" dirty="0" smtClean="0"/>
              <a:t> is a premium blending stock because it has exceptional antiknock properties and is clean burning.</a:t>
            </a:r>
          </a:p>
          <a:p>
            <a:pPr algn="l" rtl="0">
              <a:buFont typeface="Wingdings" pitchFamily="2" charset="2"/>
              <a:buChar char="v"/>
            </a:pPr>
            <a:r>
              <a:rPr lang="en-US" dirty="0" smtClean="0"/>
              <a:t>The octane number of the </a:t>
            </a:r>
            <a:r>
              <a:rPr lang="en-US" dirty="0" err="1" smtClean="0"/>
              <a:t>alkylate</a:t>
            </a:r>
            <a:r>
              <a:rPr lang="en-US" dirty="0" smtClean="0"/>
              <a:t> depends mainly upon the kind of olefins used and upon operating conditions.</a:t>
            </a:r>
          </a:p>
          <a:p>
            <a:pPr algn="l" rtl="0">
              <a:buFont typeface="Wingdings" pitchFamily="2" charset="2"/>
              <a:buChar char="v"/>
            </a:pPr>
            <a:endParaRPr lang="en-US" dirty="0" smtClean="0"/>
          </a:p>
        </p:txBody>
      </p:sp>
      <p:pic>
        <p:nvPicPr>
          <p:cNvPr id="1026" name="Picture 2"/>
          <p:cNvPicPr>
            <a:picLocks noChangeAspect="1" noChangeArrowheads="1"/>
          </p:cNvPicPr>
          <p:nvPr/>
        </p:nvPicPr>
        <p:blipFill>
          <a:blip r:embed="rId2" cstate="print"/>
          <a:srcRect/>
          <a:stretch>
            <a:fillRect/>
          </a:stretch>
        </p:blipFill>
        <p:spPr bwMode="auto">
          <a:xfrm>
            <a:off x="2571736" y="857232"/>
            <a:ext cx="4229100" cy="2571750"/>
          </a:xfrm>
          <a:prstGeom prst="rect">
            <a:avLst/>
          </a:prstGeom>
          <a:noFill/>
          <a:ln w="9525">
            <a:noFill/>
            <a:miter lim="800000"/>
            <a:headEnd/>
            <a:tailEnd/>
          </a:ln>
          <a:effectLst/>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p:cNvSpPr txBox="1">
            <a:spLocks/>
          </p:cNvSpPr>
          <p:nvPr/>
        </p:nvSpPr>
        <p:spPr>
          <a:xfrm>
            <a:off x="357158" y="274638"/>
            <a:ext cx="8429684" cy="3940180"/>
          </a:xfrm>
          <a:prstGeom prst="rect">
            <a:avLst/>
          </a:prstGeom>
        </p:spPr>
        <p:txBody>
          <a:bodyPr vert="horz" anchor="b">
            <a:normAutofit/>
            <a:scene3d>
              <a:camera prst="orthographicFront"/>
              <a:lightRig rig="soft" dir="t"/>
            </a:scene3d>
            <a:sp3d prstMaterial="softEdge">
              <a:bevelT w="25400" h="254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1" i="0" u="none" strike="noStrike" kern="1200" cap="none" spc="0" normalizeH="0" baseline="0" noProof="0" dirty="0" smtClean="0">
                <a:ln>
                  <a:noFill/>
                </a:ln>
                <a:solidFill>
                  <a:srgbClr val="FF0000"/>
                </a:solidFill>
                <a:effectLst>
                  <a:outerShdw blurRad="31750" dist="25400" dir="5400000" algn="tl" rotWithShape="0">
                    <a:srgbClr val="000000">
                      <a:alpha val="25000"/>
                    </a:srgbClr>
                  </a:outerShdw>
                </a:effectLst>
                <a:uLnTx/>
                <a:uFillTx/>
                <a:latin typeface="+mj-lt"/>
                <a:ea typeface="+mj-ea"/>
                <a:cs typeface="+mj-cs"/>
              </a:rPr>
              <a:t/>
            </a:r>
            <a:br>
              <a:rPr kumimoji="0" lang="en-US" sz="4400" b="1" i="0" u="none" strike="noStrike" kern="1200" cap="none" spc="0" normalizeH="0" baseline="0" noProof="0" dirty="0" smtClean="0">
                <a:ln>
                  <a:noFill/>
                </a:ln>
                <a:solidFill>
                  <a:srgbClr val="FF0000"/>
                </a:solidFill>
                <a:effectLst>
                  <a:outerShdw blurRad="31750" dist="25400" dir="5400000" algn="tl" rotWithShape="0">
                    <a:srgbClr val="000000">
                      <a:alpha val="25000"/>
                    </a:srgbClr>
                  </a:outerShdw>
                </a:effectLst>
                <a:uLnTx/>
                <a:uFillTx/>
                <a:latin typeface="+mj-lt"/>
                <a:ea typeface="+mj-ea"/>
                <a:cs typeface="+mj-cs"/>
              </a:rPr>
            </a:br>
            <a:r>
              <a:rPr kumimoji="0" lang="en-US" sz="4400" b="1" i="0" u="none" strike="noStrike" kern="1200" cap="none" spc="0" normalizeH="0" baseline="0" noProof="0" dirty="0" smtClean="0">
                <a:ln>
                  <a:noFill/>
                </a:ln>
                <a:solidFill>
                  <a:srgbClr val="FF0000"/>
                </a:solidFill>
                <a:effectLst>
                  <a:outerShdw blurRad="31750" dist="25400" dir="5400000" algn="tl" rotWithShape="0">
                    <a:srgbClr val="000000">
                      <a:alpha val="25000"/>
                    </a:srgbClr>
                  </a:outerShdw>
                </a:effectLst>
                <a:uLnTx/>
                <a:uFillTx/>
                <a:latin typeface="+mj-lt"/>
                <a:ea typeface="+mj-ea"/>
                <a:cs typeface="+mj-cs"/>
              </a:rPr>
              <a:t/>
            </a:r>
            <a:br>
              <a:rPr kumimoji="0" lang="en-US" sz="4400" b="1" i="0" u="none" strike="noStrike" kern="1200" cap="none" spc="0" normalizeH="0" baseline="0" noProof="0" dirty="0" smtClean="0">
                <a:ln>
                  <a:noFill/>
                </a:ln>
                <a:solidFill>
                  <a:srgbClr val="FF0000"/>
                </a:solidFill>
                <a:effectLst>
                  <a:outerShdw blurRad="31750" dist="25400" dir="5400000" algn="tl" rotWithShape="0">
                    <a:srgbClr val="000000">
                      <a:alpha val="25000"/>
                    </a:srgbClr>
                  </a:outerShdw>
                </a:effectLst>
                <a:uLnTx/>
                <a:uFillTx/>
                <a:latin typeface="+mj-lt"/>
                <a:ea typeface="+mj-ea"/>
                <a:cs typeface="+mj-cs"/>
              </a:rPr>
            </a:br>
            <a:r>
              <a:rPr kumimoji="0" lang="en-US" sz="4400" b="1" i="0" u="none" strike="noStrike" kern="1200" cap="none" spc="0" normalizeH="0" baseline="0" noProof="0" dirty="0" smtClean="0">
                <a:ln>
                  <a:noFill/>
                </a:ln>
                <a:solidFill>
                  <a:srgbClr val="FF0000"/>
                </a:solidFill>
                <a:effectLst>
                  <a:outerShdw blurRad="31750" dist="25400" dir="5400000" algn="tl" rotWithShape="0">
                    <a:srgbClr val="000000">
                      <a:alpha val="25000"/>
                    </a:srgbClr>
                  </a:outerShdw>
                </a:effectLst>
                <a:uLnTx/>
                <a:uFillTx/>
                <a:latin typeface="+mj-lt"/>
                <a:ea typeface="+mj-ea"/>
                <a:cs typeface="+mj-cs"/>
              </a:rPr>
              <a:t>E) </a:t>
            </a:r>
            <a:r>
              <a:rPr kumimoji="0" lang="en-US" sz="4000" b="1" i="0" u="none" strike="noStrike" kern="1200" cap="none" spc="0" normalizeH="0" baseline="0" noProof="0" dirty="0" err="1" smtClean="0">
                <a:ln>
                  <a:noFill/>
                </a:ln>
                <a:solidFill>
                  <a:schemeClr val="tx1"/>
                </a:solidFill>
                <a:effectLst>
                  <a:outerShdw blurRad="31750" dist="25400" dir="5400000" algn="tl" rotWithShape="0">
                    <a:srgbClr val="000000">
                      <a:alpha val="25000"/>
                    </a:srgbClr>
                  </a:outerShdw>
                </a:effectLst>
                <a:uLnTx/>
                <a:uFillTx/>
                <a:latin typeface="+mn-lt"/>
                <a:ea typeface="+mn-ea"/>
                <a:cs typeface="+mn-cs"/>
              </a:rPr>
              <a:t>Isomerization</a:t>
            </a:r>
            <a:r>
              <a:rPr kumimoji="0" lang="ar-IQ" sz="4000" b="1" i="0" u="none" strike="noStrike" kern="1200" cap="none" spc="0" normalizeH="0" baseline="0" noProof="0" dirty="0" smtClean="0">
                <a:ln>
                  <a:noFill/>
                </a:ln>
                <a:solidFill>
                  <a:srgbClr val="7030A0"/>
                </a:solidFill>
                <a:effectLst>
                  <a:outerShdw blurRad="31750" dist="25400" dir="5400000" algn="tl" rotWithShape="0">
                    <a:srgbClr val="000000">
                      <a:alpha val="25000"/>
                    </a:srgbClr>
                  </a:outerShdw>
                </a:effectLst>
                <a:uLnTx/>
                <a:uFillTx/>
                <a:latin typeface="+mj-lt"/>
                <a:ea typeface="+mj-ea"/>
                <a:cs typeface="+mj-cs"/>
              </a:rPr>
              <a:t/>
            </a:r>
            <a:br>
              <a:rPr kumimoji="0" lang="ar-IQ" sz="4000" b="1" i="0" u="none" strike="noStrike" kern="1200" cap="none" spc="0" normalizeH="0" baseline="0" noProof="0" dirty="0" smtClean="0">
                <a:ln>
                  <a:noFill/>
                </a:ln>
                <a:solidFill>
                  <a:srgbClr val="7030A0"/>
                </a:solidFill>
                <a:effectLst>
                  <a:outerShdw blurRad="31750" dist="25400" dir="5400000" algn="tl" rotWithShape="0">
                    <a:srgbClr val="000000">
                      <a:alpha val="25000"/>
                    </a:srgbClr>
                  </a:outerShdw>
                </a:effectLst>
                <a:uLnTx/>
                <a:uFillTx/>
                <a:latin typeface="+mj-lt"/>
                <a:ea typeface="+mj-ea"/>
                <a:cs typeface="+mj-cs"/>
              </a:rPr>
            </a:br>
            <a:r>
              <a:rPr kumimoji="0" lang="en-US" sz="4400" b="1" i="0" u="none" strike="noStrike" kern="1200" cap="none" spc="0" normalizeH="0" baseline="0" noProof="0" dirty="0" smtClean="0">
                <a:ln>
                  <a:noFill/>
                </a:ln>
                <a:solidFill>
                  <a:srgbClr val="7030A0"/>
                </a:solidFill>
                <a:effectLst>
                  <a:outerShdw blurRad="31750" dist="25400" dir="5400000" algn="tl" rotWithShape="0">
                    <a:srgbClr val="000000">
                      <a:alpha val="25000"/>
                    </a:srgbClr>
                  </a:outerShdw>
                </a:effectLst>
                <a:uLnTx/>
                <a:uFillTx/>
                <a:latin typeface="+mj-lt"/>
                <a:ea typeface="+mj-ea"/>
                <a:cs typeface="+mj-cs"/>
              </a:rPr>
              <a:t/>
            </a:r>
            <a:br>
              <a:rPr kumimoji="0" lang="en-US" sz="4400" b="1" i="0" u="none" strike="noStrike" kern="1200" cap="none" spc="0" normalizeH="0" baseline="0" noProof="0" dirty="0" smtClean="0">
                <a:ln>
                  <a:noFill/>
                </a:ln>
                <a:solidFill>
                  <a:srgbClr val="7030A0"/>
                </a:solidFill>
                <a:effectLst>
                  <a:outerShdw blurRad="31750" dist="25400" dir="5400000" algn="tl" rotWithShape="0">
                    <a:srgbClr val="000000">
                      <a:alpha val="25000"/>
                    </a:srgbClr>
                  </a:outerShdw>
                </a:effectLst>
                <a:uLnTx/>
                <a:uFillTx/>
                <a:latin typeface="+mj-lt"/>
                <a:ea typeface="+mj-ea"/>
                <a:cs typeface="+mj-cs"/>
              </a:rPr>
            </a:br>
            <a:endParaRPr kumimoji="0" lang="ar-IQ" sz="4800" b="1" i="0" u="none" strike="noStrike" kern="1200" cap="none" spc="0" normalizeH="0" baseline="0" noProof="0" dirty="0">
              <a:ln>
                <a:noFill/>
              </a:ln>
              <a:solidFill>
                <a:schemeClr val="tx2"/>
              </a:solidFill>
              <a:effectLst>
                <a:outerShdw blurRad="31750" dist="25400" dir="5400000" algn="tl" rotWithShape="0">
                  <a:srgbClr val="000000">
                    <a:alpha val="25000"/>
                  </a:srgbClr>
                </a:outerShdw>
              </a:effectLst>
              <a:uLnTx/>
              <a:uFillTx/>
              <a:latin typeface="+mj-lt"/>
              <a:ea typeface="+mj-ea"/>
              <a:cs typeface="+mj-cs"/>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
            <a:ext cx="9144000" cy="7017306"/>
          </a:xfrm>
          <a:prstGeom prst="rect">
            <a:avLst/>
          </a:prstGeom>
        </p:spPr>
        <p:txBody>
          <a:bodyPr wrap="square">
            <a:spAutoFit/>
          </a:bodyPr>
          <a:lstStyle/>
          <a:p>
            <a:pPr algn="just" rtl="0">
              <a:buFont typeface="Wingdings" pitchFamily="2" charset="2"/>
              <a:buChar char="Ø"/>
            </a:pPr>
            <a:r>
              <a:rPr lang="en-US" dirty="0" smtClean="0"/>
              <a:t> </a:t>
            </a:r>
            <a:r>
              <a:rPr lang="en-US" dirty="0" err="1" smtClean="0"/>
              <a:t>Isomerization</a:t>
            </a:r>
            <a:r>
              <a:rPr lang="en-US" dirty="0" smtClean="0"/>
              <a:t> is the process in which light straight chain </a:t>
            </a:r>
            <a:r>
              <a:rPr lang="en-US" dirty="0" err="1" smtClean="0"/>
              <a:t>paraffins</a:t>
            </a:r>
            <a:r>
              <a:rPr lang="en-US" dirty="0" smtClean="0"/>
              <a:t> of low RON (C6, C5 and C4) are transformed with proper catalyst into branched chains with the same carbon number and high octane numbers.</a:t>
            </a:r>
          </a:p>
          <a:p>
            <a:pPr algn="l" rtl="0">
              <a:buFont typeface="Wingdings" pitchFamily="2" charset="2"/>
              <a:buChar char="Ø"/>
            </a:pPr>
            <a:r>
              <a:rPr lang="en-US" dirty="0" smtClean="0"/>
              <a:t>The </a:t>
            </a:r>
            <a:r>
              <a:rPr lang="en-US" dirty="0" err="1" smtClean="0"/>
              <a:t>hydrotreated</a:t>
            </a:r>
            <a:r>
              <a:rPr lang="en-US" dirty="0" smtClean="0"/>
              <a:t> naphtha (HTN) is fractionated into heavy naphtha between 90–190 C (190–380 F) which is used as a feed to the reforming unit. Light naphtha C5 - 80 C (C5 - 180 F) is used as a feed to the </a:t>
            </a:r>
            <a:r>
              <a:rPr lang="en-US" dirty="0" err="1" smtClean="0"/>
              <a:t>isomerization</a:t>
            </a:r>
            <a:r>
              <a:rPr lang="en-US" dirty="0" smtClean="0"/>
              <a:t> unit.</a:t>
            </a:r>
          </a:p>
          <a:p>
            <a:pPr algn="l" rtl="0">
              <a:buFont typeface="Wingdings" pitchFamily="2" charset="2"/>
              <a:buChar char="Ø"/>
            </a:pPr>
            <a:r>
              <a:rPr lang="en-US" dirty="0" err="1" smtClean="0"/>
              <a:t>Isomerization</a:t>
            </a:r>
            <a:r>
              <a:rPr lang="en-US" dirty="0" smtClean="0"/>
              <a:t> Reactions:</a:t>
            </a:r>
          </a:p>
          <a:p>
            <a:pPr algn="l"/>
            <a:r>
              <a:rPr lang="en-US" dirty="0" err="1" smtClean="0"/>
              <a:t>Isomerization</a:t>
            </a:r>
            <a:r>
              <a:rPr lang="en-US" dirty="0" smtClean="0"/>
              <a:t> is a reversible and slightly exothermic reaction:</a:t>
            </a:r>
          </a:p>
          <a:p>
            <a:pPr algn="ctr"/>
            <a:r>
              <a:rPr lang="en-US" dirty="0" smtClean="0"/>
              <a:t>n-paraffin                           </a:t>
            </a:r>
            <a:r>
              <a:rPr lang="en-US" dirty="0" err="1" smtClean="0"/>
              <a:t>i</a:t>
            </a:r>
            <a:r>
              <a:rPr lang="en-US" dirty="0" smtClean="0"/>
              <a:t>-paraffin</a:t>
            </a:r>
          </a:p>
          <a:p>
            <a:pPr algn="ctr"/>
            <a:endParaRPr lang="en-US" dirty="0" smtClean="0"/>
          </a:p>
          <a:p>
            <a:pPr algn="l" rtl="0">
              <a:buFont typeface="Wingdings" pitchFamily="2" charset="2"/>
              <a:buChar char="Ø"/>
            </a:pPr>
            <a:r>
              <a:rPr lang="en-US" dirty="0" smtClean="0"/>
              <a:t>The </a:t>
            </a:r>
            <a:r>
              <a:rPr lang="en-US" dirty="0" err="1" smtClean="0"/>
              <a:t>isomerization</a:t>
            </a:r>
            <a:r>
              <a:rPr lang="en-US" dirty="0" smtClean="0"/>
              <a:t> reactions are slightly exothermic and the reactor works in</a:t>
            </a:r>
          </a:p>
          <a:p>
            <a:pPr algn="l"/>
            <a:r>
              <a:rPr lang="en-US" dirty="0" smtClean="0"/>
              <a:t>the equilibrium mode. There is no change in the number of moles and thus</a:t>
            </a:r>
          </a:p>
          <a:p>
            <a:pPr algn="l"/>
            <a:r>
              <a:rPr lang="en-US" dirty="0" smtClean="0"/>
              <a:t>the reaction is not affected by pressure change. Better conversions are achieved at lower temperature</a:t>
            </a:r>
          </a:p>
          <a:p>
            <a:pPr algn="l" rtl="0">
              <a:buFont typeface="Wingdings" pitchFamily="2" charset="2"/>
              <a:buChar char="Ø"/>
            </a:pPr>
            <a:r>
              <a:rPr lang="en-US" dirty="0" smtClean="0"/>
              <a:t>The conversion to </a:t>
            </a:r>
            <a:r>
              <a:rPr lang="en-US" dirty="0" err="1" smtClean="0"/>
              <a:t>iso</a:t>
            </a:r>
            <a:r>
              <a:rPr lang="en-US" dirty="0" smtClean="0"/>
              <a:t>-paraffin is not complete since the reaction is equilibrium conversion limited. It does not depend on pressure, but it can be increased by lowering the temperature. However operating at low temperatures will decrease the reaction rate. For this reason a very active catalyst must be used.</a:t>
            </a:r>
          </a:p>
          <a:p>
            <a:pPr algn="l" rtl="0">
              <a:buFont typeface="Wingdings" pitchFamily="2" charset="2"/>
              <a:buChar char="Ø"/>
            </a:pPr>
            <a:endParaRPr lang="en-US" dirty="0" smtClean="0"/>
          </a:p>
          <a:p>
            <a:pPr algn="l"/>
            <a:endParaRPr lang="en-US" dirty="0" smtClean="0"/>
          </a:p>
          <a:p>
            <a:pPr algn="l" rtl="0">
              <a:buFont typeface="Wingdings" pitchFamily="2" charset="2"/>
              <a:buChar char="Ø"/>
            </a:pPr>
            <a:endParaRPr lang="en-US" dirty="0" smtClean="0"/>
          </a:p>
          <a:p>
            <a:pPr algn="l"/>
            <a:endParaRPr lang="en-US" dirty="0" smtClean="0"/>
          </a:p>
          <a:p>
            <a:pPr algn="l" rtl="0">
              <a:buFont typeface="Wingdings" pitchFamily="2" charset="2"/>
              <a:buChar char="Ø"/>
            </a:pPr>
            <a:endParaRPr lang="en-US" dirty="0" smtClean="0"/>
          </a:p>
          <a:p>
            <a:pPr algn="just" rtl="0">
              <a:buFont typeface="Wingdings" pitchFamily="2" charset="2"/>
              <a:buChar char="Ø"/>
            </a:pPr>
            <a:endParaRPr lang="en-US" dirty="0" smtClean="0"/>
          </a:p>
        </p:txBody>
      </p:sp>
      <p:cxnSp>
        <p:nvCxnSpPr>
          <p:cNvPr id="6" name="Straight Arrow Connector 5"/>
          <p:cNvCxnSpPr/>
          <p:nvPr/>
        </p:nvCxnSpPr>
        <p:spPr>
          <a:xfrm>
            <a:off x="3786182" y="2357430"/>
            <a:ext cx="171451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rot="10800000">
            <a:off x="3786182" y="2500306"/>
            <a:ext cx="171451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1"/>
            <a:ext cx="9144000" cy="3970318"/>
          </a:xfrm>
          <a:prstGeom prst="rect">
            <a:avLst/>
          </a:prstGeom>
        </p:spPr>
        <p:txBody>
          <a:bodyPr wrap="square">
            <a:spAutoFit/>
          </a:bodyPr>
          <a:lstStyle/>
          <a:p>
            <a:pPr algn="ctr" rtl="0"/>
            <a:r>
              <a:rPr lang="en-US" dirty="0" smtClean="0"/>
              <a:t> </a:t>
            </a:r>
            <a:r>
              <a:rPr lang="en-US" sz="2400" dirty="0" err="1" smtClean="0">
                <a:solidFill>
                  <a:srgbClr val="FF0000"/>
                </a:solidFill>
              </a:rPr>
              <a:t>Isomerization</a:t>
            </a:r>
            <a:r>
              <a:rPr lang="en-US" sz="2400" dirty="0" smtClean="0">
                <a:solidFill>
                  <a:srgbClr val="FF0000"/>
                </a:solidFill>
              </a:rPr>
              <a:t> Catalysts</a:t>
            </a:r>
          </a:p>
          <a:p>
            <a:pPr algn="l" rtl="0">
              <a:buFont typeface="Wingdings" pitchFamily="2" charset="2"/>
              <a:buChar char="q"/>
            </a:pPr>
            <a:r>
              <a:rPr lang="en-US" sz="2400" dirty="0" smtClean="0"/>
              <a:t>There are two types of </a:t>
            </a:r>
            <a:r>
              <a:rPr lang="en-US" sz="2400" dirty="0" err="1" smtClean="0"/>
              <a:t>isomerization</a:t>
            </a:r>
            <a:r>
              <a:rPr lang="en-US" sz="2400" dirty="0" smtClean="0"/>
              <a:t> catalysts:</a:t>
            </a:r>
          </a:p>
          <a:p>
            <a:pPr marL="457200" indent="-457200" algn="l" rtl="0">
              <a:buFont typeface="+mj-lt"/>
              <a:buAutoNum type="arabicPeriod"/>
            </a:pPr>
            <a:r>
              <a:rPr lang="en-US" sz="2400" smtClean="0"/>
              <a:t> The </a:t>
            </a:r>
            <a:r>
              <a:rPr lang="en-US" sz="2400" dirty="0" smtClean="0"/>
              <a:t>standard Pt/chlorinated alumina with high chlorine content, which is considered quite active,</a:t>
            </a:r>
          </a:p>
          <a:p>
            <a:pPr marL="457200" indent="-457200" algn="l" rtl="0">
              <a:buFont typeface="+mj-lt"/>
              <a:buAutoNum type="arabicPeriod"/>
            </a:pPr>
            <a:r>
              <a:rPr lang="en-US" sz="2400" dirty="0" smtClean="0"/>
              <a:t>and the Pt/</a:t>
            </a:r>
            <a:r>
              <a:rPr lang="en-US" sz="2400" dirty="0" err="1" smtClean="0"/>
              <a:t>zeolite</a:t>
            </a:r>
            <a:r>
              <a:rPr lang="en-US" sz="2400" dirty="0" smtClean="0"/>
              <a:t> catalyst. </a:t>
            </a:r>
          </a:p>
          <a:p>
            <a:pPr algn="l" rtl="0"/>
            <a:endParaRPr lang="en-US" sz="2400" dirty="0" smtClean="0">
              <a:solidFill>
                <a:srgbClr val="FF0000"/>
              </a:solidFill>
            </a:endParaRPr>
          </a:p>
          <a:p>
            <a:pPr algn="just" rtl="0">
              <a:buFont typeface="Wingdings" pitchFamily="2" charset="2"/>
              <a:buChar char="Ø"/>
            </a:pPr>
            <a:endParaRPr lang="en-US" dirty="0" smtClean="0"/>
          </a:p>
          <a:p>
            <a:pPr algn="l"/>
            <a:endParaRPr lang="en-US" dirty="0" smtClean="0"/>
          </a:p>
          <a:p>
            <a:pPr algn="l" rtl="0">
              <a:buFont typeface="Wingdings" pitchFamily="2" charset="2"/>
              <a:buChar char="Ø"/>
            </a:pPr>
            <a:endParaRPr lang="en-US" dirty="0" smtClean="0"/>
          </a:p>
          <a:p>
            <a:pPr algn="l"/>
            <a:endParaRPr lang="en-US" dirty="0" smtClean="0"/>
          </a:p>
          <a:p>
            <a:pPr algn="l" rtl="0">
              <a:buFont typeface="Wingdings" pitchFamily="2" charset="2"/>
              <a:buChar char="Ø"/>
            </a:pPr>
            <a:endParaRPr lang="en-US" dirty="0" smtClean="0"/>
          </a:p>
          <a:p>
            <a:pPr algn="just" rtl="0">
              <a:buFont typeface="Wingdings" pitchFamily="2" charset="2"/>
              <a:buChar char="Ø"/>
            </a:pPr>
            <a:endParaRPr lang="en-US"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309420"/>
          </a:xfrm>
          <a:prstGeom prst="rect">
            <a:avLst/>
          </a:prstGeom>
        </p:spPr>
        <p:txBody>
          <a:bodyPr wrap="square">
            <a:spAutoFit/>
          </a:bodyPr>
          <a:lstStyle/>
          <a:p>
            <a:pPr algn="l" rtl="0"/>
            <a:r>
              <a:rPr lang="en-US" sz="3600" b="1" u="sng" dirty="0" smtClean="0">
                <a:solidFill>
                  <a:srgbClr val="00B0F0"/>
                </a:solidFill>
              </a:rPr>
              <a:t>Advantages of Thermal cracking:</a:t>
            </a:r>
            <a:r>
              <a:rPr lang="en-US" sz="3600" dirty="0" smtClean="0">
                <a:solidFill>
                  <a:srgbClr val="00B0F0"/>
                </a:solidFill>
              </a:rPr>
              <a:t> </a:t>
            </a:r>
          </a:p>
          <a:p>
            <a:pPr algn="just" rtl="0">
              <a:buFont typeface="Wingdings" pitchFamily="2" charset="2"/>
              <a:buChar char="q"/>
            </a:pPr>
            <a:r>
              <a:rPr lang="en-US" sz="2400" dirty="0" smtClean="0"/>
              <a:t>It is simple and cost effective process. However rapid uncontrolled thermal cracking produces undesirable products like gas and coke.</a:t>
            </a:r>
          </a:p>
          <a:p>
            <a:pPr algn="just" rtl="0">
              <a:buFont typeface="Wingdings" pitchFamily="2" charset="2"/>
              <a:buChar char="q"/>
            </a:pPr>
            <a:r>
              <a:rPr lang="en-US" sz="2400" dirty="0" smtClean="0"/>
              <a:t>Limitation of catalytic cracking for </a:t>
            </a:r>
            <a:r>
              <a:rPr lang="en-US" sz="2400" dirty="0" err="1" smtClean="0"/>
              <a:t>resid</a:t>
            </a:r>
            <a:r>
              <a:rPr lang="en-US" sz="2400" dirty="0" smtClean="0"/>
              <a:t> processing :</a:t>
            </a:r>
          </a:p>
          <a:p>
            <a:pPr marL="457200" indent="-457200" algn="just" rtl="0">
              <a:buFont typeface="+mj-lt"/>
              <a:buAutoNum type="arabicPeriod"/>
            </a:pPr>
            <a:r>
              <a:rPr lang="en-US" sz="2400" dirty="0" smtClean="0"/>
              <a:t>In </a:t>
            </a:r>
            <a:r>
              <a:rPr lang="en-US" sz="2400" dirty="0" err="1" smtClean="0"/>
              <a:t>resid</a:t>
            </a:r>
            <a:r>
              <a:rPr lang="en-US" sz="2400" dirty="0" smtClean="0"/>
              <a:t> feed stock presence of high molecular weight compounds like resins, </a:t>
            </a:r>
            <a:r>
              <a:rPr lang="en-US" sz="2400" dirty="0" err="1" smtClean="0"/>
              <a:t>asphaltenes</a:t>
            </a:r>
            <a:r>
              <a:rPr lang="en-US" sz="2400" dirty="0" smtClean="0"/>
              <a:t> and metals it unsuitable for catalytic cracking, FCC can process </a:t>
            </a:r>
            <a:r>
              <a:rPr lang="en-US" sz="2400" dirty="0" err="1" smtClean="0"/>
              <a:t>resid</a:t>
            </a:r>
            <a:r>
              <a:rPr lang="en-US" sz="2400" dirty="0" smtClean="0"/>
              <a:t> feed only to certain limit.</a:t>
            </a:r>
          </a:p>
          <a:p>
            <a:pPr marL="457200" indent="-457200" algn="just" rtl="0">
              <a:buFont typeface="+mj-lt"/>
              <a:buAutoNum type="arabicPeriod"/>
            </a:pPr>
            <a:r>
              <a:rPr lang="en-US" sz="2400" dirty="0" smtClean="0"/>
              <a:t>Metal and sulfur compounds in </a:t>
            </a:r>
            <a:r>
              <a:rPr lang="en-US" sz="2400" dirty="0" err="1" smtClean="0"/>
              <a:t>resid</a:t>
            </a:r>
            <a:r>
              <a:rPr lang="en-US" sz="2400" dirty="0" smtClean="0"/>
              <a:t> feedstock as catalyst poison.</a:t>
            </a:r>
          </a:p>
          <a:p>
            <a:pPr algn="just" rtl="0"/>
            <a:endParaRPr lang="en-US" sz="2400" dirty="0" smtClean="0"/>
          </a:p>
          <a:p>
            <a:pPr algn="l" rtl="0"/>
            <a:endParaRPr lang="en-US" sz="1600" dirty="0" smtClean="0"/>
          </a:p>
          <a:p>
            <a:pPr algn="l" rtl="0"/>
            <a:endParaRPr lang="en-US" sz="1600" u="sng" dirty="0" smtClean="0"/>
          </a:p>
          <a:p>
            <a:pPr algn="l" rtl="0"/>
            <a:r>
              <a:rPr lang="en-US" sz="1600" dirty="0" smtClean="0"/>
              <a:t>                     </a:t>
            </a:r>
          </a:p>
          <a:p>
            <a:pPr algn="l" rtl="0"/>
            <a:r>
              <a:rPr lang="en-US" sz="1600" dirty="0" smtClean="0"/>
              <a:t>                                        </a:t>
            </a:r>
          </a:p>
          <a:p>
            <a:pPr algn="l" rtl="0"/>
            <a:endParaRPr lang="en-US" sz="2000" dirty="0" smtClean="0"/>
          </a:p>
          <a:p>
            <a:pPr algn="l" rtl="0"/>
            <a:endParaRPr lang="en-US" sz="2000"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7232749"/>
          </a:xfrm>
          <a:prstGeom prst="rect">
            <a:avLst/>
          </a:prstGeom>
        </p:spPr>
        <p:txBody>
          <a:bodyPr wrap="square">
            <a:spAutoFit/>
          </a:bodyPr>
          <a:lstStyle/>
          <a:p>
            <a:pPr algn="ctr" rtl="0"/>
            <a:r>
              <a:rPr lang="en-US" sz="3600" b="1" u="sng" dirty="0" smtClean="0">
                <a:solidFill>
                  <a:srgbClr val="C00000"/>
                </a:solidFill>
              </a:rPr>
              <a:t>Coking:</a:t>
            </a:r>
            <a:r>
              <a:rPr lang="en-US" sz="3600" dirty="0" smtClean="0">
                <a:solidFill>
                  <a:srgbClr val="00B0F0"/>
                </a:solidFill>
              </a:rPr>
              <a:t> </a:t>
            </a:r>
          </a:p>
          <a:p>
            <a:pPr algn="just" rtl="0">
              <a:buFont typeface="Wingdings" pitchFamily="2" charset="2"/>
              <a:buChar char="q"/>
            </a:pPr>
            <a:r>
              <a:rPr lang="en-US" sz="2800" dirty="0" smtClean="0"/>
              <a:t>Coking are severe thermal cracking operations, most commonly used carbon rejection process that upgrades residues to a wide range of lighter H.C gases and distillates through thermal cracking.</a:t>
            </a:r>
          </a:p>
          <a:p>
            <a:pPr algn="just" rtl="0">
              <a:buFont typeface="Wingdings" pitchFamily="2" charset="2"/>
              <a:buChar char="q"/>
            </a:pPr>
            <a:r>
              <a:rPr lang="en-US" sz="2800" dirty="0" smtClean="0"/>
              <a:t>The byproduct of coking process is petroleum coke.</a:t>
            </a:r>
          </a:p>
          <a:p>
            <a:pPr algn="just" rtl="0">
              <a:buFont typeface="Wingdings" pitchFamily="2" charset="2"/>
              <a:buChar char="q"/>
            </a:pPr>
            <a:r>
              <a:rPr lang="en-US" sz="2800" dirty="0" smtClean="0"/>
              <a:t>The goal of </a:t>
            </a:r>
            <a:r>
              <a:rPr lang="en-US" sz="2800" dirty="0" err="1" smtClean="0"/>
              <a:t>coker</a:t>
            </a:r>
            <a:r>
              <a:rPr lang="en-US" sz="2800" dirty="0" smtClean="0"/>
              <a:t> operation is to maximize the yield of clean distillates and minimize the yield of coke.</a:t>
            </a:r>
            <a:endParaRPr lang="en-US" sz="2400" dirty="0" smtClean="0"/>
          </a:p>
          <a:p>
            <a:pPr algn="just" rtl="0">
              <a:buFont typeface="Wingdings" pitchFamily="2" charset="2"/>
              <a:buChar char="q"/>
            </a:pPr>
            <a:endParaRPr lang="en-US" sz="2400" dirty="0" smtClean="0"/>
          </a:p>
          <a:p>
            <a:pPr algn="just" rtl="0">
              <a:buFont typeface="Wingdings" pitchFamily="2" charset="2"/>
              <a:buChar char="q"/>
            </a:pPr>
            <a:endParaRPr lang="en-US" sz="2400" dirty="0" smtClean="0"/>
          </a:p>
          <a:p>
            <a:pPr algn="just" rtl="0"/>
            <a:endParaRPr lang="en-US" sz="2400" dirty="0" smtClean="0"/>
          </a:p>
          <a:p>
            <a:pPr algn="l" rtl="0"/>
            <a:endParaRPr lang="en-US" sz="1600" dirty="0" smtClean="0"/>
          </a:p>
          <a:p>
            <a:pPr algn="l" rtl="0"/>
            <a:endParaRPr lang="en-US" sz="1600" u="sng" dirty="0" smtClean="0"/>
          </a:p>
          <a:p>
            <a:pPr algn="l" rtl="0"/>
            <a:r>
              <a:rPr lang="en-US" sz="1600" dirty="0" smtClean="0"/>
              <a:t>                     </a:t>
            </a:r>
          </a:p>
          <a:p>
            <a:pPr algn="l" rtl="0"/>
            <a:r>
              <a:rPr lang="en-US" sz="1600" dirty="0" smtClean="0"/>
              <a:t>                                        </a:t>
            </a:r>
          </a:p>
          <a:p>
            <a:pPr algn="l" rtl="0"/>
            <a:endParaRPr lang="en-US" sz="2000" dirty="0" smtClean="0"/>
          </a:p>
          <a:p>
            <a:pPr algn="l" rtl="0"/>
            <a:endParaRPr lang="en-US" sz="2000"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5570756"/>
          </a:xfrm>
          <a:prstGeom prst="rect">
            <a:avLst/>
          </a:prstGeom>
        </p:spPr>
        <p:txBody>
          <a:bodyPr wrap="square">
            <a:spAutoFit/>
          </a:bodyPr>
          <a:lstStyle/>
          <a:p>
            <a:pPr algn="l" rtl="0"/>
            <a:r>
              <a:rPr lang="en-US" sz="3600" b="1" u="sng" dirty="0" smtClean="0">
                <a:solidFill>
                  <a:srgbClr val="7030A0"/>
                </a:solidFill>
              </a:rPr>
              <a:t>Feed stock of coking process:</a:t>
            </a:r>
            <a:r>
              <a:rPr lang="en-US" sz="3600" dirty="0" smtClean="0">
                <a:solidFill>
                  <a:srgbClr val="7030A0"/>
                </a:solidFill>
              </a:rPr>
              <a:t> </a:t>
            </a:r>
          </a:p>
          <a:p>
            <a:pPr algn="just" rtl="0">
              <a:buFont typeface="Wingdings" pitchFamily="2" charset="2"/>
              <a:buChar char="q"/>
            </a:pPr>
            <a:r>
              <a:rPr lang="en-US" sz="2400" dirty="0" smtClean="0"/>
              <a:t> </a:t>
            </a:r>
            <a:r>
              <a:rPr lang="en-US" sz="2800" dirty="0" smtClean="0"/>
              <a:t>Wide variety of feed stocks </a:t>
            </a:r>
            <a:r>
              <a:rPr lang="en-US" sz="2800" dirty="0" smtClean="0"/>
              <a:t>(can </a:t>
            </a:r>
            <a:r>
              <a:rPr lang="en-US" sz="2800" dirty="0" smtClean="0"/>
              <a:t>have considerable metals (nickel &amp;vanadium) , sulfur, resin and </a:t>
            </a:r>
            <a:r>
              <a:rPr lang="en-US" sz="2800" dirty="0" err="1" smtClean="0"/>
              <a:t>asphaltens</a:t>
            </a:r>
            <a:r>
              <a:rPr lang="en-US" sz="2800" dirty="0" smtClean="0"/>
              <a:t>.</a:t>
            </a:r>
          </a:p>
          <a:p>
            <a:pPr algn="just" rtl="0">
              <a:buFont typeface="Wingdings" pitchFamily="2" charset="2"/>
              <a:buChar char="q"/>
            </a:pPr>
            <a:r>
              <a:rPr lang="en-US" sz="2800" dirty="0" smtClean="0"/>
              <a:t>Most contaminants exit with coke.</a:t>
            </a:r>
          </a:p>
          <a:p>
            <a:pPr algn="just" rtl="0">
              <a:buFont typeface="Wingdings" pitchFamily="2" charset="2"/>
              <a:buChar char="q"/>
            </a:pPr>
            <a:r>
              <a:rPr lang="en-US" sz="2800" dirty="0" smtClean="0"/>
              <a:t>Typical feed is vacuum </a:t>
            </a:r>
            <a:r>
              <a:rPr lang="en-US" sz="2800" dirty="0" err="1" smtClean="0"/>
              <a:t>resid</a:t>
            </a:r>
            <a:r>
              <a:rPr lang="en-US" sz="2800" dirty="0" smtClean="0"/>
              <a:t>. </a:t>
            </a:r>
          </a:p>
          <a:p>
            <a:pPr algn="just" rtl="0"/>
            <a:r>
              <a:rPr lang="en-US" sz="2800" dirty="0" smtClean="0"/>
              <a:t> </a:t>
            </a:r>
            <a:endParaRPr lang="en-US" sz="2400" dirty="0" smtClean="0"/>
          </a:p>
          <a:p>
            <a:pPr algn="just" rtl="0">
              <a:buFont typeface="Wingdings" pitchFamily="2" charset="2"/>
              <a:buChar char="q"/>
            </a:pPr>
            <a:endParaRPr lang="en-US" sz="2400" dirty="0" smtClean="0"/>
          </a:p>
          <a:p>
            <a:pPr algn="just" rtl="0"/>
            <a:endParaRPr lang="en-US" sz="2400" dirty="0" smtClean="0"/>
          </a:p>
          <a:p>
            <a:pPr algn="l" rtl="0"/>
            <a:endParaRPr lang="en-US" sz="1600" dirty="0" smtClean="0"/>
          </a:p>
          <a:p>
            <a:pPr algn="l" rtl="0"/>
            <a:endParaRPr lang="en-US" sz="1600" u="sng" dirty="0" smtClean="0"/>
          </a:p>
          <a:p>
            <a:pPr algn="l" rtl="0"/>
            <a:r>
              <a:rPr lang="en-US" sz="1600" dirty="0" smtClean="0"/>
              <a:t>                     </a:t>
            </a:r>
          </a:p>
          <a:p>
            <a:pPr algn="l" rtl="0"/>
            <a:r>
              <a:rPr lang="en-US" sz="1600" dirty="0" smtClean="0"/>
              <a:t>                                        </a:t>
            </a:r>
          </a:p>
          <a:p>
            <a:pPr algn="l" rtl="0"/>
            <a:endParaRPr lang="en-US" sz="2000" dirty="0" smtClean="0"/>
          </a:p>
          <a:p>
            <a:pPr algn="l" rtl="0"/>
            <a:endParaRPr lang="en-US" sz="2000"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8402300"/>
          </a:xfrm>
          <a:prstGeom prst="rect">
            <a:avLst/>
          </a:prstGeom>
        </p:spPr>
        <p:txBody>
          <a:bodyPr wrap="square">
            <a:spAutoFit/>
          </a:bodyPr>
          <a:lstStyle/>
          <a:p>
            <a:pPr algn="l" rtl="0"/>
            <a:r>
              <a:rPr lang="en-US" sz="3600" b="1" u="sng" dirty="0" smtClean="0">
                <a:solidFill>
                  <a:srgbClr val="7030A0"/>
                </a:solidFill>
              </a:rPr>
              <a:t>The main </a:t>
            </a:r>
            <a:r>
              <a:rPr lang="en-US" sz="3600" b="1" u="sng" dirty="0" err="1" smtClean="0">
                <a:solidFill>
                  <a:srgbClr val="7030A0"/>
                </a:solidFill>
              </a:rPr>
              <a:t>produts</a:t>
            </a:r>
            <a:r>
              <a:rPr lang="en-US" sz="3600" b="1" u="sng" dirty="0" smtClean="0">
                <a:solidFill>
                  <a:srgbClr val="7030A0"/>
                </a:solidFill>
              </a:rPr>
              <a:t>:</a:t>
            </a:r>
            <a:r>
              <a:rPr lang="en-US" sz="3600" dirty="0" smtClean="0">
                <a:solidFill>
                  <a:srgbClr val="7030A0"/>
                </a:solidFill>
              </a:rPr>
              <a:t> </a:t>
            </a:r>
          </a:p>
          <a:p>
            <a:pPr marL="457200" indent="-457200" algn="just" rtl="0">
              <a:buFont typeface="Wingdings" pitchFamily="2" charset="2"/>
              <a:buChar char="v"/>
            </a:pPr>
            <a:r>
              <a:rPr lang="en-US" sz="2400" dirty="0" smtClean="0"/>
              <a:t> Off-gas              from which LPG is recovered.</a:t>
            </a:r>
          </a:p>
          <a:p>
            <a:pPr marL="457200" indent="-457200" algn="just" rtl="0">
              <a:buFont typeface="Wingdings" pitchFamily="2" charset="2"/>
              <a:buChar char="v"/>
            </a:pPr>
            <a:r>
              <a:rPr lang="en-US" sz="2400" dirty="0" smtClean="0"/>
              <a:t>Naphtha               may be used as gasoline blending    agent  although its O.N </a:t>
            </a:r>
            <a:r>
              <a:rPr lang="ar-IQ" sz="2400" dirty="0" smtClean="0"/>
              <a:t> =</a:t>
            </a:r>
            <a:r>
              <a:rPr lang="en-US" sz="2400" dirty="0" smtClean="0"/>
              <a:t>65-80 RON.</a:t>
            </a:r>
          </a:p>
          <a:p>
            <a:pPr marL="457200" indent="-457200" algn="just" rtl="0">
              <a:buFont typeface="Wingdings" pitchFamily="2" charset="2"/>
              <a:buChar char="v"/>
            </a:pPr>
            <a:r>
              <a:rPr lang="en-US" sz="2400" dirty="0" smtClean="0"/>
              <a:t>Gasoil                  may be catalytic cracking</a:t>
            </a:r>
          </a:p>
          <a:p>
            <a:pPr marL="457200" indent="-457200" algn="just" rtl="0">
              <a:buFont typeface="Wingdings" pitchFamily="2" charset="2"/>
              <a:buChar char="v"/>
            </a:pPr>
            <a:r>
              <a:rPr lang="en-US" sz="2400" dirty="0" smtClean="0"/>
              <a:t>Coke                   the main uses of petroleum coke:</a:t>
            </a:r>
          </a:p>
          <a:p>
            <a:pPr marL="457200" indent="-457200" algn="just" rtl="0">
              <a:buFont typeface="+mj-lt"/>
              <a:buAutoNum type="arabicPeriod"/>
            </a:pPr>
            <a:r>
              <a:rPr lang="en-US" sz="2000" dirty="0" smtClean="0"/>
              <a:t>Fuel</a:t>
            </a:r>
          </a:p>
          <a:p>
            <a:pPr marL="457200" indent="-457200" algn="just" rtl="0">
              <a:buFont typeface="+mj-lt"/>
              <a:buAutoNum type="arabicPeriod"/>
            </a:pPr>
            <a:r>
              <a:rPr lang="en-US" sz="2000" dirty="0" smtClean="0"/>
              <a:t>Manufacture of anode for electrolytic cell reduction of alumina</a:t>
            </a:r>
          </a:p>
          <a:p>
            <a:pPr marL="457200" indent="-457200" algn="just" rtl="0">
              <a:buFont typeface="+mj-lt"/>
              <a:buAutoNum type="arabicPeriod"/>
            </a:pPr>
            <a:r>
              <a:rPr lang="en-US" sz="2000" dirty="0" smtClean="0"/>
              <a:t>Direct use as chemical carbon source for manufacture of elemental phosphorus, calcium carbide, and silicon carbide.</a:t>
            </a:r>
          </a:p>
          <a:p>
            <a:pPr marL="457200" indent="-457200" algn="just" rtl="0">
              <a:buFont typeface="+mj-lt"/>
              <a:buAutoNum type="arabicPeriod"/>
            </a:pPr>
            <a:r>
              <a:rPr lang="en-US" sz="2000" dirty="0" smtClean="0"/>
              <a:t>Manufacture of electrodes for use in electric furnace production of elemental phosphorus, titanium dioxide, </a:t>
            </a:r>
            <a:r>
              <a:rPr lang="en-US" sz="2000" dirty="0" smtClean="0"/>
              <a:t>calcium </a:t>
            </a:r>
            <a:r>
              <a:rPr lang="en-US" sz="2000" dirty="0" smtClean="0"/>
              <a:t>carbide, and silicon carbide.</a:t>
            </a:r>
          </a:p>
          <a:p>
            <a:pPr marL="457200" indent="-457200" algn="just" rtl="0">
              <a:buFont typeface="+mj-lt"/>
              <a:buAutoNum type="arabicPeriod"/>
            </a:pPr>
            <a:r>
              <a:rPr lang="en-US" sz="2000" dirty="0" smtClean="0"/>
              <a:t>Manufacture of graphite.  </a:t>
            </a:r>
          </a:p>
          <a:p>
            <a:pPr marL="457200" indent="-457200" algn="just" rtl="0">
              <a:buFont typeface="Wingdings" pitchFamily="2" charset="2"/>
              <a:buChar char="q"/>
            </a:pPr>
            <a:endParaRPr lang="en-US" sz="2400" dirty="0" smtClean="0"/>
          </a:p>
          <a:p>
            <a:pPr marL="457200" indent="-457200" algn="just" rtl="0">
              <a:buFont typeface="+mj-lt"/>
              <a:buAutoNum type="alphaUcPeriod"/>
            </a:pPr>
            <a:endParaRPr lang="ar-IQ" sz="2400" dirty="0" smtClean="0"/>
          </a:p>
          <a:p>
            <a:pPr marL="457200" indent="-457200" algn="just" rtl="0"/>
            <a:r>
              <a:rPr lang="en-US" sz="2400" dirty="0" smtClean="0"/>
              <a:t> </a:t>
            </a:r>
          </a:p>
          <a:p>
            <a:pPr algn="just" rtl="0">
              <a:buFont typeface="Wingdings" pitchFamily="2" charset="2"/>
              <a:buChar char="q"/>
            </a:pPr>
            <a:endParaRPr lang="en-US" sz="2400" dirty="0" smtClean="0"/>
          </a:p>
          <a:p>
            <a:pPr algn="just" rtl="0"/>
            <a:endParaRPr lang="en-US" sz="2400" dirty="0" smtClean="0"/>
          </a:p>
          <a:p>
            <a:pPr algn="l" rtl="0"/>
            <a:endParaRPr lang="en-US" sz="1600" dirty="0" smtClean="0"/>
          </a:p>
          <a:p>
            <a:pPr algn="l" rtl="0"/>
            <a:endParaRPr lang="en-US" sz="1600" u="sng" dirty="0" smtClean="0"/>
          </a:p>
          <a:p>
            <a:pPr algn="l" rtl="0"/>
            <a:r>
              <a:rPr lang="en-US" sz="1600" dirty="0" smtClean="0"/>
              <a:t>                     </a:t>
            </a:r>
          </a:p>
          <a:p>
            <a:pPr algn="l" rtl="0"/>
            <a:r>
              <a:rPr lang="en-US" sz="1600" dirty="0" smtClean="0"/>
              <a:t>                                        </a:t>
            </a:r>
          </a:p>
          <a:p>
            <a:pPr algn="l" rtl="0"/>
            <a:endParaRPr lang="en-US" sz="2000" dirty="0" smtClean="0"/>
          </a:p>
          <a:p>
            <a:pPr algn="l" rtl="0"/>
            <a:endParaRPr lang="en-US" sz="2000" dirty="0" smtClean="0"/>
          </a:p>
        </p:txBody>
      </p:sp>
      <p:cxnSp>
        <p:nvCxnSpPr>
          <p:cNvPr id="6" name="Straight Arrow Connector 5"/>
          <p:cNvCxnSpPr/>
          <p:nvPr/>
        </p:nvCxnSpPr>
        <p:spPr>
          <a:xfrm>
            <a:off x="1928794" y="785794"/>
            <a:ext cx="107157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2071670" y="1142984"/>
            <a:ext cx="107157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1857356" y="1857364"/>
            <a:ext cx="107157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1785918" y="2214554"/>
            <a:ext cx="107157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9144000" cy="9079409"/>
          </a:xfrm>
          <a:prstGeom prst="rect">
            <a:avLst/>
          </a:prstGeom>
        </p:spPr>
        <p:txBody>
          <a:bodyPr wrap="square">
            <a:spAutoFit/>
          </a:bodyPr>
          <a:lstStyle/>
          <a:p>
            <a:pPr algn="l" rtl="0"/>
            <a:r>
              <a:rPr lang="en-US" sz="3600" b="1" u="sng" dirty="0" smtClean="0">
                <a:solidFill>
                  <a:srgbClr val="7030A0"/>
                </a:solidFill>
              </a:rPr>
              <a:t>The major coking processes:</a:t>
            </a:r>
          </a:p>
          <a:p>
            <a:pPr marL="742950" indent="-742950" algn="l" rtl="0"/>
            <a:r>
              <a:rPr lang="en-US" sz="3600" b="1" dirty="0" smtClean="0">
                <a:solidFill>
                  <a:srgbClr val="C00000"/>
                </a:solidFill>
              </a:rPr>
              <a:t>1) Delayed Coking</a:t>
            </a:r>
            <a:r>
              <a:rPr lang="en-US" sz="3600" dirty="0" smtClean="0">
                <a:solidFill>
                  <a:srgbClr val="C00000"/>
                </a:solidFill>
              </a:rPr>
              <a:t> </a:t>
            </a:r>
          </a:p>
          <a:p>
            <a:pPr marL="742950" indent="-742950" algn="l" rtl="0">
              <a:buFont typeface="Wingdings" pitchFamily="2" charset="2"/>
              <a:buChar char="q"/>
            </a:pPr>
            <a:r>
              <a:rPr lang="en-US" sz="2400" dirty="0" smtClean="0"/>
              <a:t>Semi-continuous process.</a:t>
            </a:r>
          </a:p>
          <a:p>
            <a:pPr marL="742950" indent="-742950" algn="l" rtl="0">
              <a:buFont typeface="Wingdings" pitchFamily="2" charset="2"/>
              <a:buChar char="q"/>
            </a:pPr>
            <a:r>
              <a:rPr lang="en-US" sz="2400" dirty="0" smtClean="0"/>
              <a:t>Feed :atm. Residue, cracked tar, and heavy cycle oil</a:t>
            </a:r>
          </a:p>
          <a:p>
            <a:pPr marL="742950" indent="-742950" algn="l" rtl="0">
              <a:buFont typeface="Wingdings" pitchFamily="2" charset="2"/>
              <a:buChar char="q"/>
            </a:pPr>
            <a:r>
              <a:rPr lang="en-US" sz="2400" dirty="0" smtClean="0"/>
              <a:t>Feed heated and transferred to large soaking (or coking drum).</a:t>
            </a:r>
          </a:p>
          <a:p>
            <a:pPr marL="742950" indent="-742950" algn="l" rtl="0">
              <a:buFont typeface="Wingdings" pitchFamily="2" charset="2"/>
              <a:buChar char="q"/>
            </a:pPr>
            <a:r>
              <a:rPr lang="en-US" sz="2400" dirty="0" smtClean="0"/>
              <a:t>Long residence time need to allow the cracking reactions to complete.</a:t>
            </a:r>
          </a:p>
          <a:p>
            <a:pPr marL="742950" indent="-742950" algn="l" rtl="0">
              <a:buFont typeface="+mj-lt"/>
              <a:buAutoNum type="arabicPeriod"/>
            </a:pPr>
            <a:r>
              <a:rPr lang="en-US" sz="2400" dirty="0" smtClean="0"/>
              <a:t>Moderate heating : 482-516</a:t>
            </a:r>
            <a:r>
              <a:rPr lang="en-US" sz="2400" baseline="30000" dirty="0" smtClean="0"/>
              <a:t> </a:t>
            </a:r>
            <a:r>
              <a:rPr lang="en-US" sz="2400" baseline="30000" dirty="0" err="1" smtClean="0"/>
              <a:t>o</a:t>
            </a:r>
            <a:r>
              <a:rPr lang="en-US" sz="2400" dirty="0" err="1" smtClean="0"/>
              <a:t>C</a:t>
            </a:r>
            <a:r>
              <a:rPr lang="en-US" sz="2400" dirty="0" smtClean="0"/>
              <a:t>  (900-960) </a:t>
            </a:r>
            <a:r>
              <a:rPr lang="en-US" sz="2400" baseline="30000" dirty="0" smtClean="0"/>
              <a:t>o </a:t>
            </a:r>
            <a:r>
              <a:rPr lang="en-US" sz="2400" dirty="0" smtClean="0"/>
              <a:t>F</a:t>
            </a:r>
          </a:p>
          <a:p>
            <a:pPr marL="742950" indent="-742950" algn="l" rtl="0">
              <a:buFont typeface="+mj-lt"/>
              <a:buAutoNum type="arabicPeriod"/>
            </a:pPr>
            <a:r>
              <a:rPr lang="en-US" sz="2400" dirty="0" smtClean="0"/>
              <a:t>Soak drum : 452-482</a:t>
            </a:r>
            <a:r>
              <a:rPr lang="en-US" sz="2400" baseline="30000" dirty="0" smtClean="0"/>
              <a:t> </a:t>
            </a:r>
            <a:r>
              <a:rPr lang="en-US" sz="2400" baseline="30000" dirty="0" err="1" smtClean="0"/>
              <a:t>o</a:t>
            </a:r>
            <a:r>
              <a:rPr lang="en-US" sz="2400" dirty="0" err="1" smtClean="0"/>
              <a:t>C</a:t>
            </a:r>
            <a:r>
              <a:rPr lang="en-US" sz="2400" dirty="0" smtClean="0"/>
              <a:t>  (845-900) </a:t>
            </a:r>
            <a:r>
              <a:rPr lang="en-US" sz="2400" baseline="30000" dirty="0" smtClean="0"/>
              <a:t>o </a:t>
            </a:r>
            <a:r>
              <a:rPr lang="en-US" sz="2400" dirty="0" smtClean="0"/>
              <a:t>F</a:t>
            </a:r>
          </a:p>
          <a:p>
            <a:pPr marL="742950" indent="-742950" algn="l" rtl="0">
              <a:buFont typeface="+mj-lt"/>
              <a:buAutoNum type="arabicPeriod"/>
            </a:pPr>
            <a:r>
              <a:rPr lang="en-US" sz="2400" dirty="0" smtClean="0"/>
              <a:t>Residence time : until they are fill of coke.</a:t>
            </a:r>
          </a:p>
          <a:p>
            <a:pPr marL="742950" indent="-742950" algn="l" rtl="0">
              <a:buFont typeface="+mj-lt"/>
              <a:buAutoNum type="arabicPeriod"/>
            </a:pPr>
            <a:r>
              <a:rPr lang="en-US" sz="2400" dirty="0" smtClean="0"/>
              <a:t>Coke is removed hydraulically</a:t>
            </a:r>
          </a:p>
          <a:p>
            <a:pPr marL="742950" indent="-742950" algn="l" rtl="0">
              <a:buFont typeface="+mj-lt"/>
              <a:buAutoNum type="arabicPeriod"/>
            </a:pPr>
            <a:r>
              <a:rPr lang="en-US" sz="2400" dirty="0" smtClean="0"/>
              <a:t>Coke yield</a:t>
            </a:r>
            <a:r>
              <a:rPr lang="ar-IQ" sz="2400" dirty="0" smtClean="0"/>
              <a:t> =</a:t>
            </a:r>
            <a:r>
              <a:rPr lang="en-US" sz="2400" dirty="0" smtClean="0"/>
              <a:t> 30 % </a:t>
            </a:r>
          </a:p>
          <a:p>
            <a:pPr marL="742950" indent="-742950" algn="l" rtl="0">
              <a:buFont typeface="+mj-lt"/>
              <a:buAutoNum type="arabicPeriod"/>
            </a:pPr>
            <a:endParaRPr lang="en-US" sz="2400" dirty="0" smtClean="0"/>
          </a:p>
          <a:p>
            <a:pPr marL="457200" indent="-457200" algn="just" rtl="0">
              <a:buFont typeface="Wingdings" pitchFamily="2" charset="2"/>
              <a:buChar char="q"/>
            </a:pPr>
            <a:endParaRPr lang="en-US" sz="2400" dirty="0" smtClean="0"/>
          </a:p>
          <a:p>
            <a:pPr marL="457200" indent="-457200" algn="just" rtl="0">
              <a:buFont typeface="+mj-lt"/>
              <a:buAutoNum type="alphaUcPeriod"/>
            </a:pPr>
            <a:endParaRPr lang="ar-IQ" sz="2400" dirty="0" smtClean="0"/>
          </a:p>
          <a:p>
            <a:pPr marL="457200" indent="-457200" algn="just" rtl="0"/>
            <a:r>
              <a:rPr lang="en-US" sz="2400" dirty="0" smtClean="0"/>
              <a:t> </a:t>
            </a:r>
          </a:p>
          <a:p>
            <a:pPr algn="just" rtl="0"/>
            <a:endParaRPr lang="en-US" sz="2400" dirty="0" smtClean="0"/>
          </a:p>
          <a:p>
            <a:pPr algn="just" rtl="0"/>
            <a:endParaRPr lang="en-US" sz="2400" dirty="0" smtClean="0"/>
          </a:p>
          <a:p>
            <a:pPr algn="l" rtl="0"/>
            <a:endParaRPr lang="en-US" sz="1600" dirty="0" smtClean="0"/>
          </a:p>
          <a:p>
            <a:pPr algn="l" rtl="0"/>
            <a:endParaRPr lang="en-US" sz="1600" u="sng" dirty="0" smtClean="0"/>
          </a:p>
          <a:p>
            <a:pPr algn="l" rtl="0"/>
            <a:r>
              <a:rPr lang="en-US" sz="1600" dirty="0" smtClean="0"/>
              <a:t>                     </a:t>
            </a:r>
          </a:p>
          <a:p>
            <a:pPr algn="l" rtl="0"/>
            <a:r>
              <a:rPr lang="en-US" sz="1600" dirty="0" smtClean="0"/>
              <a:t>                                        </a:t>
            </a:r>
          </a:p>
          <a:p>
            <a:pPr algn="l" rtl="0"/>
            <a:endParaRPr lang="en-US" sz="2000" dirty="0" smtClean="0"/>
          </a:p>
          <a:p>
            <a:pPr algn="l" rtl="0"/>
            <a:endParaRPr lang="en-US" sz="2000" dirty="0" smtClean="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1764</TotalTime>
  <Words>2800</Words>
  <Application>Microsoft Office PowerPoint</Application>
  <PresentationFormat>On-screen Show (4:3)</PresentationFormat>
  <Paragraphs>488</Paragraphs>
  <Slides>44</Slides>
  <Notes>1</Notes>
  <HiddenSlides>0</HiddenSlides>
  <MMClips>0</MMClips>
  <ScaleCrop>false</ScaleCrop>
  <HeadingPairs>
    <vt:vector size="4" baseType="variant">
      <vt:variant>
        <vt:lpstr>Theme</vt:lpstr>
      </vt:variant>
      <vt:variant>
        <vt:i4>1</vt:i4>
      </vt:variant>
      <vt:variant>
        <vt:lpstr>Slide Titles</vt:lpstr>
      </vt:variant>
      <vt:variant>
        <vt:i4>44</vt:i4>
      </vt:variant>
    </vt:vector>
  </HeadingPairs>
  <TitlesOfParts>
    <vt:vector size="45" baseType="lpstr">
      <vt:lpstr>Concourse</vt:lpstr>
      <vt:lpstr>Slide 1</vt:lpstr>
      <vt:lpstr>  A) Thermal cracking  </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afaq</cp:lastModifiedBy>
  <cp:revision>293</cp:revision>
  <dcterms:created xsi:type="dcterms:W3CDTF">2014-02-11T18:43:52Z</dcterms:created>
  <dcterms:modified xsi:type="dcterms:W3CDTF">2016-03-09T19:05:02Z</dcterms:modified>
</cp:coreProperties>
</file>