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7"/>
  </p:notesMasterIdLst>
  <p:sldIdLst>
    <p:sldId id="269" r:id="rId2"/>
    <p:sldId id="257" r:id="rId3"/>
    <p:sldId id="258" r:id="rId4"/>
    <p:sldId id="259" r:id="rId5"/>
    <p:sldId id="260" r:id="rId6"/>
    <p:sldId id="261" r:id="rId7"/>
    <p:sldId id="262" r:id="rId8"/>
    <p:sldId id="263" r:id="rId9"/>
    <p:sldId id="264" r:id="rId10"/>
    <p:sldId id="265" r:id="rId11"/>
    <p:sldId id="271" r:id="rId12"/>
    <p:sldId id="266" r:id="rId13"/>
    <p:sldId id="267" r:id="rId14"/>
    <p:sldId id="268" r:id="rId15"/>
    <p:sldId id="272" r:id="rId16"/>
    <p:sldId id="273" r:id="rId17"/>
    <p:sldId id="274" r:id="rId18"/>
    <p:sldId id="275"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7" d="100"/>
          <a:sy n="57" d="100"/>
        </p:scale>
        <p:origin x="-1075"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7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AC38FC3-8465-4CC0-8290-C1CB2F5E909B}" type="datetimeFigureOut">
              <a:rPr lang="ar-SA" smtClean="0"/>
              <a:pPr/>
              <a:t>21/03/1439</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FBACED4-46C7-428E-B66F-FADBA6AB484C}" type="slidenum">
              <a:rPr lang="ar-SA" smtClean="0"/>
              <a:pPr/>
              <a:t>‹#›</a:t>
            </a:fld>
            <a:endParaRPr lang="ar-SA"/>
          </a:p>
        </p:txBody>
      </p:sp>
    </p:spTree>
    <p:extLst>
      <p:ext uri="{BB962C8B-B14F-4D97-AF65-F5344CB8AC3E}">
        <p14:creationId xmlns:p14="http://schemas.microsoft.com/office/powerpoint/2010/main" val="320148138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6D17B86-4652-4A37-9240-062DFBD554B8}" type="datetimeFigureOut">
              <a:rPr lang="ar-SA" smtClean="0"/>
              <a:pPr/>
              <a:t>21/03/1439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FC15258-3219-47DE-A0AE-E65656DA5649}"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6D17B86-4652-4A37-9240-062DFBD554B8}" type="datetimeFigureOut">
              <a:rPr lang="ar-SA" smtClean="0"/>
              <a:pPr/>
              <a:t>21/03/1439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FC15258-3219-47DE-A0AE-E65656DA5649}"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457200" y="1752600"/>
            <a:ext cx="8458200" cy="1676400"/>
          </a:xfrm>
        </p:spPr>
        <p:txBody>
          <a:bodyPr/>
          <a:lstStyle/>
          <a:p>
            <a:pPr rtl="0"/>
            <a:r>
              <a:rPr lang="en-US" altLang="en-US" b="1" dirty="0" smtClean="0"/>
              <a:t>Advanced Energy Balances Equations</a:t>
            </a:r>
            <a:endParaRPr lang="en-US" altLang="en-US" b="1" dirty="0"/>
          </a:p>
        </p:txBody>
      </p:sp>
      <p:sp>
        <p:nvSpPr>
          <p:cNvPr id="80899" name="Rectangle 3"/>
          <p:cNvSpPr>
            <a:spLocks noGrp="1" noChangeArrowheads="1"/>
          </p:cNvSpPr>
          <p:nvPr>
            <p:ph type="subTitle" idx="1"/>
          </p:nvPr>
        </p:nvSpPr>
        <p:spPr>
          <a:xfrm>
            <a:off x="0" y="3352800"/>
            <a:ext cx="9144000" cy="1504960"/>
          </a:xfrm>
        </p:spPr>
        <p:txBody>
          <a:bodyPr/>
          <a:lstStyle/>
          <a:p>
            <a:pPr rtl="0"/>
            <a:r>
              <a:rPr lang="en-US" altLang="en-US" sz="4000" b="1" dirty="0" smtClean="0"/>
              <a:t>Lecturer Dr</a:t>
            </a:r>
            <a:r>
              <a:rPr lang="en-US" altLang="en-US" sz="4000" b="1" dirty="0"/>
              <a:t>. </a:t>
            </a:r>
            <a:r>
              <a:rPr lang="en-US" altLang="en-US" sz="4000" b="1" dirty="0" smtClean="0"/>
              <a:t>Ali Abdulrahman</a:t>
            </a:r>
          </a:p>
          <a:p>
            <a:pPr rtl="0"/>
            <a:r>
              <a:rPr lang="en-US" altLang="en-US" sz="4000" b="1" dirty="0" smtClean="0"/>
              <a:t>Chemical engineering</a:t>
            </a:r>
            <a:endParaRPr lang="en-US" altLang="en-US" b="1" dirty="0"/>
          </a:p>
        </p:txBody>
      </p:sp>
      <p:sp>
        <p:nvSpPr>
          <p:cNvPr id="80903" name="Text Box 7"/>
          <p:cNvSpPr txBox="1">
            <a:spLocks noChangeArrowheads="1"/>
          </p:cNvSpPr>
          <p:nvPr/>
        </p:nvSpPr>
        <p:spPr bwMode="auto">
          <a:xfrm>
            <a:off x="1066800" y="2819400"/>
            <a:ext cx="7315200" cy="641350"/>
          </a:xfrm>
          <a:prstGeom prst="rect">
            <a:avLst/>
          </a:prstGeom>
          <a:noFill/>
          <a:ln w="9525">
            <a:noFill/>
            <a:miter lim="800000"/>
            <a:headEnd/>
            <a:tailEnd/>
          </a:ln>
          <a:effectLst/>
        </p:spPr>
        <p:txBody>
          <a:bodyPr>
            <a:spAutoFit/>
          </a:bodyPr>
          <a:lstStyle/>
          <a:p>
            <a:pPr>
              <a:spcBef>
                <a:spcPct val="50000"/>
              </a:spcBef>
            </a:pPr>
            <a:endParaRPr lang="en-US" sz="3600">
              <a:solidFill>
                <a:srgbClr val="663300"/>
              </a:solidFill>
            </a:endParaRPr>
          </a:p>
        </p:txBody>
      </p:sp>
      <p:sp>
        <p:nvSpPr>
          <p:cNvPr id="5" name="TextBox 4"/>
          <p:cNvSpPr txBox="1"/>
          <p:nvPr/>
        </p:nvSpPr>
        <p:spPr>
          <a:xfrm>
            <a:off x="1876413" y="6027003"/>
            <a:ext cx="4165884" cy="369332"/>
          </a:xfrm>
          <a:prstGeom prst="rect">
            <a:avLst/>
          </a:prstGeom>
          <a:noFill/>
        </p:spPr>
        <p:txBody>
          <a:bodyPr wrap="none" rtlCol="0">
            <a:spAutoFit/>
          </a:bodyPr>
          <a:lstStyle/>
          <a:p>
            <a:pPr algn="l" rtl="0"/>
            <a:r>
              <a:rPr lang="en-US" dirty="0" smtClean="0"/>
              <a:t>Chapter 5, chemical Engineering Principles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b="1" dirty="0" smtClean="0"/>
              <a:t>General Energy-Balance Equations</a:t>
            </a:r>
          </a:p>
          <a:p>
            <a:pPr algn="l" rtl="0"/>
            <a:r>
              <a:rPr lang="en-US" dirty="0" smtClean="0"/>
              <a:t>Energy can be neither created nor destroyed. Although this law does not apply to nuclear reactions, </a:t>
            </a:r>
          </a:p>
          <a:p>
            <a:pPr algn="l" rtl="0"/>
            <a:r>
              <a:rPr lang="en-US" dirty="0" smtClean="0"/>
              <a:t>Conservation of energy is valid for bioprocesses because nuclear rearrangements are not involved. </a:t>
            </a:r>
          </a:p>
          <a:p>
            <a:pPr algn="l" rtl="0"/>
            <a:r>
              <a:rPr lang="en-US" dirty="0" smtClean="0"/>
              <a:t>Equations used for solution of energy-balance problems will be derived.</a:t>
            </a:r>
          </a:p>
          <a:p>
            <a:pPr algn="l" rtl="0"/>
            <a:r>
              <a:rPr lang="en-US" dirty="0" smtClean="0"/>
              <a:t>The law of conservation of energy:</a:t>
            </a:r>
          </a:p>
          <a:p>
            <a:pPr algn="l" rtl="0"/>
            <a:endParaRPr lang="ar-SA" dirty="0"/>
          </a:p>
        </p:txBody>
      </p:sp>
      <p:pic>
        <p:nvPicPr>
          <p:cNvPr id="1026" name="Picture 2"/>
          <p:cNvPicPr>
            <a:picLocks noChangeAspect="1" noChangeArrowheads="1"/>
          </p:cNvPicPr>
          <p:nvPr/>
        </p:nvPicPr>
        <p:blipFill>
          <a:blip r:embed="rId2"/>
          <a:srcRect/>
          <a:stretch>
            <a:fillRect/>
          </a:stretch>
        </p:blipFill>
        <p:spPr bwMode="auto">
          <a:xfrm>
            <a:off x="285720" y="4929197"/>
            <a:ext cx="8283406" cy="1489949"/>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76614" y="500042"/>
            <a:ext cx="8912863" cy="5572163"/>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lnSpcReduction="10000"/>
          </a:bodyPr>
          <a:lstStyle/>
          <a:p>
            <a:pPr algn="l" rtl="0"/>
            <a:r>
              <a:rPr lang="en-US" dirty="0" smtClean="0"/>
              <a:t>Mass M</a:t>
            </a:r>
            <a:r>
              <a:rPr lang="en-US" baseline="-25000" dirty="0" smtClean="0"/>
              <a:t>i</a:t>
            </a:r>
            <a:r>
              <a:rPr lang="en-US" dirty="0" smtClean="0"/>
              <a:t> enters the system while mass M</a:t>
            </a:r>
            <a:r>
              <a:rPr lang="en-US" baseline="-25000" dirty="0" smtClean="0"/>
              <a:t>o</a:t>
            </a:r>
            <a:r>
              <a:rPr lang="en-US" dirty="0" smtClean="0"/>
              <a:t> leaves. </a:t>
            </a:r>
          </a:p>
          <a:p>
            <a:pPr algn="l" rtl="0"/>
            <a:r>
              <a:rPr lang="en-US" dirty="0" smtClean="0"/>
              <a:t>Both these masses have energy associated with them in the form of internal, kinetic and potential energy; flow work is also being done. </a:t>
            </a:r>
          </a:p>
          <a:p>
            <a:pPr algn="l" rtl="0"/>
            <a:r>
              <a:rPr lang="en-US" dirty="0" smtClean="0"/>
              <a:t>Energy leaves the system as heat Q; shaft work W</a:t>
            </a:r>
            <a:r>
              <a:rPr lang="en-US" baseline="-25000" dirty="0" smtClean="0"/>
              <a:t>s</a:t>
            </a:r>
            <a:r>
              <a:rPr lang="en-US" dirty="0" smtClean="0"/>
              <a:t> is done on the system by the surroundings. </a:t>
            </a:r>
          </a:p>
          <a:p>
            <a:pPr algn="l" rtl="0"/>
            <a:r>
              <a:rPr lang="en-US" dirty="0" smtClean="0"/>
              <a:t>Assume that the system is homogeneous without charge or surface-energy effects.</a:t>
            </a:r>
          </a:p>
          <a:p>
            <a:pPr algn="l" rtl="0"/>
            <a:r>
              <a:rPr lang="en-US" dirty="0" smtClean="0"/>
              <a:t>To apply Eq. (5.4), we must identify which forms of energy are involved in each term of the expression. </a:t>
            </a:r>
          </a:p>
          <a:p>
            <a:pPr algn="l" rtl="0"/>
            <a:r>
              <a:rPr lang="en-US" dirty="0" smtClean="0"/>
              <a:t>If we group together the extensive properties and express them as specific variables multiplied by mass, Eq. (5.4) can be written:</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10000"/>
          </a:bodyPr>
          <a:lstStyle/>
          <a:p>
            <a:pPr algn="l" rtl="0"/>
            <a:endParaRPr lang="en-US" dirty="0" smtClean="0"/>
          </a:p>
          <a:p>
            <a:pPr algn="l" rtl="0"/>
            <a:endParaRPr lang="en-US" dirty="0" smtClean="0"/>
          </a:p>
          <a:p>
            <a:pPr algn="l" rtl="0"/>
            <a:r>
              <a:rPr lang="en-US" dirty="0" smtClean="0"/>
              <a:t>(subscripts </a:t>
            </a:r>
            <a:r>
              <a:rPr lang="en-US" dirty="0" err="1" smtClean="0"/>
              <a:t>i</a:t>
            </a:r>
            <a:r>
              <a:rPr lang="en-US" dirty="0" smtClean="0"/>
              <a:t> &amp; o refer to inlet and outlet conditions)</a:t>
            </a:r>
          </a:p>
          <a:p>
            <a:pPr algn="l" rtl="0"/>
            <a:r>
              <a:rPr lang="en-US" dirty="0" smtClean="0"/>
              <a:t>∆E, total change or accumulation of energy in the system.</a:t>
            </a:r>
          </a:p>
          <a:p>
            <a:pPr algn="l" rtl="0"/>
            <a:r>
              <a:rPr lang="en-US" dirty="0" smtClean="0"/>
              <a:t>u is specific internal energy, </a:t>
            </a:r>
            <a:r>
              <a:rPr lang="en-US" dirty="0" err="1" smtClean="0"/>
              <a:t>e</a:t>
            </a:r>
            <a:r>
              <a:rPr lang="en-US" baseline="-25000" dirty="0" err="1" smtClean="0"/>
              <a:t>k</a:t>
            </a:r>
            <a:r>
              <a:rPr lang="en-US" dirty="0" smtClean="0"/>
              <a:t> is specific kinetic energy, </a:t>
            </a:r>
            <a:r>
              <a:rPr lang="en-US" dirty="0" err="1" smtClean="0"/>
              <a:t>e</a:t>
            </a:r>
            <a:r>
              <a:rPr lang="en-US" baseline="-25000" dirty="0" err="1" smtClean="0"/>
              <a:t>p</a:t>
            </a:r>
            <a:r>
              <a:rPr lang="en-US" dirty="0" smtClean="0"/>
              <a:t> is specific potential energy, p is pressure, and v is specific volume. </a:t>
            </a:r>
          </a:p>
          <a:p>
            <a:pPr algn="l" rtl="0"/>
            <a:r>
              <a:rPr lang="en-US" dirty="0" smtClean="0"/>
              <a:t>All energies associated with masses crossing the system boundary are added together;</a:t>
            </a:r>
          </a:p>
          <a:p>
            <a:pPr algn="l" rtl="0"/>
            <a:r>
              <a:rPr lang="en-US" dirty="0" smtClean="0"/>
              <a:t> Energy-transfer terms Q and W are considered separately.</a:t>
            </a:r>
          </a:p>
          <a:p>
            <a:pPr algn="l" rtl="0"/>
            <a:r>
              <a:rPr lang="en-US" dirty="0" smtClean="0"/>
              <a:t>Flow work done by inlet and outlet streams is represented as </a:t>
            </a:r>
            <a:r>
              <a:rPr lang="en-US" dirty="0" err="1" smtClean="0"/>
              <a:t>pv</a:t>
            </a:r>
            <a:r>
              <a:rPr lang="en-US" dirty="0" smtClean="0"/>
              <a:t> multiplied by mass.</a:t>
            </a:r>
            <a:endParaRPr lang="ar-SA" dirty="0"/>
          </a:p>
        </p:txBody>
      </p:sp>
      <p:pic>
        <p:nvPicPr>
          <p:cNvPr id="3074" name="Picture 2"/>
          <p:cNvPicPr>
            <a:picLocks noChangeAspect="1" noChangeArrowheads="1"/>
          </p:cNvPicPr>
          <p:nvPr/>
        </p:nvPicPr>
        <p:blipFill>
          <a:blip r:embed="rId2"/>
          <a:srcRect/>
          <a:stretch>
            <a:fillRect/>
          </a:stretch>
        </p:blipFill>
        <p:spPr bwMode="auto">
          <a:xfrm>
            <a:off x="714348" y="0"/>
            <a:ext cx="7572428" cy="101076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dirty="0" smtClean="0"/>
              <a:t>In bioprocesses shaft work be done on the system by external sources. </a:t>
            </a:r>
          </a:p>
          <a:p>
            <a:pPr algn="l" rtl="0"/>
            <a:r>
              <a:rPr lang="en-US" dirty="0" smtClean="0"/>
              <a:t>Work is positive when energy flows </a:t>
            </a:r>
            <a:r>
              <a:rPr lang="en-US" i="1" dirty="0" smtClean="0"/>
              <a:t>from the surroundings to the </a:t>
            </a:r>
            <a:r>
              <a:rPr lang="en-US" dirty="0" smtClean="0"/>
              <a:t>system as shown in Figure 5.1. </a:t>
            </a:r>
          </a:p>
          <a:p>
            <a:pPr algn="l" rtl="0"/>
            <a:r>
              <a:rPr lang="en-US" dirty="0" smtClean="0"/>
              <a:t>Work is negative when the system supplies work energy to the surroundings. </a:t>
            </a:r>
          </a:p>
          <a:p>
            <a:pPr algn="l" rtl="0"/>
            <a:r>
              <a:rPr lang="en-US" dirty="0" smtClean="0"/>
              <a:t>Heat is positive when the surroundings receives energy from the system, i.e. when the temperature of the system is higher than the surroundings.</a:t>
            </a:r>
          </a:p>
          <a:p>
            <a:pPr algn="l" rtl="0"/>
            <a:r>
              <a:rPr lang="en-US" dirty="0" smtClean="0"/>
              <a:t>When W</a:t>
            </a:r>
            <a:r>
              <a:rPr lang="en-US" baseline="-25000" dirty="0" smtClean="0"/>
              <a:t>s </a:t>
            </a:r>
            <a:r>
              <a:rPr lang="en-US" dirty="0" smtClean="0"/>
              <a:t>and Q are positive quantities,</a:t>
            </a:r>
          </a:p>
          <a:p>
            <a:pPr algn="l" rtl="0"/>
            <a:r>
              <a:rPr lang="en-US" dirty="0" smtClean="0"/>
              <a:t>W</a:t>
            </a:r>
            <a:r>
              <a:rPr lang="en-US" baseline="-25000" dirty="0" smtClean="0"/>
              <a:t>s</a:t>
            </a:r>
            <a:r>
              <a:rPr lang="en-US" dirty="0" smtClean="0"/>
              <a:t> makes a positive contribution to the energy content of the system while Q causes a reduction.</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dirty="0" smtClean="0"/>
              <a:t>Eq. (5.5) refers to a process with only one input and one output stream. </a:t>
            </a:r>
          </a:p>
          <a:p>
            <a:pPr algn="l" rtl="0"/>
            <a:r>
              <a:rPr lang="en-US" dirty="0" smtClean="0"/>
              <a:t>A more general equation is Eq. (5.6), which can be used for any number of separate material flows:</a:t>
            </a:r>
          </a:p>
          <a:p>
            <a:pPr algn="l" rtl="0"/>
            <a:endParaRPr lang="en-US" dirty="0" smtClean="0"/>
          </a:p>
          <a:p>
            <a:pPr algn="l" rtl="0"/>
            <a:endParaRPr lang="en-US" dirty="0" smtClean="0"/>
          </a:p>
          <a:p>
            <a:pPr algn="l" rtl="0"/>
            <a:endParaRPr lang="en-US" dirty="0" smtClean="0"/>
          </a:p>
          <a:p>
            <a:pPr algn="l" rtl="0"/>
            <a:r>
              <a:rPr lang="en-US" dirty="0" smtClean="0"/>
              <a:t>It is a basic form of the </a:t>
            </a:r>
            <a:r>
              <a:rPr lang="en-US" i="1" dirty="0" smtClean="0"/>
              <a:t>first law of thermodynamics.</a:t>
            </a:r>
          </a:p>
          <a:p>
            <a:pPr algn="l" rtl="0"/>
            <a:r>
              <a:rPr lang="en-US" dirty="0" smtClean="0"/>
              <a:t>Substituting </a:t>
            </a:r>
            <a:r>
              <a:rPr lang="pt-BR" dirty="0" smtClean="0"/>
              <a:t>enthalpy </a:t>
            </a:r>
            <a:r>
              <a:rPr lang="pt-BR" i="1" dirty="0" smtClean="0"/>
              <a:t>h</a:t>
            </a:r>
            <a:r>
              <a:rPr lang="pt-BR" dirty="0" smtClean="0"/>
              <a:t> for </a:t>
            </a:r>
            <a:r>
              <a:rPr lang="pt-BR" i="1" dirty="0" smtClean="0"/>
              <a:t>u + pv.</a:t>
            </a:r>
          </a:p>
          <a:p>
            <a:pPr algn="l" rtl="0"/>
            <a:endParaRPr lang="en-US" dirty="0" smtClean="0"/>
          </a:p>
          <a:p>
            <a:pPr algn="l" rtl="0"/>
            <a:endParaRPr lang="ar-SA" dirty="0"/>
          </a:p>
        </p:txBody>
      </p:sp>
      <p:pic>
        <p:nvPicPr>
          <p:cNvPr id="4099" name="Picture 3"/>
          <p:cNvPicPr>
            <a:picLocks noChangeAspect="1" noChangeArrowheads="1"/>
          </p:cNvPicPr>
          <p:nvPr/>
        </p:nvPicPr>
        <p:blipFill>
          <a:blip r:embed="rId2"/>
          <a:srcRect/>
          <a:stretch>
            <a:fillRect/>
          </a:stretch>
        </p:blipFill>
        <p:spPr bwMode="auto">
          <a:xfrm>
            <a:off x="0" y="5143512"/>
            <a:ext cx="9144000" cy="1714488"/>
          </a:xfrm>
          <a:prstGeom prst="rect">
            <a:avLst/>
          </a:prstGeom>
          <a:noFill/>
          <a:ln w="9525">
            <a:noFill/>
            <a:miter lim="800000"/>
            <a:headEnd/>
            <a:tailEnd/>
          </a:ln>
          <a:effectLst/>
        </p:spPr>
      </p:pic>
      <p:pic>
        <p:nvPicPr>
          <p:cNvPr id="4100" name="Picture 4"/>
          <p:cNvPicPr>
            <a:picLocks noChangeAspect="1" noChangeArrowheads="1"/>
          </p:cNvPicPr>
          <p:nvPr/>
        </p:nvPicPr>
        <p:blipFill>
          <a:blip r:embed="rId3"/>
          <a:srcRect/>
          <a:stretch>
            <a:fillRect/>
          </a:stretch>
        </p:blipFill>
        <p:spPr bwMode="auto">
          <a:xfrm>
            <a:off x="214282" y="2143116"/>
            <a:ext cx="8929718" cy="1714512"/>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b="1" dirty="0" smtClean="0"/>
              <a:t>Special Cases</a:t>
            </a:r>
          </a:p>
          <a:p>
            <a:pPr algn="l" rtl="0"/>
            <a:r>
              <a:rPr lang="en-US" dirty="0" smtClean="0"/>
              <a:t>Eq. (5.7) can be simplified if the following assumptions are made:</a:t>
            </a:r>
          </a:p>
          <a:p>
            <a:pPr algn="l" rtl="0"/>
            <a:r>
              <a:rPr lang="en-US" dirty="0" smtClean="0"/>
              <a:t>(</a:t>
            </a:r>
            <a:r>
              <a:rPr lang="en-US" dirty="0" err="1" smtClean="0"/>
              <a:t>i</a:t>
            </a:r>
            <a:r>
              <a:rPr lang="en-US" dirty="0" smtClean="0"/>
              <a:t>) kinetic energy is negligible; and</a:t>
            </a:r>
          </a:p>
          <a:p>
            <a:pPr algn="l" rtl="0"/>
            <a:r>
              <a:rPr lang="en-US" dirty="0" smtClean="0"/>
              <a:t>(ii) potential energy is negligible.</a:t>
            </a:r>
          </a:p>
          <a:p>
            <a:pPr algn="l" rtl="0"/>
            <a:r>
              <a:rPr lang="en-US" dirty="0" smtClean="0"/>
              <a:t>These assumptions are acceptable for bioprocesses, in which high-velocity motion and large changes in height or electromagnetic field do not generally occur. </a:t>
            </a:r>
          </a:p>
          <a:p>
            <a:pPr algn="l" rtl="0"/>
            <a:r>
              <a:rPr lang="en-US" dirty="0" smtClean="0"/>
              <a:t>Thus, the energy-balance equation becomes:</a:t>
            </a:r>
            <a:endParaRPr lang="ar-SA" dirty="0"/>
          </a:p>
        </p:txBody>
      </p:sp>
      <p:pic>
        <p:nvPicPr>
          <p:cNvPr id="5122" name="Picture 2"/>
          <p:cNvPicPr>
            <a:picLocks noChangeAspect="1" noChangeArrowheads="1"/>
          </p:cNvPicPr>
          <p:nvPr/>
        </p:nvPicPr>
        <p:blipFill>
          <a:blip r:embed="rId2"/>
          <a:srcRect/>
          <a:stretch>
            <a:fillRect/>
          </a:stretch>
        </p:blipFill>
        <p:spPr bwMode="auto">
          <a:xfrm>
            <a:off x="214282" y="5357825"/>
            <a:ext cx="7858180" cy="128588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dirty="0" smtClean="0"/>
              <a:t>Special cases:</a:t>
            </a:r>
          </a:p>
          <a:p>
            <a:pPr algn="l" rtl="0"/>
            <a:r>
              <a:rPr lang="en-US" dirty="0" smtClean="0"/>
              <a:t>(</a:t>
            </a:r>
            <a:r>
              <a:rPr lang="en-US" dirty="0" err="1" smtClean="0"/>
              <a:t>i</a:t>
            </a:r>
            <a:r>
              <a:rPr lang="en-US" dirty="0" smtClean="0"/>
              <a:t>) Steady-state flow process: At steady state, all properties of the system are invariant. </a:t>
            </a:r>
          </a:p>
          <a:p>
            <a:pPr algn="l" rtl="0"/>
            <a:r>
              <a:rPr lang="en-US" dirty="0" smtClean="0"/>
              <a:t>Therefore, there can be no accumulation or change in the energy of the system: ∆E = 0.</a:t>
            </a:r>
          </a:p>
          <a:p>
            <a:pPr algn="l" rtl="0"/>
            <a:r>
              <a:rPr lang="en-US" dirty="0" smtClean="0"/>
              <a:t>The steady-state energy-balance equation is:</a:t>
            </a:r>
          </a:p>
          <a:p>
            <a:pPr algn="l" rtl="0"/>
            <a:endParaRPr lang="en-US" dirty="0" smtClean="0"/>
          </a:p>
          <a:p>
            <a:pPr algn="l" rtl="0"/>
            <a:endParaRPr lang="en-US" dirty="0" smtClean="0"/>
          </a:p>
          <a:p>
            <a:pPr algn="l" rtl="0"/>
            <a:endParaRPr lang="en-US" dirty="0" smtClean="0"/>
          </a:p>
          <a:p>
            <a:pPr algn="l" rtl="0"/>
            <a:r>
              <a:rPr lang="en-US" dirty="0" smtClean="0"/>
              <a:t>Eq. (5.9) can also be applied over the entire duration of batch and fed-batch processes if there is no energy accumulation.</a:t>
            </a:r>
          </a:p>
          <a:p>
            <a:pPr algn="l" rtl="0"/>
            <a:endParaRPr lang="en-US" dirty="0" smtClean="0"/>
          </a:p>
          <a:p>
            <a:pPr algn="l" rtl="0"/>
            <a:endParaRPr lang="en-US" dirty="0" smtClean="0"/>
          </a:p>
          <a:p>
            <a:pPr algn="l" rtl="0"/>
            <a:endParaRPr lang="en-US" dirty="0" smtClean="0"/>
          </a:p>
          <a:p>
            <a:pPr algn="l" rtl="0"/>
            <a:endParaRPr lang="en-US" dirty="0" smtClean="0"/>
          </a:p>
          <a:p>
            <a:pPr algn="l" rtl="0"/>
            <a:endParaRPr lang="ar-SA" dirty="0"/>
          </a:p>
        </p:txBody>
      </p:sp>
      <p:pic>
        <p:nvPicPr>
          <p:cNvPr id="6146" name="Picture 2"/>
          <p:cNvPicPr>
            <a:picLocks noChangeAspect="1" noChangeArrowheads="1"/>
          </p:cNvPicPr>
          <p:nvPr/>
        </p:nvPicPr>
        <p:blipFill>
          <a:blip r:embed="rId2"/>
          <a:srcRect/>
          <a:stretch>
            <a:fillRect/>
          </a:stretch>
        </p:blipFill>
        <p:spPr bwMode="auto">
          <a:xfrm>
            <a:off x="428596" y="3428999"/>
            <a:ext cx="8429684" cy="1285885"/>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dirty="0" smtClean="0"/>
              <a:t>'output streams' in this case refers to the harvesting of all mass in the system at the end of the process. </a:t>
            </a:r>
          </a:p>
          <a:p>
            <a:pPr algn="l" rtl="0"/>
            <a:r>
              <a:rPr lang="en-US" dirty="0" smtClean="0"/>
              <a:t>Eq. (5.9) is used frequently in bioprocess energy balances.</a:t>
            </a:r>
          </a:p>
          <a:p>
            <a:pPr algn="l" rtl="0"/>
            <a:r>
              <a:rPr lang="en-US" dirty="0" smtClean="0"/>
              <a:t>(ii) Adiabatic process: A process in which no heat is transferred to or from the system is termed adiabatic; if the system has an adiabatic wall it cannot receive or release heat to the surroundings. </a:t>
            </a:r>
          </a:p>
          <a:p>
            <a:pPr algn="l" rtl="0"/>
            <a:r>
              <a:rPr lang="en-US" dirty="0" smtClean="0"/>
              <a:t>Under these conditions Q- 0 and Eq. (5.8) becomes:</a:t>
            </a:r>
            <a:endParaRPr lang="ar-SA" dirty="0"/>
          </a:p>
        </p:txBody>
      </p:sp>
      <p:pic>
        <p:nvPicPr>
          <p:cNvPr id="7170" name="Picture 2"/>
          <p:cNvPicPr>
            <a:picLocks noChangeAspect="1" noChangeArrowheads="1"/>
          </p:cNvPicPr>
          <p:nvPr/>
        </p:nvPicPr>
        <p:blipFill>
          <a:blip r:embed="rId2"/>
          <a:srcRect/>
          <a:stretch>
            <a:fillRect/>
          </a:stretch>
        </p:blipFill>
        <p:spPr bwMode="auto">
          <a:xfrm>
            <a:off x="214282" y="4786322"/>
            <a:ext cx="8286808" cy="170782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dirty="0" err="1" smtClean="0"/>
              <a:t>Eqs</a:t>
            </a:r>
            <a:r>
              <a:rPr lang="en-US" dirty="0" smtClean="0"/>
              <a:t> (5.8)-(5.10) are energy-balance equations which allow us to predict, for example, how much heat must be removed from a </a:t>
            </a:r>
            <a:r>
              <a:rPr lang="en-US" dirty="0" err="1" smtClean="0"/>
              <a:t>fermenter</a:t>
            </a:r>
            <a:r>
              <a:rPr lang="en-US" dirty="0" smtClean="0"/>
              <a:t> to maintain optimum conditions, or the effect of evaporation on cooling requirements. </a:t>
            </a:r>
          </a:p>
          <a:p>
            <a:pPr algn="l" rtl="0"/>
            <a:r>
              <a:rPr lang="en-US" dirty="0" smtClean="0"/>
              <a:t>To apply the equations we must know the specific enthalpy h of flow streams entering or leaving the system. </a:t>
            </a:r>
          </a:p>
          <a:p>
            <a:pPr algn="l" rtl="0"/>
            <a:r>
              <a:rPr lang="en-US" dirty="0" smtClean="0"/>
              <a:t>Methods for calculating enthalpy are outlined in the following sections.</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lnSpcReduction="10000"/>
          </a:bodyPr>
          <a:lstStyle/>
          <a:p>
            <a:pPr algn="l" rtl="0"/>
            <a:r>
              <a:rPr lang="en-US" dirty="0"/>
              <a:t>The law of conservation of </a:t>
            </a:r>
            <a:r>
              <a:rPr lang="en-US" dirty="0" smtClean="0"/>
              <a:t>energy: an energy accounting </a:t>
            </a:r>
            <a:r>
              <a:rPr lang="en-US" dirty="0"/>
              <a:t>system can be set up to determine the amount </a:t>
            </a:r>
            <a:r>
              <a:rPr lang="en-US" dirty="0" smtClean="0"/>
              <a:t>of steam </a:t>
            </a:r>
            <a:r>
              <a:rPr lang="en-US" dirty="0"/>
              <a:t>or cooling water required to maintain optimum </a:t>
            </a:r>
            <a:r>
              <a:rPr lang="en-US" dirty="0" smtClean="0"/>
              <a:t>process temperatures.</a:t>
            </a:r>
          </a:p>
          <a:p>
            <a:pPr algn="l" rtl="0"/>
            <a:r>
              <a:rPr lang="en-US" dirty="0" smtClean="0"/>
              <a:t>In </a:t>
            </a:r>
            <a:r>
              <a:rPr lang="en-US" dirty="0"/>
              <a:t>this chapter, after the necessary </a:t>
            </a:r>
            <a:r>
              <a:rPr lang="en-US" dirty="0" smtClean="0"/>
              <a:t>thermodynamic concepts </a:t>
            </a:r>
            <a:r>
              <a:rPr lang="en-US" dirty="0"/>
              <a:t>are explained, an energy-conservation </a:t>
            </a:r>
            <a:r>
              <a:rPr lang="en-US" dirty="0" smtClean="0"/>
              <a:t>equation applicable </a:t>
            </a:r>
            <a:r>
              <a:rPr lang="en-US" dirty="0"/>
              <a:t>to biological processes is derived. </a:t>
            </a:r>
            <a:endParaRPr lang="en-US" dirty="0" smtClean="0"/>
          </a:p>
          <a:p>
            <a:pPr algn="l" rtl="0"/>
            <a:r>
              <a:rPr lang="en-US" b="1" dirty="0" smtClean="0"/>
              <a:t>Basic </a:t>
            </a:r>
            <a:r>
              <a:rPr lang="en-US" b="1" dirty="0"/>
              <a:t>Energy Concepts</a:t>
            </a:r>
          </a:p>
          <a:p>
            <a:pPr algn="l" rtl="0"/>
            <a:r>
              <a:rPr lang="en-US" dirty="0"/>
              <a:t>Energy takes three forms:</a:t>
            </a:r>
          </a:p>
          <a:p>
            <a:pPr algn="l" rtl="0"/>
            <a:r>
              <a:rPr lang="en-US" dirty="0"/>
              <a:t>(</a:t>
            </a:r>
            <a:r>
              <a:rPr lang="en-US" dirty="0" err="1"/>
              <a:t>i</a:t>
            </a:r>
            <a:r>
              <a:rPr lang="en-US" dirty="0"/>
              <a:t>) kinetic energy, </a:t>
            </a:r>
            <a:r>
              <a:rPr lang="en-US" dirty="0" err="1"/>
              <a:t>E</a:t>
            </a:r>
            <a:r>
              <a:rPr lang="en-US" baseline="-25000" dirty="0" err="1"/>
              <a:t>k</a:t>
            </a:r>
            <a:r>
              <a:rPr lang="en-US" dirty="0"/>
              <a:t>;</a:t>
            </a:r>
          </a:p>
          <a:p>
            <a:pPr algn="l" rtl="0"/>
            <a:r>
              <a:rPr lang="en-US" dirty="0"/>
              <a:t>(ii) potential energy, </a:t>
            </a:r>
            <a:r>
              <a:rPr lang="en-US" dirty="0" err="1"/>
              <a:t>E</a:t>
            </a:r>
            <a:r>
              <a:rPr lang="en-US" baseline="-25000" dirty="0" err="1"/>
              <a:t>p</a:t>
            </a:r>
            <a:r>
              <a:rPr lang="en-US" dirty="0"/>
              <a:t>; and</a:t>
            </a:r>
          </a:p>
          <a:p>
            <a:pPr algn="l" rtl="0"/>
            <a:r>
              <a:rPr lang="en-US" dirty="0"/>
              <a:t>(iii) internal energy, U</a:t>
            </a:r>
            <a:r>
              <a:rPr lang="en-US" dirty="0" smtClean="0"/>
              <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20000"/>
          </a:bodyPr>
          <a:lstStyle/>
          <a:p>
            <a:pPr algn="l" rtl="0"/>
            <a:r>
              <a:rPr lang="en-US" b="1" dirty="0" smtClean="0"/>
              <a:t>Enthalpy Calculation Procedures</a:t>
            </a:r>
          </a:p>
          <a:p>
            <a:pPr algn="l" rtl="0"/>
            <a:r>
              <a:rPr lang="en-US" b="1" dirty="0" smtClean="0"/>
              <a:t>Reference States</a:t>
            </a:r>
          </a:p>
          <a:p>
            <a:pPr algn="l" rtl="0"/>
            <a:r>
              <a:rPr lang="en-US" dirty="0" smtClean="0"/>
              <a:t>Changes in enthalpy are evaluated relative to reference states that must be defined at the beginning of the calculation.</a:t>
            </a:r>
          </a:p>
          <a:p>
            <a:pPr algn="l" rtl="0"/>
            <a:r>
              <a:rPr lang="en-US" dirty="0" smtClean="0"/>
              <a:t>Because </a:t>
            </a:r>
            <a:r>
              <a:rPr lang="en-US" i="1" dirty="0" smtClean="0"/>
              <a:t>H</a:t>
            </a:r>
            <a:r>
              <a:rPr lang="en-US" dirty="0" smtClean="0"/>
              <a:t> cannot be known absolutely, it is convenient to assign </a:t>
            </a:r>
            <a:r>
              <a:rPr lang="en-US" i="1" dirty="0" smtClean="0"/>
              <a:t>H </a:t>
            </a:r>
            <a:r>
              <a:rPr lang="en-US" dirty="0" smtClean="0"/>
              <a:t>= 0 to some reference state. </a:t>
            </a:r>
          </a:p>
          <a:p>
            <a:pPr algn="l" rtl="0"/>
            <a:r>
              <a:rPr lang="en-US" dirty="0" smtClean="0"/>
              <a:t>For example, when 1 </a:t>
            </a:r>
            <a:r>
              <a:rPr lang="en-US" dirty="0" err="1" smtClean="0"/>
              <a:t>gmol</a:t>
            </a:r>
            <a:r>
              <a:rPr lang="en-US" dirty="0" smtClean="0"/>
              <a:t> carbon dioxide is heated at 1 </a:t>
            </a:r>
            <a:r>
              <a:rPr lang="en-US" dirty="0" err="1" smtClean="0"/>
              <a:t>atm</a:t>
            </a:r>
            <a:r>
              <a:rPr lang="en-US" dirty="0" smtClean="0"/>
              <a:t> pressure from 0°C to 25°C the change in enthalpy of the gas can be calculated as </a:t>
            </a:r>
            <a:r>
              <a:rPr lang="en-US" i="1" dirty="0" smtClean="0"/>
              <a:t>∆H </a:t>
            </a:r>
            <a:r>
              <a:rPr lang="en-US" dirty="0" smtClean="0"/>
              <a:t>= 0.91 kJ. </a:t>
            </a:r>
          </a:p>
          <a:p>
            <a:pPr algn="l" rtl="0"/>
            <a:r>
              <a:rPr lang="en-US" dirty="0" smtClean="0"/>
              <a:t>If we assign </a:t>
            </a:r>
            <a:r>
              <a:rPr lang="en-US" i="1" dirty="0" smtClean="0"/>
              <a:t>H</a:t>
            </a:r>
            <a:r>
              <a:rPr lang="en-US" dirty="0" smtClean="0"/>
              <a:t> = 0 for CO</a:t>
            </a:r>
            <a:r>
              <a:rPr lang="en-US" baseline="-25000" dirty="0" smtClean="0"/>
              <a:t>2</a:t>
            </a:r>
            <a:r>
              <a:rPr lang="en-US" dirty="0" smtClean="0"/>
              <a:t> gas at 0°C </a:t>
            </a:r>
            <a:r>
              <a:rPr lang="en-US" i="1" dirty="0" smtClean="0"/>
              <a:t>H</a:t>
            </a:r>
            <a:r>
              <a:rPr lang="en-US" dirty="0" smtClean="0"/>
              <a:t> at 25°C can be considered to be 0.91 kJ. </a:t>
            </a:r>
          </a:p>
          <a:p>
            <a:pPr algn="l" rtl="0"/>
            <a:r>
              <a:rPr lang="en-US" dirty="0" smtClean="0"/>
              <a:t>This result does not mean that the absolute value of enthalpy at 25°C is 0.91 kJ; we can say only that the enthalpy at 25°C is 0.91 kJ relative to the enthalpy at 0°C.</a:t>
            </a:r>
            <a:endParaRPr lang="en-US" b="1"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a:bodyPr>
          <a:lstStyle/>
          <a:p>
            <a:pPr algn="l" rtl="0"/>
            <a:r>
              <a:rPr lang="en-US" dirty="0" smtClean="0"/>
              <a:t>Various reference states in energy-balance calculations will be used to determine enthalpy change. </a:t>
            </a:r>
          </a:p>
          <a:p>
            <a:pPr algn="l" rtl="0"/>
            <a:r>
              <a:rPr lang="en-US" dirty="0" smtClean="0"/>
              <a:t>For example, to calculate the change in enthalpy as a system moves from State 1 to State 2. </a:t>
            </a:r>
          </a:p>
          <a:p>
            <a:pPr algn="l" rtl="0"/>
            <a:r>
              <a:rPr lang="en-US" dirty="0" smtClean="0"/>
              <a:t>If the enthalpies of States 1 and 2 are known relative to the same reference condition </a:t>
            </a:r>
            <a:r>
              <a:rPr lang="en-US" i="1" dirty="0" err="1" smtClean="0"/>
              <a:t>H</a:t>
            </a:r>
            <a:r>
              <a:rPr lang="en-US" i="1" baseline="-25000" dirty="0" err="1" smtClean="0"/>
              <a:t>ref</a:t>
            </a:r>
            <a:r>
              <a:rPr lang="en-US" dirty="0" smtClean="0"/>
              <a:t>, ∆H is calculated as follows:</a:t>
            </a:r>
          </a:p>
          <a:p>
            <a:pPr algn="l" rtl="0"/>
            <a:endParaRPr lang="en-US" dirty="0" smtClean="0"/>
          </a:p>
          <a:p>
            <a:pPr algn="l" rtl="0"/>
            <a:endParaRPr lang="en-US" dirty="0" smtClean="0"/>
          </a:p>
          <a:p>
            <a:pPr algn="l" rtl="0"/>
            <a:endParaRPr lang="en-US" dirty="0" smtClean="0"/>
          </a:p>
          <a:p>
            <a:pPr algn="l" rtl="0"/>
            <a:endParaRPr lang="en-US" dirty="0" smtClean="0"/>
          </a:p>
          <a:p>
            <a:pPr algn="l" rtl="0"/>
            <a:r>
              <a:rPr lang="en-US" dirty="0" smtClean="0"/>
              <a:t>∆</a:t>
            </a:r>
            <a:r>
              <a:rPr lang="en-US" i="1" dirty="0" smtClean="0"/>
              <a:t>H </a:t>
            </a:r>
            <a:r>
              <a:rPr lang="en-US" dirty="0" smtClean="0"/>
              <a:t>is therefore independent of the reference state because </a:t>
            </a:r>
            <a:r>
              <a:rPr lang="en-US" i="1" dirty="0" err="1" smtClean="0"/>
              <a:t>H</a:t>
            </a:r>
            <a:r>
              <a:rPr lang="en-US" baseline="-25000" dirty="0" err="1" smtClean="0"/>
              <a:t>ref</a:t>
            </a:r>
            <a:r>
              <a:rPr lang="en-US" dirty="0" smtClean="0"/>
              <a:t> cancels out in the calculation.</a:t>
            </a:r>
            <a:endParaRPr lang="ar-SA" dirty="0"/>
          </a:p>
        </p:txBody>
      </p:sp>
      <p:pic>
        <p:nvPicPr>
          <p:cNvPr id="8194" name="Picture 2"/>
          <p:cNvPicPr>
            <a:picLocks noChangeAspect="1" noChangeArrowheads="1"/>
          </p:cNvPicPr>
          <p:nvPr/>
        </p:nvPicPr>
        <p:blipFill>
          <a:blip r:embed="rId2"/>
          <a:srcRect/>
          <a:stretch>
            <a:fillRect/>
          </a:stretch>
        </p:blipFill>
        <p:spPr bwMode="auto">
          <a:xfrm>
            <a:off x="-40410" y="3500438"/>
            <a:ext cx="8755814" cy="1928826"/>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pt-BR" b="1" dirty="0" smtClean="0"/>
              <a:t>State Properties</a:t>
            </a:r>
          </a:p>
          <a:p>
            <a:pPr algn="l" rtl="0"/>
            <a:r>
              <a:rPr lang="en-US" dirty="0" smtClean="0"/>
              <a:t>Values of some variables depend only on the state of the system and not on how that state was reached. </a:t>
            </a:r>
          </a:p>
          <a:p>
            <a:pPr algn="l" rtl="0"/>
            <a:r>
              <a:rPr lang="en-US" dirty="0" smtClean="0"/>
              <a:t>These variables are called </a:t>
            </a:r>
            <a:r>
              <a:rPr lang="en-US" i="1" dirty="0" smtClean="0"/>
              <a:t>state properties or functions of state; examples include </a:t>
            </a:r>
            <a:r>
              <a:rPr lang="en-US" dirty="0" smtClean="0"/>
              <a:t>temperature, pressure, density and composition. </a:t>
            </a:r>
          </a:p>
          <a:p>
            <a:pPr algn="l" rtl="0"/>
            <a:r>
              <a:rPr lang="en-US" dirty="0" smtClean="0"/>
              <a:t>On the other hand, work is a </a:t>
            </a:r>
            <a:r>
              <a:rPr lang="en-US" i="1" dirty="0" smtClean="0"/>
              <a:t>path function since the amount of work done </a:t>
            </a:r>
            <a:r>
              <a:rPr lang="en-US" dirty="0" smtClean="0"/>
              <a:t>depends on the way in which the final state of the system is obtained from previous states.</a:t>
            </a: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i="1" dirty="0" smtClean="0"/>
              <a:t>Enthalpy is a state function.</a:t>
            </a:r>
          </a:p>
          <a:p>
            <a:pPr algn="l" rtl="0"/>
            <a:r>
              <a:rPr lang="en-US" dirty="0" smtClean="0"/>
              <a:t>It means that change in enthalpy for a process can be calculated by taking a series of hypothetical steps or </a:t>
            </a:r>
            <a:r>
              <a:rPr lang="en-US" i="1" dirty="0" smtClean="0"/>
              <a:t>process path leading from the initial state </a:t>
            </a:r>
            <a:r>
              <a:rPr lang="en-US" dirty="0" smtClean="0"/>
              <a:t>and eventually reaching the final state. </a:t>
            </a:r>
          </a:p>
          <a:p>
            <a:pPr algn="l" rtl="0"/>
            <a:r>
              <a:rPr lang="en-US" dirty="0" smtClean="0"/>
              <a:t>Change in enthalpy is calculated for each step; the total enthalpy change for the process is then equal to the sum of changes in the hypothetical path.</a:t>
            </a:r>
          </a:p>
          <a:p>
            <a:pPr algn="l" rtl="0"/>
            <a:r>
              <a:rPr lang="en-US" dirty="0" smtClean="0"/>
              <a:t>This is true even though the process path used for calculation is not the same as that actually undergone by the system.</a:t>
            </a:r>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dirty="0" smtClean="0"/>
              <a:t>As an example, consider the enthalpy change for the process shown in Figure 5.2 in which hydrogen peroxide is converted to oxygen and water by </a:t>
            </a:r>
            <a:r>
              <a:rPr lang="en-US" dirty="0" err="1" smtClean="0"/>
              <a:t>catalase</a:t>
            </a:r>
            <a:r>
              <a:rPr lang="en-US" dirty="0" smtClean="0"/>
              <a:t> enzyme. </a:t>
            </a:r>
          </a:p>
          <a:p>
            <a:pPr algn="l" rtl="0"/>
            <a:r>
              <a:rPr lang="en-US" dirty="0" smtClean="0"/>
              <a:t>The enthalpy change for the direct process at 35°C can be calculated using an alternative pathway.</a:t>
            </a:r>
          </a:p>
          <a:p>
            <a:pPr algn="l" rtl="0"/>
            <a:r>
              <a:rPr lang="en-US" dirty="0" smtClean="0"/>
              <a:t>1) Hydrogen peroxide is first cooled to 25°C oxygen and water are formed by reaction at 25°C.</a:t>
            </a:r>
          </a:p>
          <a:p>
            <a:pPr algn="l" rtl="0"/>
            <a:r>
              <a:rPr lang="en-US" dirty="0" smtClean="0"/>
              <a:t> The products then heated to 35°C.</a:t>
            </a:r>
          </a:p>
          <a:p>
            <a:pPr algn="l" rtl="0"/>
            <a:r>
              <a:rPr lang="en-US" dirty="0" smtClean="0"/>
              <a:t> Because the initial and final states for both actual and hypothetical paths are the same, the total enthalpy change is also identical:</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endParaRPr lang="en-US" dirty="0" smtClean="0"/>
          </a:p>
          <a:p>
            <a:pPr algn="l" rtl="0"/>
            <a:endParaRPr lang="en-US" dirty="0" smtClean="0"/>
          </a:p>
          <a:p>
            <a:pPr algn="l" rtl="0">
              <a:buNone/>
            </a:pPr>
            <a:endParaRPr lang="ar-SA" dirty="0"/>
          </a:p>
        </p:txBody>
      </p:sp>
      <p:pic>
        <p:nvPicPr>
          <p:cNvPr id="1026" name="Picture 2"/>
          <p:cNvPicPr>
            <a:picLocks noChangeAspect="1" noChangeArrowheads="1"/>
          </p:cNvPicPr>
          <p:nvPr/>
        </p:nvPicPr>
        <p:blipFill>
          <a:blip r:embed="rId2"/>
          <a:srcRect/>
          <a:stretch>
            <a:fillRect/>
          </a:stretch>
        </p:blipFill>
        <p:spPr bwMode="auto">
          <a:xfrm>
            <a:off x="428596" y="214290"/>
            <a:ext cx="8358246" cy="857256"/>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0" y="1214422"/>
            <a:ext cx="9144000" cy="5643578"/>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i="1" dirty="0" smtClean="0">
                <a:solidFill>
                  <a:srgbClr val="FF0000"/>
                </a:solidFill>
              </a:rPr>
              <a:t>Kinetic energy </a:t>
            </a:r>
            <a:r>
              <a:rPr lang="en-US" i="1" dirty="0" smtClean="0"/>
              <a:t>is the energy possessed by a moving system </a:t>
            </a:r>
            <a:r>
              <a:rPr lang="en-US" dirty="0" smtClean="0"/>
              <a:t>because of its velocity. </a:t>
            </a:r>
          </a:p>
          <a:p>
            <a:pPr algn="l" rtl="0"/>
            <a:r>
              <a:rPr lang="en-US" i="1" dirty="0" smtClean="0">
                <a:solidFill>
                  <a:srgbClr val="FF0000"/>
                </a:solidFill>
              </a:rPr>
              <a:t>Potential energy </a:t>
            </a:r>
            <a:r>
              <a:rPr lang="en-US" i="1" dirty="0" smtClean="0"/>
              <a:t>is due to the position of </a:t>
            </a:r>
            <a:r>
              <a:rPr lang="en-US" dirty="0" smtClean="0"/>
              <a:t>the system in a gravitational or electromagnetic field, or due to the conformation of the system relative to an equilibrium position (e.g. compression of a spring). </a:t>
            </a:r>
          </a:p>
          <a:p>
            <a:pPr algn="l" rtl="0"/>
            <a:r>
              <a:rPr lang="en-US" i="1" dirty="0" smtClean="0">
                <a:solidFill>
                  <a:srgbClr val="FF0000"/>
                </a:solidFill>
              </a:rPr>
              <a:t>Internal energy </a:t>
            </a:r>
            <a:r>
              <a:rPr lang="en-US" i="1" dirty="0" smtClean="0"/>
              <a:t>is the sum of </a:t>
            </a:r>
            <a:r>
              <a:rPr lang="en-US" dirty="0" smtClean="0"/>
              <a:t>all molecular, atomic and sub-atomic energies of matter.</a:t>
            </a:r>
          </a:p>
          <a:p>
            <a:pPr algn="l" rtl="0"/>
            <a:r>
              <a:rPr lang="en-US" u="sng" dirty="0" smtClean="0"/>
              <a:t>Internal energy cannot be measured directly or known in absolute terms</a:t>
            </a:r>
            <a:r>
              <a:rPr lang="en-US" dirty="0" smtClean="0"/>
              <a:t>; we can only quantify change in internal energy.</a:t>
            </a:r>
          </a:p>
          <a:p>
            <a:pPr algn="l" rtl="0"/>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dirty="0" smtClean="0"/>
              <a:t>Energy is transferred as either heat or work. </a:t>
            </a:r>
          </a:p>
          <a:p>
            <a:pPr algn="l" rtl="0"/>
            <a:r>
              <a:rPr lang="en-US" b="1" i="1" dirty="0" smtClean="0">
                <a:solidFill>
                  <a:srgbClr val="FF0000"/>
                </a:solidFill>
              </a:rPr>
              <a:t>Heat</a:t>
            </a:r>
            <a:r>
              <a:rPr lang="en-US" i="1" dirty="0" smtClean="0"/>
              <a:t> is energy </a:t>
            </a:r>
            <a:r>
              <a:rPr lang="en-US" dirty="0" smtClean="0"/>
              <a:t>which flows across system boundaries because of a temperature difference between the system and surroundings. </a:t>
            </a:r>
          </a:p>
          <a:p>
            <a:pPr algn="l" rtl="0"/>
            <a:r>
              <a:rPr lang="en-US" b="1" i="1" dirty="0" smtClean="0">
                <a:solidFill>
                  <a:srgbClr val="FF0000"/>
                </a:solidFill>
              </a:rPr>
              <a:t>Work</a:t>
            </a:r>
            <a:r>
              <a:rPr lang="en-US" i="1" dirty="0" smtClean="0"/>
              <a:t> is </a:t>
            </a:r>
            <a:r>
              <a:rPr lang="en-US" dirty="0" smtClean="0"/>
              <a:t>energy transferred as a result of any driving force other than temperature difference. </a:t>
            </a:r>
          </a:p>
          <a:p>
            <a:pPr algn="l" rtl="0"/>
            <a:r>
              <a:rPr lang="en-US" dirty="0" smtClean="0"/>
              <a:t>There are two types of work: </a:t>
            </a:r>
            <a:r>
              <a:rPr lang="en-US" b="1" i="1" dirty="0" smtClean="0">
                <a:solidFill>
                  <a:srgbClr val="FF0000"/>
                </a:solidFill>
              </a:rPr>
              <a:t>shaft work W</a:t>
            </a:r>
            <a:r>
              <a:rPr lang="en-US" b="1" i="1" baseline="-25000" dirty="0" smtClean="0">
                <a:solidFill>
                  <a:srgbClr val="FF0000"/>
                </a:solidFill>
              </a:rPr>
              <a:t>s</a:t>
            </a:r>
            <a:r>
              <a:rPr lang="en-US" i="1" dirty="0" smtClean="0"/>
              <a:t>, which is work done by a moving part within the </a:t>
            </a:r>
            <a:r>
              <a:rPr lang="en-US" dirty="0" smtClean="0"/>
              <a:t>system, e.g., an impeller mixing a fermentation broth, </a:t>
            </a:r>
            <a:r>
              <a:rPr lang="en-US" i="1" dirty="0" smtClean="0"/>
              <a:t>and </a:t>
            </a:r>
            <a:r>
              <a:rPr lang="en-US" b="1" i="1" dirty="0" smtClean="0">
                <a:solidFill>
                  <a:srgbClr val="FF0000"/>
                </a:solidFill>
              </a:rPr>
              <a:t>flow</a:t>
            </a:r>
            <a:r>
              <a:rPr lang="en-US" b="1" i="1" dirty="0">
                <a:solidFill>
                  <a:srgbClr val="FF0000"/>
                </a:solidFill>
              </a:rPr>
              <a:t> </a:t>
            </a:r>
            <a:r>
              <a:rPr lang="en-US" b="1" i="1" dirty="0" smtClean="0">
                <a:solidFill>
                  <a:srgbClr val="FF0000"/>
                </a:solidFill>
              </a:rPr>
              <a:t>work </a:t>
            </a:r>
            <a:r>
              <a:rPr lang="en-US" b="1" i="1" dirty="0" err="1" smtClean="0">
                <a:solidFill>
                  <a:srgbClr val="FF0000"/>
                </a:solidFill>
              </a:rPr>
              <a:t>W</a:t>
            </a:r>
            <a:r>
              <a:rPr lang="en-US" b="1" i="1" baseline="-25000" dirty="0" err="1" smtClean="0">
                <a:solidFill>
                  <a:srgbClr val="FF0000"/>
                </a:solidFill>
              </a:rPr>
              <a:t>f</a:t>
            </a:r>
            <a:r>
              <a:rPr lang="en-US" b="1" i="1" dirty="0" smtClean="0">
                <a:solidFill>
                  <a:srgbClr val="FF0000"/>
                </a:solidFill>
              </a:rPr>
              <a:t> </a:t>
            </a:r>
            <a:r>
              <a:rPr lang="en-US" i="1" dirty="0" smtClean="0"/>
              <a:t>which</a:t>
            </a:r>
            <a:r>
              <a:rPr lang="en-US" b="1" i="1" dirty="0" smtClean="0">
                <a:solidFill>
                  <a:srgbClr val="FF0000"/>
                </a:solidFill>
              </a:rPr>
              <a:t> </a:t>
            </a:r>
            <a:r>
              <a:rPr lang="en-US" i="1" dirty="0" smtClean="0"/>
              <a:t>is the energy required to push matter into </a:t>
            </a:r>
            <a:r>
              <a:rPr lang="en-US" dirty="0"/>
              <a:t>the system. </a:t>
            </a:r>
            <a:endParaRPr lang="en-US" dirty="0" smtClean="0"/>
          </a:p>
          <a:p>
            <a:pPr algn="l" rtl="0"/>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dirty="0" smtClean="0"/>
              <a:t>In a flow-through process, fluid at the inlet has work done on it by fluid just outside of the system, while fluid at the outlet does work on the fluid in front to push the flow along. </a:t>
            </a:r>
          </a:p>
          <a:p>
            <a:pPr algn="l" rtl="0"/>
            <a:r>
              <a:rPr lang="en-US" dirty="0" smtClean="0"/>
              <a:t>Flow work is given by the expression:</a:t>
            </a:r>
          </a:p>
          <a:p>
            <a:pPr algn="l" rtl="0"/>
            <a:endParaRPr lang="en-US" dirty="0"/>
          </a:p>
          <a:p>
            <a:pPr algn="l" rtl="0"/>
            <a:r>
              <a:rPr lang="en-US" dirty="0"/>
              <a:t>where p is pressure and </a:t>
            </a:r>
            <a:r>
              <a:rPr lang="en-US" dirty="0" smtClean="0"/>
              <a:t>V is </a:t>
            </a:r>
            <a:r>
              <a:rPr lang="en-US" dirty="0"/>
              <a:t>volume</a:t>
            </a:r>
            <a:r>
              <a:rPr lang="en-US" dirty="0" smtClean="0"/>
              <a:t>.</a:t>
            </a:r>
          </a:p>
          <a:p>
            <a:pPr algn="l" rtl="0"/>
            <a:endParaRPr lang="ar-SA" dirty="0" smtClean="0"/>
          </a:p>
          <a:p>
            <a:pPr algn="l" rtl="0"/>
            <a:endParaRPr lang="ar-SA" dirty="0"/>
          </a:p>
        </p:txBody>
      </p:sp>
      <p:pic>
        <p:nvPicPr>
          <p:cNvPr id="1026" name="Picture 2"/>
          <p:cNvPicPr>
            <a:picLocks noChangeAspect="1" noChangeArrowheads="1"/>
          </p:cNvPicPr>
          <p:nvPr/>
        </p:nvPicPr>
        <p:blipFill>
          <a:blip r:embed="rId2"/>
          <a:srcRect/>
          <a:stretch>
            <a:fillRect/>
          </a:stretch>
        </p:blipFill>
        <p:spPr bwMode="auto">
          <a:xfrm>
            <a:off x="1357290" y="2500306"/>
            <a:ext cx="6311054" cy="85349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85000" lnSpcReduction="10000"/>
          </a:bodyPr>
          <a:lstStyle/>
          <a:p>
            <a:pPr algn="l" rtl="0"/>
            <a:r>
              <a:rPr lang="pl-PL" sz="3800" b="1" u="sng" dirty="0" smtClean="0"/>
              <a:t>Units</a:t>
            </a:r>
            <a:endParaRPr lang="pl-PL" sz="3800" b="1" u="sng" dirty="0"/>
          </a:p>
          <a:p>
            <a:pPr algn="l" rtl="0"/>
            <a:r>
              <a:rPr lang="en-US" dirty="0"/>
              <a:t>The SI unit for energy is the joule (J): 1 J = </a:t>
            </a:r>
            <a:r>
              <a:rPr lang="en-US" dirty="0" smtClean="0"/>
              <a:t>1 (</a:t>
            </a:r>
            <a:r>
              <a:rPr lang="en-US" dirty="0" err="1" smtClean="0"/>
              <a:t>N.m</a:t>
            </a:r>
            <a:r>
              <a:rPr lang="en-US" dirty="0"/>
              <a:t>). </a:t>
            </a:r>
            <a:endParaRPr lang="en-US" dirty="0" smtClean="0"/>
          </a:p>
          <a:p>
            <a:pPr algn="l" rtl="0"/>
            <a:r>
              <a:rPr lang="en-US" dirty="0" smtClean="0"/>
              <a:t>Calorie </a:t>
            </a:r>
            <a:r>
              <a:rPr lang="en-US" dirty="0"/>
              <a:t>(cal), which is defined as </a:t>
            </a:r>
            <a:r>
              <a:rPr lang="en-US" dirty="0" smtClean="0"/>
              <a:t>the heat </a:t>
            </a:r>
            <a:r>
              <a:rPr lang="en-US" dirty="0"/>
              <a:t>required to raise the temperature of 1 g pure water by </a:t>
            </a:r>
            <a:r>
              <a:rPr lang="en-US" dirty="0" smtClean="0"/>
              <a:t>1°C at </a:t>
            </a:r>
            <a:r>
              <a:rPr lang="en-US" dirty="0"/>
              <a:t>1 </a:t>
            </a:r>
            <a:r>
              <a:rPr lang="en-US" dirty="0" err="1"/>
              <a:t>atm</a:t>
            </a:r>
            <a:r>
              <a:rPr lang="en-US" dirty="0"/>
              <a:t> pressure. </a:t>
            </a:r>
            <a:endParaRPr lang="en-US" dirty="0" smtClean="0"/>
          </a:p>
          <a:p>
            <a:pPr algn="l" rtl="0"/>
            <a:r>
              <a:rPr lang="en-US" dirty="0" smtClean="0"/>
              <a:t>The </a:t>
            </a:r>
            <a:r>
              <a:rPr lang="en-US" dirty="0"/>
              <a:t>quantity of heat according to this </a:t>
            </a:r>
            <a:r>
              <a:rPr lang="en-US" dirty="0" smtClean="0"/>
              <a:t>definition depends </a:t>
            </a:r>
            <a:r>
              <a:rPr lang="en-US" dirty="0"/>
              <a:t>somewhat on the temperature of the </a:t>
            </a:r>
            <a:r>
              <a:rPr lang="en-US" dirty="0" smtClean="0"/>
              <a:t>water; because </a:t>
            </a:r>
            <a:r>
              <a:rPr lang="en-US" dirty="0"/>
              <a:t>there has been no universal agreement on a </a:t>
            </a:r>
            <a:r>
              <a:rPr lang="en-US" dirty="0" smtClean="0"/>
              <a:t>reference temperature</a:t>
            </a:r>
            <a:r>
              <a:rPr lang="en-US" dirty="0"/>
              <a:t>, there are several slightly different calorie-units </a:t>
            </a:r>
            <a:r>
              <a:rPr lang="en-US" dirty="0" smtClean="0"/>
              <a:t>in use</a:t>
            </a:r>
            <a:r>
              <a:rPr lang="en-US" dirty="0"/>
              <a:t>. </a:t>
            </a:r>
            <a:endParaRPr lang="en-US" dirty="0" smtClean="0"/>
          </a:p>
          <a:p>
            <a:pPr algn="l" rtl="0"/>
            <a:r>
              <a:rPr lang="en-US" dirty="0" smtClean="0"/>
              <a:t>The </a:t>
            </a:r>
            <a:r>
              <a:rPr lang="en-US" dirty="0"/>
              <a:t>international table calorie (</a:t>
            </a:r>
            <a:r>
              <a:rPr lang="en-US" dirty="0" err="1" smtClean="0"/>
              <a:t>caliT</a:t>
            </a:r>
            <a:r>
              <a:rPr lang="en-US" dirty="0"/>
              <a:t>) is fixed at 4.1868 </a:t>
            </a:r>
            <a:r>
              <a:rPr lang="en-US" dirty="0" smtClean="0"/>
              <a:t>J exactly</a:t>
            </a:r>
            <a:r>
              <a:rPr lang="en-US" dirty="0"/>
              <a:t>. </a:t>
            </a:r>
            <a:endParaRPr lang="en-US" dirty="0" smtClean="0"/>
          </a:p>
          <a:p>
            <a:pPr algn="l" rtl="0"/>
            <a:r>
              <a:rPr lang="en-US" dirty="0" smtClean="0"/>
              <a:t>In </a:t>
            </a:r>
            <a:r>
              <a:rPr lang="en-US" dirty="0"/>
              <a:t>imperial units, the British thermal unit (Btu) </a:t>
            </a:r>
            <a:r>
              <a:rPr lang="en-US" dirty="0" smtClean="0"/>
              <a:t>is common</a:t>
            </a:r>
            <a:r>
              <a:rPr lang="en-US" dirty="0"/>
              <a:t>; this is defined as the amount of energy required </a:t>
            </a:r>
            <a:r>
              <a:rPr lang="en-US" dirty="0" smtClean="0"/>
              <a:t>to raise </a:t>
            </a:r>
            <a:r>
              <a:rPr lang="en-US" dirty="0"/>
              <a:t>the temperature of 1 lb water by </a:t>
            </a:r>
            <a:r>
              <a:rPr lang="en-US" dirty="0" smtClean="0"/>
              <a:t>1°F at </a:t>
            </a:r>
            <a:r>
              <a:rPr lang="en-US" dirty="0"/>
              <a:t>1 </a:t>
            </a:r>
            <a:r>
              <a:rPr lang="en-US" dirty="0" err="1"/>
              <a:t>atm</a:t>
            </a:r>
            <a:r>
              <a:rPr lang="en-US" dirty="0"/>
              <a:t> pressure. </a:t>
            </a:r>
            <a:endParaRPr lang="en-US" dirty="0" smtClean="0"/>
          </a:p>
          <a:p>
            <a:pPr algn="l" rtl="0"/>
            <a:r>
              <a:rPr lang="en-US" dirty="0" smtClean="0"/>
              <a:t>As with </a:t>
            </a:r>
            <a:r>
              <a:rPr lang="en-US" dirty="0"/>
              <a:t>the calorie, a reference temperature is required for </a:t>
            </a:r>
            <a:r>
              <a:rPr lang="en-US" dirty="0" smtClean="0"/>
              <a:t>this definition</a:t>
            </a:r>
            <a:r>
              <a:rPr lang="en-US" dirty="0"/>
              <a:t>; </a:t>
            </a:r>
            <a:r>
              <a:rPr lang="en-US" dirty="0" smtClean="0"/>
              <a:t>60°F </a:t>
            </a:r>
            <a:r>
              <a:rPr lang="en-US" dirty="0"/>
              <a:t>is common although other temperatures </a:t>
            </a:r>
            <a:r>
              <a:rPr lang="en-US" dirty="0" smtClean="0"/>
              <a:t>are sometimes </a:t>
            </a:r>
            <a:r>
              <a:rPr lang="en-US" dirty="0"/>
              <a:t>used.</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10000"/>
          </a:bodyPr>
          <a:lstStyle/>
          <a:p>
            <a:pPr algn="l" rtl="0"/>
            <a:r>
              <a:rPr lang="pt-BR" b="1" dirty="0" smtClean="0"/>
              <a:t>Intensive </a:t>
            </a:r>
            <a:r>
              <a:rPr lang="pt-BR" b="1" dirty="0"/>
              <a:t>and </a:t>
            </a:r>
            <a:r>
              <a:rPr lang="pt-BR" b="1" dirty="0" smtClean="0"/>
              <a:t>Extensive Properties</a:t>
            </a:r>
            <a:endParaRPr lang="pt-BR" b="1" dirty="0"/>
          </a:p>
          <a:p>
            <a:pPr algn="l" rtl="0"/>
            <a:r>
              <a:rPr lang="en-US" dirty="0"/>
              <a:t>Properties of matter fall into two categories: </a:t>
            </a:r>
            <a:endParaRPr lang="en-US" dirty="0" smtClean="0"/>
          </a:p>
          <a:p>
            <a:pPr algn="l" rtl="0"/>
            <a:r>
              <a:rPr lang="en-US" dirty="0" smtClean="0"/>
              <a:t>those </a:t>
            </a:r>
            <a:r>
              <a:rPr lang="en-US" dirty="0"/>
              <a:t>whose </a:t>
            </a:r>
            <a:r>
              <a:rPr lang="en-US" dirty="0" smtClean="0"/>
              <a:t>magnitude depends </a:t>
            </a:r>
            <a:r>
              <a:rPr lang="en-US" dirty="0"/>
              <a:t>on the quantity of matter present and </a:t>
            </a:r>
            <a:r>
              <a:rPr lang="en-US" dirty="0" smtClean="0"/>
              <a:t>those </a:t>
            </a:r>
            <a:r>
              <a:rPr lang="en-US" dirty="0"/>
              <a:t>whose magnitude does not</a:t>
            </a:r>
            <a:r>
              <a:rPr lang="en-US" dirty="0" smtClean="0"/>
              <a:t>.</a:t>
            </a:r>
          </a:p>
          <a:p>
            <a:pPr algn="l" rtl="0"/>
            <a:r>
              <a:rPr lang="en-US" dirty="0"/>
              <a:t>Temperature, density, and </a:t>
            </a:r>
            <a:r>
              <a:rPr lang="en-US" dirty="0" smtClean="0"/>
              <a:t>mole fraction </a:t>
            </a:r>
            <a:r>
              <a:rPr lang="en-US" dirty="0"/>
              <a:t>are examples of properties which are independent </a:t>
            </a:r>
            <a:r>
              <a:rPr lang="en-US" dirty="0" smtClean="0"/>
              <a:t>of the </a:t>
            </a:r>
            <a:r>
              <a:rPr lang="en-US" dirty="0"/>
              <a:t>size of the system; these quantities are called intensive variables.</a:t>
            </a:r>
          </a:p>
          <a:p>
            <a:pPr algn="l" rtl="0"/>
            <a:r>
              <a:rPr lang="en-US" dirty="0"/>
              <a:t>On the other hand, mass, volume and energy </a:t>
            </a:r>
            <a:r>
              <a:rPr lang="en-US" dirty="0" smtClean="0"/>
              <a:t>are extensive </a:t>
            </a:r>
            <a:r>
              <a:rPr lang="en-US" dirty="0"/>
              <a:t>variables which change if mass is added to or </a:t>
            </a:r>
            <a:r>
              <a:rPr lang="en-US" dirty="0" smtClean="0"/>
              <a:t>removed from </a:t>
            </a:r>
            <a:r>
              <a:rPr lang="en-US" dirty="0"/>
              <a:t>the system. </a:t>
            </a:r>
            <a:endParaRPr lang="en-US" dirty="0" smtClean="0"/>
          </a:p>
          <a:p>
            <a:pPr algn="l" rtl="0"/>
            <a:r>
              <a:rPr lang="en-US" dirty="0" smtClean="0"/>
              <a:t>Extensive </a:t>
            </a:r>
            <a:r>
              <a:rPr lang="en-US" dirty="0"/>
              <a:t>variables can be converted </a:t>
            </a:r>
            <a:r>
              <a:rPr lang="en-US" dirty="0" smtClean="0"/>
              <a:t>to specific </a:t>
            </a:r>
            <a:r>
              <a:rPr lang="en-US" dirty="0"/>
              <a:t>quantities by dividing by the mass of the system; </a:t>
            </a:r>
            <a:r>
              <a:rPr lang="en-US" dirty="0" smtClean="0"/>
              <a:t>for example</a:t>
            </a:r>
            <a:r>
              <a:rPr lang="en-US" dirty="0"/>
              <a:t>, </a:t>
            </a:r>
            <a:endParaRPr lang="en-US" dirty="0" smtClean="0"/>
          </a:p>
          <a:p>
            <a:pPr algn="l" rtl="0"/>
            <a:r>
              <a:rPr lang="en-US" dirty="0" smtClean="0"/>
              <a:t>specific </a:t>
            </a:r>
            <a:r>
              <a:rPr lang="en-US" dirty="0"/>
              <a:t>volume is volume divided by mass. </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l" rtl="0"/>
            <a:r>
              <a:rPr lang="en-US" dirty="0" smtClean="0"/>
              <a:t>Because specific properties are independent of the mass of the system, they are also intensive variables. </a:t>
            </a:r>
          </a:p>
          <a:p>
            <a:pPr algn="l" rtl="0"/>
            <a:r>
              <a:rPr lang="en-US" dirty="0" smtClean="0"/>
              <a:t>Extensive properties denoted by an upper-case symbol, the specific property is given in lower-case notation. </a:t>
            </a:r>
          </a:p>
          <a:p>
            <a:pPr algn="l" rtl="0"/>
            <a:r>
              <a:rPr lang="en-US" dirty="0" smtClean="0"/>
              <a:t>Therefore if U is internal energy, u denotes specific internal energy with units, e.g. kJ g</a:t>
            </a:r>
            <a:r>
              <a:rPr lang="en-US" baseline="30000" dirty="0" smtClean="0"/>
              <a:t>-1</a:t>
            </a:r>
            <a:r>
              <a:rPr lang="en-US" dirty="0" smtClean="0"/>
              <a:t>. </a:t>
            </a:r>
          </a:p>
          <a:p>
            <a:pPr algn="l" rtl="0"/>
            <a:r>
              <a:rPr lang="en-US" dirty="0" smtClean="0"/>
              <a:t>Although, strictly speaking, the term 'specific' refers to the quantity per unit mass, we will use the same lower-case symbols for molar quantities, e.g. with units kJ gmo1</a:t>
            </a:r>
            <a:r>
              <a:rPr lang="en-US" baseline="30000" dirty="0" smtClean="0"/>
              <a:t>-1</a:t>
            </a:r>
            <a:r>
              <a:rPr lang="en-US" dirty="0" smtClean="0"/>
              <a:t>.</a:t>
            </a:r>
            <a:endParaRPr lang="ar-SA" dirty="0" smtClean="0"/>
          </a:p>
          <a:p>
            <a:pPr algn="l" rtl="0"/>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a:bodyPr>
          <a:lstStyle/>
          <a:p>
            <a:pPr algn="l" rtl="0"/>
            <a:r>
              <a:rPr lang="en-US" b="1" dirty="0"/>
              <a:t>Enthalpy</a:t>
            </a:r>
          </a:p>
          <a:p>
            <a:pPr algn="l" rtl="0"/>
            <a:r>
              <a:rPr lang="en-US" dirty="0"/>
              <a:t>Enthalpy is a property used frequently in energy-balance calculations.</a:t>
            </a:r>
          </a:p>
          <a:p>
            <a:pPr algn="l" rtl="0"/>
            <a:r>
              <a:rPr lang="en-US" dirty="0"/>
              <a:t>It is defined as the combination of two energy terms</a:t>
            </a:r>
            <a:r>
              <a:rPr lang="en-US" dirty="0" smtClean="0"/>
              <a:t>:</a:t>
            </a:r>
          </a:p>
          <a:p>
            <a:pPr algn="l" rtl="0"/>
            <a:endParaRPr lang="en-US" dirty="0" smtClean="0"/>
          </a:p>
          <a:p>
            <a:pPr algn="l" rtl="0"/>
            <a:r>
              <a:rPr lang="en-US" dirty="0"/>
              <a:t>where His enthalpy, U is internal energy, p is pressure and </a:t>
            </a:r>
            <a:r>
              <a:rPr lang="en-US" dirty="0" smtClean="0"/>
              <a:t>V is volume</a:t>
            </a:r>
            <a:r>
              <a:rPr lang="en-US" dirty="0"/>
              <a:t>. </a:t>
            </a:r>
            <a:endParaRPr lang="en-US" dirty="0" smtClean="0"/>
          </a:p>
          <a:p>
            <a:pPr algn="l" rtl="0"/>
            <a:r>
              <a:rPr lang="en-US" dirty="0" smtClean="0"/>
              <a:t>Specific </a:t>
            </a:r>
            <a:r>
              <a:rPr lang="en-US" dirty="0"/>
              <a:t>enthalpy h is therefore</a:t>
            </a:r>
            <a:r>
              <a:rPr lang="en-US" dirty="0" smtClean="0"/>
              <a:t>:</a:t>
            </a:r>
          </a:p>
          <a:p>
            <a:pPr algn="l" rtl="0"/>
            <a:endParaRPr lang="en-US" dirty="0"/>
          </a:p>
          <a:p>
            <a:pPr algn="l" rtl="0"/>
            <a:endParaRPr lang="en-US" dirty="0" smtClean="0"/>
          </a:p>
          <a:p>
            <a:pPr algn="l" rtl="0"/>
            <a:r>
              <a:rPr lang="en-US" sz="2800" dirty="0"/>
              <a:t>where u is specific internal-energy and v is specific volume.</a:t>
            </a:r>
          </a:p>
          <a:p>
            <a:pPr algn="l" rtl="0"/>
            <a:r>
              <a:rPr lang="en-US" sz="2800" dirty="0"/>
              <a:t>Since internal energy cannot be measured or known in </a:t>
            </a:r>
            <a:r>
              <a:rPr lang="en-US" sz="2800" dirty="0" smtClean="0"/>
              <a:t>absolute terms</a:t>
            </a:r>
            <a:r>
              <a:rPr lang="en-US" sz="2800" dirty="0"/>
              <a:t>, neither can enthalpy."</a:t>
            </a:r>
          </a:p>
          <a:p>
            <a:pPr algn="l" rtl="0"/>
            <a:endParaRPr lang="en-US" dirty="0" smtClean="0"/>
          </a:p>
          <a:p>
            <a:pPr algn="l" rtl="0"/>
            <a:endParaRPr lang="ar-SA" dirty="0"/>
          </a:p>
        </p:txBody>
      </p:sp>
      <p:pic>
        <p:nvPicPr>
          <p:cNvPr id="2050" name="Picture 2"/>
          <p:cNvPicPr>
            <a:picLocks noChangeAspect="1" noChangeArrowheads="1"/>
          </p:cNvPicPr>
          <p:nvPr/>
        </p:nvPicPr>
        <p:blipFill>
          <a:blip r:embed="rId2"/>
          <a:srcRect/>
          <a:stretch>
            <a:fillRect/>
          </a:stretch>
        </p:blipFill>
        <p:spPr bwMode="auto">
          <a:xfrm>
            <a:off x="1857356" y="2357430"/>
            <a:ext cx="6786610" cy="940842"/>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642910" y="4429132"/>
            <a:ext cx="7814358" cy="99536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1110</TotalTime>
  <Words>1975</Words>
  <Application>Microsoft Office PowerPoint</Application>
  <PresentationFormat>On-screen Show (4:3)</PresentationFormat>
  <Paragraphs>136</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سمة Office</vt:lpstr>
      <vt:lpstr>Advanced Energy Balances Equations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Bioprocess Engineering Energy Balances</dc:title>
  <dc:creator>pchome</dc:creator>
  <cp:lastModifiedBy>Acer</cp:lastModifiedBy>
  <cp:revision>107</cp:revision>
  <dcterms:created xsi:type="dcterms:W3CDTF">2012-10-14T12:48:42Z</dcterms:created>
  <dcterms:modified xsi:type="dcterms:W3CDTF">2017-12-09T07:09:17Z</dcterms:modified>
</cp:coreProperties>
</file>