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352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258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968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020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373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331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700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685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703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431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27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8A16-AA1A-4639-91AC-189CB33C642C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411E7-E642-4DE9-99F9-256A6EDB1D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452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7772400" cy="761999"/>
          </a:xfrm>
        </p:spPr>
        <p:txBody>
          <a:bodyPr/>
          <a:lstStyle/>
          <a:p>
            <a:pPr marL="342900" lvl="0" indent="-342900" rtl="0">
              <a:spcBef>
                <a:spcPct val="20000"/>
              </a:spcBef>
            </a:pPr>
            <a:r>
              <a:rPr lang="en-US" sz="3000" b="1" dirty="0">
                <a:solidFill>
                  <a:prstClr val="black"/>
                </a:solidFill>
                <a:ea typeface="+mn-ea"/>
                <a:cs typeface="+mn-cs"/>
              </a:rPr>
              <a:t>Enthalpy Change in Non-Reactive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543800" cy="5029200"/>
          </a:xfrm>
        </p:spPr>
        <p:txBody>
          <a:bodyPr>
            <a:normAutofit fontScale="85000" lnSpcReduction="20000"/>
          </a:bodyPr>
          <a:lstStyle/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Change in enthalpy can occur as a result of: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(</a:t>
            </a:r>
            <a:r>
              <a:rPr lang="en-US" sz="3000" dirty="0" err="1">
                <a:solidFill>
                  <a:prstClr val="black"/>
                </a:solidFill>
              </a:rPr>
              <a:t>i</a:t>
            </a:r>
            <a:r>
              <a:rPr lang="en-US" sz="3000" dirty="0">
                <a:solidFill>
                  <a:prstClr val="black"/>
                </a:solidFill>
              </a:rPr>
              <a:t>) temperature change;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(ii) change of phase;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(iii) mixing or solution; and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(iv) reaction.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</a:rPr>
              <a:t>Change in Temperature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Sensible heat: Heat transferred to raise or lower the temperature of a material.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Sensible heat change: change in the enthalpy of a system due to variation in temperature. 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Sensible heat change is determined using a property of matter called the heat capacity at constant pressure (C</a:t>
            </a:r>
            <a:r>
              <a:rPr lang="en-US" sz="3000" baseline="-25000" dirty="0">
                <a:solidFill>
                  <a:prstClr val="black"/>
                </a:solidFill>
              </a:rPr>
              <a:t>P</a:t>
            </a:r>
            <a:r>
              <a:rPr lang="en-US" sz="3000" dirty="0">
                <a:solidFill>
                  <a:prstClr val="black"/>
                </a:solidFill>
              </a:rPr>
              <a:t>); J gmol</a:t>
            </a:r>
            <a:r>
              <a:rPr lang="en-US" sz="3000" baseline="30000" dirty="0">
                <a:solidFill>
                  <a:prstClr val="black"/>
                </a:solidFill>
              </a:rPr>
              <a:t>-1</a:t>
            </a:r>
            <a:r>
              <a:rPr lang="en-US" sz="3000" dirty="0">
                <a:solidFill>
                  <a:prstClr val="black"/>
                </a:solidFill>
              </a:rPr>
              <a:t>K</a:t>
            </a:r>
            <a:r>
              <a:rPr lang="en-US" sz="3000" baseline="30000" dirty="0">
                <a:solidFill>
                  <a:prstClr val="black"/>
                </a:solidFill>
              </a:rPr>
              <a:t>-1</a:t>
            </a:r>
            <a:r>
              <a:rPr lang="en-US" sz="3000" dirty="0">
                <a:solidFill>
                  <a:prstClr val="black"/>
                </a:solidFill>
              </a:rPr>
              <a:t>, </a:t>
            </a:r>
            <a:r>
              <a:rPr lang="en-US" sz="3000" dirty="0" err="1">
                <a:solidFill>
                  <a:prstClr val="black"/>
                </a:solidFill>
              </a:rPr>
              <a:t>cal</a:t>
            </a:r>
            <a:r>
              <a:rPr lang="en-US" sz="3000" dirty="0">
                <a:solidFill>
                  <a:prstClr val="black"/>
                </a:solidFill>
              </a:rPr>
              <a:t> g</a:t>
            </a:r>
            <a:r>
              <a:rPr lang="en-US" sz="3000" baseline="30000" dirty="0">
                <a:solidFill>
                  <a:prstClr val="black"/>
                </a:solidFill>
              </a:rPr>
              <a:t>-1</a:t>
            </a:r>
            <a:r>
              <a:rPr lang="en-US" sz="3000" dirty="0">
                <a:solidFill>
                  <a:prstClr val="black"/>
                </a:solidFill>
              </a:rPr>
              <a:t> °C</a:t>
            </a:r>
            <a:r>
              <a:rPr lang="en-US" sz="3000" baseline="30000" dirty="0">
                <a:solidFill>
                  <a:prstClr val="black"/>
                </a:solidFill>
              </a:rPr>
              <a:t>-1</a:t>
            </a:r>
            <a:r>
              <a:rPr lang="en-US" sz="3000" dirty="0">
                <a:solidFill>
                  <a:prstClr val="black"/>
                </a:solidFill>
              </a:rPr>
              <a:t>, Btu lb</a:t>
            </a:r>
            <a:r>
              <a:rPr lang="en-US" sz="3000" baseline="30000" dirty="0">
                <a:solidFill>
                  <a:prstClr val="black"/>
                </a:solidFill>
              </a:rPr>
              <a:t>-1</a:t>
            </a:r>
            <a:r>
              <a:rPr lang="en-US" sz="3000" dirty="0">
                <a:solidFill>
                  <a:prstClr val="black"/>
                </a:solidFill>
              </a:rPr>
              <a:t> °C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8952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97400"/>
            <a:ext cx="8229600" cy="6038872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The term </a:t>
            </a:r>
            <a:r>
              <a:rPr lang="en-US" i="1" dirty="0">
                <a:solidFill>
                  <a:prstClr val="black"/>
                </a:solidFill>
              </a:rPr>
              <a:t>specific heat refers </a:t>
            </a:r>
            <a:r>
              <a:rPr lang="en-US" dirty="0">
                <a:solidFill>
                  <a:prstClr val="black"/>
                </a:solidFill>
              </a:rPr>
              <a:t>to heat capacity expressed on a per-unit-mass basis.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Tables B.3-B.6 in Appendix B list </a:t>
            </a:r>
            <a:r>
              <a:rPr lang="en-US" dirty="0" err="1">
                <a:solidFill>
                  <a:prstClr val="black"/>
                </a:solidFill>
              </a:rPr>
              <a:t>Cp</a:t>
            </a:r>
            <a:r>
              <a:rPr lang="en-US" dirty="0">
                <a:solidFill>
                  <a:prstClr val="black"/>
                </a:solidFill>
              </a:rPr>
              <a:t> values for several organic and inorganic compounds.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Additional </a:t>
            </a:r>
            <a:r>
              <a:rPr lang="en-US" dirty="0" err="1">
                <a:solidFill>
                  <a:prstClr val="black"/>
                </a:solidFill>
              </a:rPr>
              <a:t>Cp</a:t>
            </a:r>
            <a:r>
              <a:rPr lang="en-US" dirty="0">
                <a:solidFill>
                  <a:prstClr val="black"/>
                </a:solidFill>
              </a:rPr>
              <a:t> data and information about estimating heat capacities can be found in references such as </a:t>
            </a:r>
            <a:r>
              <a:rPr lang="en-US" i="1" dirty="0">
                <a:solidFill>
                  <a:prstClr val="black"/>
                </a:solidFill>
              </a:rPr>
              <a:t>Chemical Engineers' Handbook, Handbook of Chemistry and Physics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i="1" dirty="0">
                <a:solidFill>
                  <a:prstClr val="black"/>
                </a:solidFill>
              </a:rPr>
              <a:t>International Critical Tables.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When </a:t>
            </a:r>
            <a:r>
              <a:rPr lang="en-US" dirty="0" err="1">
                <a:solidFill>
                  <a:prstClr val="black"/>
                </a:solidFill>
              </a:rPr>
              <a:t>Cp</a:t>
            </a:r>
            <a:r>
              <a:rPr lang="en-US" dirty="0">
                <a:solidFill>
                  <a:prstClr val="black"/>
                </a:solidFill>
              </a:rPr>
              <a:t> is constant, the change in enthalpy of a substance due to change in temperature at constant pressure is:</a:t>
            </a:r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2507" y="5905500"/>
            <a:ext cx="661535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221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4008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M is either mass or moles of the substance depending on the dimensions of </a:t>
            </a:r>
            <a:r>
              <a:rPr lang="en-US" dirty="0" err="1">
                <a:solidFill>
                  <a:prstClr val="black"/>
                </a:solidFill>
              </a:rPr>
              <a:t>Cp</a:t>
            </a:r>
            <a:r>
              <a:rPr lang="en-US" dirty="0">
                <a:solidFill>
                  <a:prstClr val="black"/>
                </a:solidFill>
              </a:rPr>
              <a:t>, T 1 is the initial temperature and T 2 is the final temperature.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The corresponding change in specific enthalpy is:</a:t>
            </a: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  <a:p>
            <a:pPr lvl="0" algn="l" rtl="0"/>
            <a:r>
              <a:rPr lang="en-US" b="1" dirty="0">
                <a:solidFill>
                  <a:prstClr val="black"/>
                </a:solidFill>
              </a:rPr>
              <a:t>Example 5.1 Sensible heat change with constant </a:t>
            </a:r>
            <a:r>
              <a:rPr lang="en-US" b="1" i="1" dirty="0" err="1">
                <a:solidFill>
                  <a:prstClr val="black"/>
                </a:solidFill>
              </a:rPr>
              <a:t>C</a:t>
            </a:r>
            <a:r>
              <a:rPr lang="en-US" b="1" i="1" baseline="-25000" dirty="0" err="1">
                <a:solidFill>
                  <a:prstClr val="black"/>
                </a:solidFill>
              </a:rPr>
              <a:t>p</a:t>
            </a:r>
            <a:endParaRPr lang="en-US" b="1" i="1" baseline="-25000" dirty="0">
              <a:solidFill>
                <a:prstClr val="black"/>
              </a:solidFill>
            </a:endParaRP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What is the enthalpy of 150 g formic acid at 70°C and 1 </a:t>
            </a:r>
            <a:r>
              <a:rPr lang="en-US" dirty="0" err="1">
                <a:solidFill>
                  <a:prstClr val="black"/>
                </a:solidFill>
              </a:rPr>
              <a:t>atm</a:t>
            </a:r>
            <a:r>
              <a:rPr lang="en-US" dirty="0">
                <a:solidFill>
                  <a:prstClr val="black"/>
                </a:solidFill>
              </a:rPr>
              <a:t> relative to 25°C and 1 </a:t>
            </a:r>
            <a:r>
              <a:rPr lang="en-US" dirty="0" err="1">
                <a:solidFill>
                  <a:prstClr val="black"/>
                </a:solidFill>
              </a:rPr>
              <a:t>atm</a:t>
            </a:r>
            <a:r>
              <a:rPr lang="en-US" dirty="0">
                <a:solidFill>
                  <a:prstClr val="black"/>
                </a:solidFill>
              </a:rPr>
              <a:t>?</a:t>
            </a: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925763"/>
            <a:ext cx="81454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95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553200"/>
          </a:xfrm>
        </p:spPr>
        <p:txBody>
          <a:bodyPr/>
          <a:lstStyle/>
          <a:p>
            <a:pPr lvl="0" algn="l" rtl="0"/>
            <a:r>
              <a:rPr lang="en-US" i="1" dirty="0">
                <a:solidFill>
                  <a:prstClr val="black"/>
                </a:solidFill>
              </a:rPr>
              <a:t>Solution: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From Table B.5, </a:t>
            </a:r>
            <a:r>
              <a:rPr lang="en-US" dirty="0" err="1">
                <a:solidFill>
                  <a:prstClr val="black"/>
                </a:solidFill>
              </a:rPr>
              <a:t>Cp</a:t>
            </a:r>
            <a:r>
              <a:rPr lang="en-US" dirty="0">
                <a:solidFill>
                  <a:prstClr val="black"/>
                </a:solidFill>
              </a:rPr>
              <a:t> for formic acid in the temperature range of interest is 0.524 </a:t>
            </a:r>
            <a:r>
              <a:rPr lang="en-US" dirty="0" err="1">
                <a:solidFill>
                  <a:prstClr val="black"/>
                </a:solidFill>
              </a:rPr>
              <a:t>cal</a:t>
            </a:r>
            <a:r>
              <a:rPr lang="en-US" dirty="0">
                <a:solidFill>
                  <a:prstClr val="black"/>
                </a:solidFill>
              </a:rPr>
              <a:t> g</a:t>
            </a:r>
            <a:r>
              <a:rPr lang="en-US" baseline="30000" dirty="0">
                <a:solidFill>
                  <a:prstClr val="black"/>
                </a:solidFill>
              </a:rPr>
              <a:t>- 1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aseline="30000" dirty="0" err="1">
                <a:solidFill>
                  <a:prstClr val="black"/>
                </a:solidFill>
              </a:rPr>
              <a:t>o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baseline="30000" dirty="0">
                <a:solidFill>
                  <a:prstClr val="black"/>
                </a:solidFill>
              </a:rPr>
              <a:t>- 1</a:t>
            </a:r>
            <a:r>
              <a:rPr lang="en-US" dirty="0">
                <a:solidFill>
                  <a:prstClr val="black"/>
                </a:solidFill>
              </a:rPr>
              <a:t>. Substituting into </a:t>
            </a:r>
            <a:r>
              <a:rPr lang="en-US" dirty="0" err="1">
                <a:solidFill>
                  <a:prstClr val="black"/>
                </a:solidFill>
              </a:rPr>
              <a:t>Eq</a:t>
            </a:r>
            <a:r>
              <a:rPr lang="en-US" dirty="0">
                <a:solidFill>
                  <a:prstClr val="black"/>
                </a:solidFill>
              </a:rPr>
              <a:t> (5.12)"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∆H = (150 g) (0.524 </a:t>
            </a:r>
            <a:r>
              <a:rPr lang="en-US" dirty="0" err="1">
                <a:solidFill>
                  <a:prstClr val="black"/>
                </a:solidFill>
              </a:rPr>
              <a:t>cal</a:t>
            </a:r>
            <a:r>
              <a:rPr lang="en-US" dirty="0">
                <a:solidFill>
                  <a:prstClr val="black"/>
                </a:solidFill>
              </a:rPr>
              <a:t> g-~ ~ (70 - 25)~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∆H = 3537.0 </a:t>
            </a:r>
            <a:r>
              <a:rPr lang="en-US" dirty="0" err="1">
                <a:solidFill>
                  <a:prstClr val="black"/>
                </a:solidFill>
              </a:rPr>
              <a:t>cal</a:t>
            </a:r>
            <a:endParaRPr lang="en-US" dirty="0">
              <a:solidFill>
                <a:prstClr val="black"/>
              </a:solidFill>
            </a:endParaRP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o r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∆H = 3.54 kcal.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Relative to H=0 at 25°C the enthalpy of formic acid at 70°C is 3.54 kcal.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0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096000"/>
          </a:xfrm>
        </p:spPr>
        <p:txBody>
          <a:bodyPr>
            <a:normAutofit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Heat capacities for most substances vary with temperature.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This means that when we calculate enthalpy change due to change in temperature, the value of C</a:t>
            </a:r>
            <a:r>
              <a:rPr lang="en-US" baseline="-25000" dirty="0">
                <a:solidFill>
                  <a:prstClr val="black"/>
                </a:solidFill>
              </a:rPr>
              <a:t>P</a:t>
            </a:r>
            <a:r>
              <a:rPr lang="en-US" dirty="0">
                <a:solidFill>
                  <a:prstClr val="black"/>
                </a:solidFill>
              </a:rPr>
              <a:t> itself varies over the range of ∆T.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Heat capacities are often tabulated as polynomial functions of temperature, such as:</a:t>
            </a: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Coefficients a, b, c and d for a number of substances are given in Table B.3 in Appendix B.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693" y="4114800"/>
            <a:ext cx="8143932" cy="99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4736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915400" cy="5897563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sz="2700" dirty="0">
                <a:solidFill>
                  <a:prstClr val="black"/>
                </a:solidFill>
              </a:rPr>
              <a:t>We can assume that heat capacity is constant &amp; results for sensible heat change which approximate the true value. </a:t>
            </a:r>
          </a:p>
          <a:p>
            <a:pPr lvl="0" algn="l" rtl="0"/>
            <a:r>
              <a:rPr lang="en-US" sz="2700" dirty="0">
                <a:solidFill>
                  <a:prstClr val="black"/>
                </a:solidFill>
              </a:rPr>
              <a:t>Because the temperature range of interest in bioprocessing is relatively small, assuming constant heat capacity for some materials does not introduce large errors. </a:t>
            </a:r>
          </a:p>
          <a:p>
            <a:pPr lvl="0" algn="l" rtl="0"/>
            <a:r>
              <a:rPr lang="en-US" sz="2700" i="1" dirty="0" err="1">
                <a:solidFill>
                  <a:prstClr val="black"/>
                </a:solidFill>
              </a:rPr>
              <a:t>C</a:t>
            </a:r>
            <a:r>
              <a:rPr lang="en-US" sz="2700" i="1" baseline="-25000" dirty="0" err="1">
                <a:solidFill>
                  <a:prstClr val="black"/>
                </a:solidFill>
              </a:rPr>
              <a:t>p</a:t>
            </a:r>
            <a:r>
              <a:rPr lang="en-US" sz="2700" i="1" baseline="-250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data may not be available at all temperatures; heat capacities like most of those listed in Tables B.5 and B.6 are applicable only at a specified temperature or temperature range. </a:t>
            </a:r>
          </a:p>
          <a:p>
            <a:pPr lvl="0" algn="l" rtl="0"/>
            <a:r>
              <a:rPr lang="en-US" sz="2700" dirty="0">
                <a:solidFill>
                  <a:prstClr val="black"/>
                </a:solidFill>
              </a:rPr>
              <a:t>As an example, in Table B.5 the heat capacity for liquid acetone between 24.2°C  &amp; 49.4 °C is  0.538 </a:t>
            </a:r>
            <a:r>
              <a:rPr lang="en-US" sz="2700" dirty="0" err="1">
                <a:solidFill>
                  <a:prstClr val="black"/>
                </a:solidFill>
              </a:rPr>
              <a:t>cal</a:t>
            </a:r>
            <a:r>
              <a:rPr lang="en-US" sz="2700" dirty="0">
                <a:solidFill>
                  <a:prstClr val="black"/>
                </a:solidFill>
              </a:rPr>
              <a:t> g</a:t>
            </a:r>
            <a:r>
              <a:rPr lang="en-US" sz="2700" baseline="30000" dirty="0">
                <a:solidFill>
                  <a:prstClr val="black"/>
                </a:solidFill>
              </a:rPr>
              <a:t>-1</a:t>
            </a:r>
            <a:r>
              <a:rPr lang="en-US" sz="2700" dirty="0">
                <a:solidFill>
                  <a:prstClr val="black"/>
                </a:solidFill>
              </a:rPr>
              <a:t> °C</a:t>
            </a:r>
            <a:r>
              <a:rPr lang="en-US" sz="2700" baseline="30000" dirty="0">
                <a:solidFill>
                  <a:prstClr val="black"/>
                </a:solidFill>
              </a:rPr>
              <a:t>-1 </a:t>
            </a:r>
            <a:r>
              <a:rPr lang="en-US" sz="2700" dirty="0">
                <a:solidFill>
                  <a:prstClr val="black"/>
                </a:solidFill>
              </a:rPr>
              <a:t>even though this value will vary within the temperature range.</a:t>
            </a:r>
          </a:p>
          <a:p>
            <a:pPr lvl="0" algn="l" rtl="0"/>
            <a:r>
              <a:rPr lang="en-US" sz="2700" dirty="0">
                <a:solidFill>
                  <a:prstClr val="black"/>
                </a:solidFill>
              </a:rPr>
              <a:t>A useful rule of thumb for organic liquids near room temperature is that </a:t>
            </a:r>
            <a:r>
              <a:rPr lang="en-US" sz="2700" i="1" dirty="0" err="1">
                <a:solidFill>
                  <a:prstClr val="black"/>
                </a:solidFill>
              </a:rPr>
              <a:t>C</a:t>
            </a:r>
            <a:r>
              <a:rPr lang="en-US" sz="2700" i="1" baseline="-25000" dirty="0" err="1">
                <a:solidFill>
                  <a:prstClr val="black"/>
                </a:solidFill>
              </a:rPr>
              <a:t>p</a:t>
            </a:r>
            <a:r>
              <a:rPr lang="en-US" sz="2700" i="1" dirty="0">
                <a:solidFill>
                  <a:prstClr val="black"/>
                </a:solidFill>
              </a:rPr>
              <a:t> increases by 0.001-0.002 </a:t>
            </a:r>
            <a:r>
              <a:rPr lang="en-US" sz="2700" i="1" dirty="0" err="1">
                <a:solidFill>
                  <a:prstClr val="black"/>
                </a:solidFill>
              </a:rPr>
              <a:t>cal</a:t>
            </a:r>
            <a:r>
              <a:rPr lang="en-US" sz="2700" i="1" dirty="0">
                <a:solidFill>
                  <a:prstClr val="black"/>
                </a:solidFill>
              </a:rPr>
              <a:t> g</a:t>
            </a:r>
            <a:r>
              <a:rPr lang="en-US" sz="2700" i="1" baseline="30000" dirty="0">
                <a:solidFill>
                  <a:prstClr val="black"/>
                </a:solidFill>
              </a:rPr>
              <a:t>-1</a:t>
            </a:r>
            <a:r>
              <a:rPr lang="en-US" sz="2700" i="1" dirty="0">
                <a:solidFill>
                  <a:prstClr val="black"/>
                </a:solidFill>
              </a:rPr>
              <a:t> </a:t>
            </a:r>
            <a:r>
              <a:rPr lang="en-US" sz="2700" i="1" baseline="30000" dirty="0">
                <a:solidFill>
                  <a:prstClr val="black"/>
                </a:solidFill>
              </a:rPr>
              <a:t>o</a:t>
            </a:r>
            <a:r>
              <a:rPr lang="en-US" sz="2700" i="1" dirty="0">
                <a:solidFill>
                  <a:prstClr val="black"/>
                </a:solidFill>
              </a:rPr>
              <a:t>C</a:t>
            </a:r>
            <a:r>
              <a:rPr lang="en-US" sz="2700" i="1" baseline="30000" dirty="0">
                <a:solidFill>
                  <a:prstClr val="black"/>
                </a:solidFill>
              </a:rPr>
              <a:t>-1</a:t>
            </a:r>
            <a:r>
              <a:rPr lang="en-US" sz="2700" i="1" dirty="0">
                <a:solidFill>
                  <a:prstClr val="black"/>
                </a:solidFill>
              </a:rPr>
              <a:t>.</a:t>
            </a:r>
          </a:p>
          <a:p>
            <a:pPr lvl="0" algn="l" rtl="0"/>
            <a:endParaRPr lang="ar-SA" sz="2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5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400800"/>
          </a:xfrm>
        </p:spPr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One method for calculating sensible heat change when C</a:t>
            </a:r>
            <a:r>
              <a:rPr lang="en-US" baseline="-25000" dirty="0">
                <a:solidFill>
                  <a:prstClr val="black"/>
                </a:solidFill>
              </a:rPr>
              <a:t>P</a:t>
            </a:r>
            <a:r>
              <a:rPr lang="en-US" dirty="0">
                <a:solidFill>
                  <a:prstClr val="black"/>
                </a:solidFill>
              </a:rPr>
              <a:t> varies with temperature involves use of the </a:t>
            </a:r>
            <a:r>
              <a:rPr lang="en-US" i="1" dirty="0">
                <a:solidFill>
                  <a:prstClr val="black"/>
                </a:solidFill>
              </a:rPr>
              <a:t>mean heat capacity, 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baseline="-25000" dirty="0" err="1">
                <a:solidFill>
                  <a:prstClr val="black"/>
                </a:solidFill>
              </a:rPr>
              <a:t>pm</a:t>
            </a:r>
            <a:r>
              <a:rPr lang="en-US" dirty="0">
                <a:solidFill>
                  <a:prstClr val="black"/>
                </a:solidFill>
              </a:rPr>
              <a:t>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Table B.4 in Appendix B lists mean heat capacities for several common gases.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These values are based on changes in enthalpy relative to a single reference temperature, </a:t>
            </a:r>
            <a:r>
              <a:rPr lang="en-US" dirty="0" err="1">
                <a:solidFill>
                  <a:prstClr val="black"/>
                </a:solidFill>
              </a:rPr>
              <a:t>T</a:t>
            </a:r>
            <a:r>
              <a:rPr lang="en-US" baseline="-25000" dirty="0" err="1">
                <a:solidFill>
                  <a:prstClr val="black"/>
                </a:solidFill>
              </a:rPr>
              <a:t>ref</a:t>
            </a:r>
            <a:r>
              <a:rPr lang="en-US" dirty="0">
                <a:solidFill>
                  <a:prstClr val="black"/>
                </a:solidFill>
              </a:rPr>
              <a:t>= 0°C.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To determine the change in enthalpy for a change in temperature from T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 to T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, read the values o f </a:t>
            </a:r>
            <a:r>
              <a:rPr lang="en-US" i="1" dirty="0" err="1">
                <a:solidFill>
                  <a:prstClr val="black"/>
                </a:solidFill>
              </a:rPr>
              <a:t>C</a:t>
            </a:r>
            <a:r>
              <a:rPr lang="en-US" i="1" baseline="-25000" dirty="0" err="1">
                <a:solidFill>
                  <a:prstClr val="black"/>
                </a:solidFill>
              </a:rPr>
              <a:t>pm</a:t>
            </a:r>
            <a:r>
              <a:rPr lang="en-US" i="1" dirty="0">
                <a:solidFill>
                  <a:prstClr val="black"/>
                </a:solidFill>
              </a:rPr>
              <a:t> at T</a:t>
            </a:r>
            <a:r>
              <a:rPr lang="en-US" i="1" baseline="-25000" dirty="0">
                <a:solidFill>
                  <a:prstClr val="black"/>
                </a:solidFill>
              </a:rPr>
              <a:t>1 </a:t>
            </a:r>
            <a:r>
              <a:rPr lang="en-US" i="1" dirty="0">
                <a:solidFill>
                  <a:prstClr val="black"/>
                </a:solidFill>
              </a:rPr>
              <a:t>and T</a:t>
            </a:r>
            <a:r>
              <a:rPr lang="en-US" i="1" baseline="-25000" dirty="0">
                <a:solidFill>
                  <a:prstClr val="black"/>
                </a:solidFill>
              </a:rPr>
              <a:t>2</a:t>
            </a:r>
            <a:r>
              <a:rPr lang="en-US" i="1" dirty="0">
                <a:solidFill>
                  <a:prstClr val="black"/>
                </a:solidFill>
              </a:rPr>
              <a:t> and </a:t>
            </a:r>
            <a:r>
              <a:rPr lang="en-US" dirty="0">
                <a:solidFill>
                  <a:prstClr val="black"/>
                </a:solidFill>
              </a:rPr>
              <a:t>calculate:</a:t>
            </a:r>
          </a:p>
          <a:p>
            <a:pPr lvl="0" algn="l" rtl="0"/>
            <a:endParaRPr lang="ar-SA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996823"/>
            <a:ext cx="69083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89703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625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Enthalpy Change in Non-Reactive Processes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Enthalpy Change in Non-Reactive Processes</dc:title>
  <dc:creator>Acer</dc:creator>
  <cp:lastModifiedBy>Acer</cp:lastModifiedBy>
  <cp:revision>2</cp:revision>
  <dcterms:created xsi:type="dcterms:W3CDTF">2017-12-08T16:04:22Z</dcterms:created>
  <dcterms:modified xsi:type="dcterms:W3CDTF">2017-12-08T16:19:54Z</dcterms:modified>
</cp:coreProperties>
</file>