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37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22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713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345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060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383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516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933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2708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065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2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6F68-E2EB-440D-942D-83340BF5F880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69D5-2EEF-49F5-9FDC-5569407F5D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781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5255"/>
            <a:ext cx="4953000" cy="680545"/>
          </a:xfrm>
        </p:spPr>
        <p:txBody>
          <a:bodyPr/>
          <a:lstStyle/>
          <a:p>
            <a:pPr marL="342900" lvl="0" indent="-342900" rtl="0"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  <a:ea typeface="+mn-ea"/>
                <a:cs typeface="+mn-cs"/>
              </a:rPr>
              <a:t>Change of Phase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763000" cy="6019800"/>
          </a:xfrm>
        </p:spPr>
        <p:txBody>
          <a:bodyPr>
            <a:normAutofit lnSpcReduction="10000"/>
          </a:bodyPr>
          <a:lstStyle/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Phase changes, such as vaporization and melting, are accompanied by relatively large changes in internal energy and enthalpy as bonds between molecules are broken and reformed. 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Latent heat: Heat transferred to or from a system causing change of phase at constant temperature and pressure</a:t>
            </a:r>
            <a:r>
              <a:rPr lang="en-US" i="1" dirty="0">
                <a:solidFill>
                  <a:prstClr val="black"/>
                </a:solidFill>
              </a:rPr>
              <a:t>. 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Types of latent heat are: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i="1" dirty="0">
                <a:solidFill>
                  <a:prstClr val="black"/>
                </a:solidFill>
              </a:rPr>
              <a:t>latent heat of vaporization (∆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v</a:t>
            </a:r>
            <a:r>
              <a:rPr lang="en-US" i="1" dirty="0">
                <a:solidFill>
                  <a:prstClr val="black"/>
                </a:solidFill>
              </a:rPr>
              <a:t>). heat required to vaporize </a:t>
            </a:r>
            <a:r>
              <a:rPr lang="en-US" dirty="0">
                <a:solidFill>
                  <a:prstClr val="black"/>
                </a:solidFill>
              </a:rPr>
              <a:t>a liquid;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(ii) </a:t>
            </a:r>
            <a:r>
              <a:rPr lang="en-US" i="1" dirty="0">
                <a:solidFill>
                  <a:prstClr val="black"/>
                </a:solidFill>
              </a:rPr>
              <a:t>latent heat of fusion (∆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f</a:t>
            </a:r>
            <a:r>
              <a:rPr lang="en-US" i="1" dirty="0">
                <a:solidFill>
                  <a:prstClr val="black"/>
                </a:solidFill>
              </a:rPr>
              <a:t>): heat required to melt a solid;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4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(iii) </a:t>
            </a:r>
            <a:r>
              <a:rPr lang="en-US" i="1" dirty="0">
                <a:solidFill>
                  <a:prstClr val="black"/>
                </a:solidFill>
              </a:rPr>
              <a:t>latent heat of sublimation (∆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s</a:t>
            </a:r>
            <a:r>
              <a:rPr lang="en-US" i="1" dirty="0">
                <a:solidFill>
                  <a:prstClr val="black"/>
                </a:solidFill>
              </a:rPr>
              <a:t>): </a:t>
            </a:r>
            <a:r>
              <a:rPr lang="en-US" dirty="0">
                <a:solidFill>
                  <a:prstClr val="black"/>
                </a:solidFill>
              </a:rPr>
              <a:t>heat required to directly vaporize a solid.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Condensation of gas to liquid requires removal rather than addition of heat; the latent heat evolved in condensation is -∆h.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Similarly, the latent heat evolved in freezing or solidification of liquid to solid is - ∆h</a:t>
            </a:r>
            <a:r>
              <a:rPr lang="en-US" baseline="-25000" dirty="0">
                <a:solidFill>
                  <a:prstClr val="black"/>
                </a:solidFill>
              </a:rPr>
              <a:t>f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Latent heat is a property of substances and, like heat capacity, varies with temperature.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Tabulated values of latent heats usually apply to substances at their normal boiling, melting or sublimation point at 1 </a:t>
            </a:r>
            <a:r>
              <a:rPr lang="en-US" dirty="0" err="1">
                <a:solidFill>
                  <a:prstClr val="black"/>
                </a:solidFill>
              </a:rPr>
              <a:t>atm</a:t>
            </a:r>
            <a:r>
              <a:rPr lang="en-US" dirty="0">
                <a:solidFill>
                  <a:prstClr val="black"/>
                </a:solidFill>
              </a:rPr>
              <a:t>, and are called </a:t>
            </a:r>
            <a:r>
              <a:rPr lang="en-US" i="1" dirty="0">
                <a:solidFill>
                  <a:prstClr val="black"/>
                </a:solidFill>
              </a:rPr>
              <a:t>standard heats of phase change.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825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The change in enthalpy resulting from phase change is calculated directly from the latent heat.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For example, increase in enthalpy due to evaporation of liquid mass M at constant temperature is:</a:t>
            </a: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352800"/>
            <a:ext cx="8143932" cy="101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9740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60960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400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029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6294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Phase changes often occur at temperatures other than the normal boiling, melting or sublimation point;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Example, water can evaporate at temperatures higher or lower than 100°C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How can we determine ∆H when the latent heat at the actual temperature of the phase change is not listed in the tables?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This problem is overcome by using a hypothetical process path.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Suppose a substance is vaporized isothermally at 30°C although tabulated values for standard heat of vaporization refer to 60°C  (Figure 5.3).</a:t>
            </a:r>
          </a:p>
        </p:txBody>
      </p:sp>
    </p:spTree>
    <p:extLst>
      <p:ext uri="{BB962C8B-B14F-4D97-AF65-F5344CB8AC3E}">
        <p14:creationId xmlns:p14="http://schemas.microsoft.com/office/powerpoint/2010/main" val="138415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434"/>
            <a:ext cx="9143999" cy="634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8117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6477000"/>
          </a:xfrm>
        </p:spPr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Consider a process whereby liquid is heated from 30°C to 60°C vaporized at 60°C and the vapor cooled to 30°C.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 The total enthalpy change for this process is the same as if vaporization occurred directly at 30°C ∆H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 and ∆H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 are sensible heat changes and can be calculated using heat-capacity values and the methods described in Section 5.4.1.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∆H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 is the latent heat at standard conditions available from tables.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Because enthalpy is a state property, ∆H for the actual path is the same as ∆H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 + ∆</a:t>
            </a:r>
            <a:r>
              <a:rPr lang="pt-BR" i="1" dirty="0">
                <a:solidFill>
                  <a:prstClr val="black"/>
                </a:solidFill>
              </a:rPr>
              <a:t>H</a:t>
            </a:r>
            <a:r>
              <a:rPr lang="pt-BR" i="1" baseline="-25000" dirty="0">
                <a:solidFill>
                  <a:prstClr val="black"/>
                </a:solidFill>
              </a:rPr>
              <a:t>2</a:t>
            </a:r>
            <a:r>
              <a:rPr lang="pt-BR" i="1" dirty="0">
                <a:solidFill>
                  <a:prstClr val="black"/>
                </a:solidFill>
              </a:rPr>
              <a:t> + </a:t>
            </a:r>
            <a:r>
              <a:rPr lang="en-US" dirty="0">
                <a:solidFill>
                  <a:prstClr val="black"/>
                </a:solidFill>
              </a:rPr>
              <a:t>∆</a:t>
            </a:r>
            <a:r>
              <a:rPr lang="pt-BR" i="1" dirty="0">
                <a:solidFill>
                  <a:prstClr val="black"/>
                </a:solidFill>
              </a:rPr>
              <a:t>H</a:t>
            </a:r>
            <a:r>
              <a:rPr lang="pt-BR" i="1" baseline="-25000" dirty="0">
                <a:solidFill>
                  <a:prstClr val="black"/>
                </a:solidFill>
              </a:rPr>
              <a:t>3</a:t>
            </a:r>
            <a:r>
              <a:rPr lang="pt-BR" i="1" dirty="0">
                <a:solidFill>
                  <a:prstClr val="black"/>
                </a:solidFill>
              </a:rPr>
              <a:t> .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1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428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Change of Phase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of Phase</dc:title>
  <dc:creator>Acer</dc:creator>
  <cp:lastModifiedBy>Acer</cp:lastModifiedBy>
  <cp:revision>2</cp:revision>
  <dcterms:created xsi:type="dcterms:W3CDTF">2017-12-08T16:20:57Z</dcterms:created>
  <dcterms:modified xsi:type="dcterms:W3CDTF">2017-12-08T16:36:01Z</dcterms:modified>
</cp:coreProperties>
</file>