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850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418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562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101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1667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509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6844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491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909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218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977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0CC8E-F552-41F1-8BC2-2EAF1B3425D1}" type="datetimeFigureOut">
              <a:rPr lang="ar-IQ" smtClean="0"/>
              <a:t>20/03/1439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A74E1-B596-41DA-88C2-64C81C55C7A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323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883"/>
            <a:ext cx="5410200" cy="685800"/>
          </a:xfrm>
        </p:spPr>
        <p:txBody>
          <a:bodyPr/>
          <a:lstStyle/>
          <a:p>
            <a:pPr marL="342900" lvl="0" indent="-342900" rtl="0">
              <a:spcBef>
                <a:spcPct val="20000"/>
              </a:spcBef>
            </a:pPr>
            <a:r>
              <a:rPr lang="en-US" sz="3200" b="1" dirty="0">
                <a:solidFill>
                  <a:prstClr val="black"/>
                </a:solidFill>
                <a:ea typeface="+mn-ea"/>
                <a:cs typeface="+mn-cs"/>
              </a:rPr>
              <a:t>Mixing and Solution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8763000" cy="5791200"/>
          </a:xfrm>
        </p:spPr>
        <p:txBody>
          <a:bodyPr>
            <a:normAutofit fontScale="92500" lnSpcReduction="10000"/>
          </a:bodyPr>
          <a:lstStyle/>
          <a:p>
            <a:pPr marL="342900" lvl="0" indent="-342900" algn="l" rtl="0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For an </a:t>
            </a:r>
            <a:r>
              <a:rPr lang="en-US" i="1" dirty="0">
                <a:solidFill>
                  <a:prstClr val="black"/>
                </a:solidFill>
              </a:rPr>
              <a:t>ideal solution or ideal mixture of several </a:t>
            </a:r>
            <a:r>
              <a:rPr lang="en-US" dirty="0">
                <a:solidFill>
                  <a:prstClr val="black"/>
                </a:solidFill>
              </a:rPr>
              <a:t>compounds, the thermodynamic properties of the mixture are a simple sum of contributions from the individual components.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When compounds are mixed or dissolved, bonds between molecules in the solvent and solute are broken and reformed. 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In </a:t>
            </a:r>
            <a:r>
              <a:rPr lang="en-US" i="1" dirty="0">
                <a:solidFill>
                  <a:prstClr val="black"/>
                </a:solidFill>
              </a:rPr>
              <a:t>real solutions a net absorption or release of energy </a:t>
            </a:r>
            <a:r>
              <a:rPr lang="en-US" dirty="0">
                <a:solidFill>
                  <a:prstClr val="black"/>
                </a:solidFill>
              </a:rPr>
              <a:t>accompanies these processes resulting in changes in the internal energy and enthalpy of the mixture. 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Dilution of sulfuric acid with water is a good example; in this case energy is released.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53068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9" y="642918"/>
            <a:ext cx="9140171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29986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67818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50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29790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20" y="0"/>
            <a:ext cx="906668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00871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5079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6781800"/>
          </a:xfrm>
        </p:spPr>
        <p:txBody>
          <a:bodyPr/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Q has a negative value. Thus, heat must be supplied to the system from the surroundings.</a:t>
            </a:r>
          </a:p>
          <a:p>
            <a:pPr lvl="0" algn="l" rtl="0"/>
            <a:r>
              <a:rPr lang="en-US" i="1" dirty="0">
                <a:solidFill>
                  <a:prstClr val="black"/>
                </a:solidFill>
              </a:rPr>
              <a:t>4. Finalize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The rate of heat input is 4.93 * 10</a:t>
            </a:r>
            <a:r>
              <a:rPr lang="en-US" baseline="30000" dirty="0">
                <a:solidFill>
                  <a:prstClr val="black"/>
                </a:solidFill>
              </a:rPr>
              <a:t>3</a:t>
            </a:r>
            <a:r>
              <a:rPr lang="en-US" dirty="0">
                <a:solidFill>
                  <a:prstClr val="black"/>
                </a:solidFill>
              </a:rPr>
              <a:t> kJ h</a:t>
            </a:r>
            <a:r>
              <a:rPr lang="en-US" baseline="30000" dirty="0">
                <a:solidFill>
                  <a:prstClr val="black"/>
                </a:solidFill>
              </a:rPr>
              <a:t>- 1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 algn="l" rtl="0"/>
            <a:r>
              <a:rPr lang="en-US" b="1" u="sng" dirty="0">
                <a:solidFill>
                  <a:prstClr val="black"/>
                </a:solidFill>
              </a:rPr>
              <a:t>Enthalpy Change Due to Reaction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Reactions in bioprocesses occur as a result of enzyme activity and cell metabolism.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Large changes in internal energy and enthalpy occur as bonds between atoms are rearranged. </a:t>
            </a:r>
          </a:p>
          <a:p>
            <a:pPr lvl="0" algn="l" rtl="0"/>
            <a:r>
              <a:rPr lang="en-US" i="1" dirty="0">
                <a:solidFill>
                  <a:prstClr val="black"/>
                </a:solidFill>
              </a:rPr>
              <a:t>Heat of reaction ∆</a:t>
            </a:r>
            <a:r>
              <a:rPr lang="en-US" i="1" dirty="0" err="1">
                <a:solidFill>
                  <a:prstClr val="black"/>
                </a:solidFill>
              </a:rPr>
              <a:t>H</a:t>
            </a:r>
            <a:r>
              <a:rPr lang="en-US" i="1" baseline="-25000" dirty="0" err="1">
                <a:solidFill>
                  <a:prstClr val="black"/>
                </a:solidFill>
              </a:rPr>
              <a:t>rxn</a:t>
            </a:r>
            <a:r>
              <a:rPr lang="en-US" i="1" dirty="0">
                <a:solidFill>
                  <a:prstClr val="black"/>
                </a:solidFill>
              </a:rPr>
              <a:t> is the energy released or </a:t>
            </a:r>
            <a:r>
              <a:rPr lang="en-US" dirty="0">
                <a:solidFill>
                  <a:prstClr val="black"/>
                </a:solidFill>
              </a:rPr>
              <a:t>absorbed during reaction, and is equal to the difference in enthalpy of reactants and products:</a:t>
            </a:r>
          </a:p>
        </p:txBody>
      </p:sp>
    </p:spTree>
    <p:extLst>
      <p:ext uri="{BB962C8B-B14F-4D97-AF65-F5344CB8AC3E}">
        <p14:creationId xmlns:p14="http://schemas.microsoft.com/office/powerpoint/2010/main" val="61456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8580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1"/>
            <a:ext cx="8358246" cy="92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027" y="1143001"/>
            <a:ext cx="885828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85926"/>
            <a:ext cx="91440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167" y="3214686"/>
            <a:ext cx="914400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79114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15400" cy="67056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064" y="0"/>
            <a:ext cx="9015936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5241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For real solutions there is an additional energy term to consider in evaluating enthalpy: the </a:t>
            </a:r>
            <a:r>
              <a:rPr lang="en-US" i="1" dirty="0">
                <a:solidFill>
                  <a:prstClr val="black"/>
                </a:solidFill>
              </a:rPr>
              <a:t>integral heat of mixing </a:t>
            </a:r>
            <a:r>
              <a:rPr lang="en-US" dirty="0">
                <a:solidFill>
                  <a:prstClr val="black"/>
                </a:solidFill>
              </a:rPr>
              <a:t>or </a:t>
            </a:r>
            <a:r>
              <a:rPr lang="en-US" i="1" dirty="0">
                <a:solidFill>
                  <a:prstClr val="black"/>
                </a:solidFill>
              </a:rPr>
              <a:t>integral heat of solution, ∆h</a:t>
            </a:r>
            <a:r>
              <a:rPr lang="en-US" i="1" baseline="-25000" dirty="0">
                <a:solidFill>
                  <a:prstClr val="black"/>
                </a:solidFill>
              </a:rPr>
              <a:t>m</a:t>
            </a:r>
            <a:r>
              <a:rPr lang="en-US" i="1" dirty="0">
                <a:solidFill>
                  <a:prstClr val="black"/>
                </a:solidFill>
              </a:rPr>
              <a:t>. </a:t>
            </a:r>
          </a:p>
          <a:p>
            <a:pPr lvl="0" algn="l" rtl="0"/>
            <a:r>
              <a:rPr lang="en-US" i="1" dirty="0">
                <a:solidFill>
                  <a:prstClr val="black"/>
                </a:solidFill>
              </a:rPr>
              <a:t>The integral heat of solution: </a:t>
            </a:r>
            <a:r>
              <a:rPr lang="en-US" dirty="0">
                <a:solidFill>
                  <a:prstClr val="black"/>
                </a:solidFill>
              </a:rPr>
              <a:t>the change in enthalpy which occurs as one mole of solute is dissolved at constant temperature in a given quantity of solvent.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The enthalpy of a non-ideal mixture of two compounds A and B is:</a:t>
            </a:r>
          </a:p>
          <a:p>
            <a:pPr lvl="0" algn="l" rtl="0"/>
            <a:endParaRPr lang="en-US" dirty="0">
              <a:solidFill>
                <a:prstClr val="black"/>
              </a:solidFill>
            </a:endParaRPr>
          </a:p>
          <a:p>
            <a:pPr lvl="0" algn="l" rtl="0"/>
            <a:endParaRPr lang="en-US" dirty="0">
              <a:solidFill>
                <a:prstClr val="black"/>
              </a:solidFill>
            </a:endParaRP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where </a:t>
            </a:r>
            <a:r>
              <a:rPr lang="en-US" i="1" dirty="0">
                <a:solidFill>
                  <a:prstClr val="black"/>
                </a:solidFill>
              </a:rPr>
              <a:t>∆</a:t>
            </a:r>
            <a:r>
              <a:rPr lang="en-US" i="1" dirty="0" err="1">
                <a:solidFill>
                  <a:prstClr val="black"/>
                </a:solidFill>
              </a:rPr>
              <a:t>H</a:t>
            </a:r>
            <a:r>
              <a:rPr lang="en-US" i="1" baseline="-25000" dirty="0" err="1">
                <a:solidFill>
                  <a:prstClr val="black"/>
                </a:solidFill>
              </a:rPr>
              <a:t>m</a:t>
            </a:r>
            <a:r>
              <a:rPr lang="en-US" dirty="0">
                <a:solidFill>
                  <a:prstClr val="black"/>
                </a:solidFill>
              </a:rPr>
              <a:t> is the heat of mixing.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786322"/>
            <a:ext cx="785814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9743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2" y="0"/>
            <a:ext cx="9125608" cy="6858000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Heat of mixing is a property of the solution components and is dependent on the temperature and concentration of the mixture.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As a solution becomes more and more dilute, an asymptotic (approximated) value of </a:t>
            </a:r>
            <a:r>
              <a:rPr lang="en-US" i="1" dirty="0">
                <a:solidFill>
                  <a:prstClr val="black"/>
                </a:solidFill>
              </a:rPr>
              <a:t>∆</a:t>
            </a:r>
            <a:r>
              <a:rPr lang="en-US" i="1" dirty="0" err="1">
                <a:solidFill>
                  <a:prstClr val="black"/>
                </a:solidFill>
              </a:rPr>
              <a:t>h</a:t>
            </a:r>
            <a:r>
              <a:rPr lang="en-US" i="1" baseline="-25000" dirty="0" err="1">
                <a:solidFill>
                  <a:prstClr val="black"/>
                </a:solidFill>
              </a:rPr>
              <a:t>m</a:t>
            </a:r>
            <a:r>
              <a:rPr lang="en-US" dirty="0">
                <a:solidFill>
                  <a:prstClr val="black"/>
                </a:solidFill>
              </a:rPr>
              <a:t> is reached.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This value is called the </a:t>
            </a:r>
            <a:r>
              <a:rPr lang="en-US" i="1" dirty="0">
                <a:solidFill>
                  <a:prstClr val="black"/>
                </a:solidFill>
              </a:rPr>
              <a:t>integral heat of solution at infinite dilution. </a:t>
            </a:r>
          </a:p>
          <a:p>
            <a:pPr lvl="0" algn="l" rtl="0"/>
            <a:r>
              <a:rPr lang="en-US" i="1" dirty="0">
                <a:solidFill>
                  <a:prstClr val="black"/>
                </a:solidFill>
              </a:rPr>
              <a:t>When water </a:t>
            </a:r>
            <a:r>
              <a:rPr lang="en-US" dirty="0">
                <a:solidFill>
                  <a:prstClr val="black"/>
                </a:solidFill>
              </a:rPr>
              <a:t>is the primary component of solutions</a:t>
            </a:r>
            <a:r>
              <a:rPr lang="en-US" i="1" dirty="0">
                <a:solidFill>
                  <a:prstClr val="black"/>
                </a:solidFill>
              </a:rPr>
              <a:t> ∆</a:t>
            </a:r>
            <a:r>
              <a:rPr lang="en-US" i="1" dirty="0" err="1">
                <a:solidFill>
                  <a:prstClr val="black"/>
                </a:solidFill>
              </a:rPr>
              <a:t>h</a:t>
            </a:r>
            <a:r>
              <a:rPr lang="en-US" i="1" baseline="-25000" dirty="0" err="1">
                <a:solidFill>
                  <a:prstClr val="black"/>
                </a:solidFill>
              </a:rPr>
              <a:t>m</a:t>
            </a:r>
            <a:r>
              <a:rPr lang="en-US" dirty="0">
                <a:solidFill>
                  <a:prstClr val="black"/>
                </a:solidFill>
              </a:rPr>
              <a:t> at infinite dilution can be used to calculate the enthalpy of the mixture.</a:t>
            </a:r>
          </a:p>
          <a:p>
            <a:pPr lvl="0" algn="l" rtl="0"/>
            <a:r>
              <a:rPr lang="en-US" i="1" dirty="0">
                <a:solidFill>
                  <a:prstClr val="black"/>
                </a:solidFill>
              </a:rPr>
              <a:t>∆</a:t>
            </a:r>
            <a:r>
              <a:rPr lang="en-US" i="1" dirty="0" err="1">
                <a:solidFill>
                  <a:prstClr val="black"/>
                </a:solidFill>
              </a:rPr>
              <a:t>h</a:t>
            </a:r>
            <a:r>
              <a:rPr lang="en-US" i="1" baseline="-25000" dirty="0" err="1">
                <a:solidFill>
                  <a:prstClr val="black"/>
                </a:solidFill>
              </a:rPr>
              <a:t>m</a:t>
            </a:r>
            <a:r>
              <a:rPr lang="en-US" dirty="0">
                <a:solidFill>
                  <a:prstClr val="black"/>
                </a:solidFill>
              </a:rPr>
              <a:t> values for selected aqueous solutions are listed in </a:t>
            </a:r>
            <a:r>
              <a:rPr lang="en-US" i="1" dirty="0">
                <a:solidFill>
                  <a:prstClr val="black"/>
                </a:solidFill>
              </a:rPr>
              <a:t>Chemical Engineers' Handbook, Handbook of Chemistry and Physics and Biochemical Engineering and Biotechnology Handbook.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95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6294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1682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b="1" dirty="0">
                <a:solidFill>
                  <a:prstClr val="black"/>
                </a:solidFill>
              </a:rPr>
              <a:t>Procedure For Energy-Balance Calculations Without Reaction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Many of the points described in Section 4.3 for material balances also apply when setting out an energy balance.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 Drawn and </a:t>
            </a:r>
            <a:r>
              <a:rPr lang="en-US" dirty="0" err="1">
                <a:solidFill>
                  <a:prstClr val="black"/>
                </a:solidFill>
              </a:rPr>
              <a:t>labelle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flow diagram for </a:t>
            </a:r>
            <a:r>
              <a:rPr lang="en-US" dirty="0">
                <a:solidFill>
                  <a:prstClr val="black"/>
                </a:solidFill>
              </a:rPr>
              <a:t>inlet &amp; outlet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Indicate T, P &amp; phases of the material.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(ii) Use unified units for all labeling &amp; indication.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(iii) Choose a base for calculation.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(iv) The </a:t>
            </a:r>
            <a:r>
              <a:rPr lang="en-US" i="1" dirty="0">
                <a:solidFill>
                  <a:prstClr val="black"/>
                </a:solidFill>
              </a:rPr>
              <a:t>reference state for H= 0 is determined.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In the absence of reaction, reference states for each molecular species in the system can be arbitrarily assigned.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2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6781800"/>
          </a:xfrm>
        </p:spPr>
        <p:txBody>
          <a:bodyPr>
            <a:normAutofit lnSpcReduction="10000"/>
          </a:bodyPr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(v) State all </a:t>
            </a:r>
            <a:r>
              <a:rPr lang="en-US" i="1" dirty="0">
                <a:solidFill>
                  <a:prstClr val="black"/>
                </a:solidFill>
              </a:rPr>
              <a:t>assumptions used in solution of the problem.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Assumptions such as absence of leaks and steady-state operation for continuous processes are generally applicable.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(a) The system is homogeneous or well mixed. Under these conditions, product streams including gases leave the system at the system temperature.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(b) Heats of mixing are often neglected for mixtures containing compounds of similar molecular structure. Gas mixtures are always considered ideal.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(c) Sometimes shaft work can be neglected even though the system is stirred by mechanical means. </a:t>
            </a:r>
          </a:p>
        </p:txBody>
      </p:sp>
    </p:spTree>
    <p:extLst>
      <p:ext uri="{BB962C8B-B14F-4D97-AF65-F5344CB8AC3E}">
        <p14:creationId xmlns:p14="http://schemas.microsoft.com/office/powerpoint/2010/main" val="421017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 algn="l" rtl="0"/>
            <a:r>
              <a:rPr lang="en-US" dirty="0">
                <a:solidFill>
                  <a:prstClr val="black"/>
                </a:solidFill>
              </a:rPr>
              <a:t>This assumption may not apply when vigorous agitation is used or when the liquid being stirred is very viscous. 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(d) Evaporation in liquid systems may be considered negligible if the components are not particularly volatile or if the operating temperature is relatively low.</a:t>
            </a:r>
          </a:p>
          <a:p>
            <a:pPr lvl="0" algn="l" rtl="0"/>
            <a:r>
              <a:rPr lang="en-US" dirty="0">
                <a:solidFill>
                  <a:prstClr val="black"/>
                </a:solidFill>
              </a:rPr>
              <a:t>(e) Heat losses from the system to the surroundings are often ignored; this assumption is generally valid for large insulated vessels when the operating temperature is close to ambient.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9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lvl="0" algn="l" rtl="0"/>
            <a:r>
              <a:rPr lang="en-US" b="1" dirty="0">
                <a:solidFill>
                  <a:prstClr val="black"/>
                </a:solidFill>
              </a:rPr>
              <a:t>Energy-Balance Worked Examples Without Reaction</a:t>
            </a:r>
          </a:p>
          <a:p>
            <a:pPr lvl="0" algn="l" rtl="0"/>
            <a:r>
              <a:rPr lang="pt-BR" dirty="0">
                <a:solidFill>
                  <a:prstClr val="black"/>
                </a:solidFill>
              </a:rPr>
              <a:t>Continuous water heater </a:t>
            </a:r>
            <a:r>
              <a:rPr lang="en-US" dirty="0">
                <a:solidFill>
                  <a:prstClr val="black"/>
                </a:solidFill>
              </a:rPr>
              <a:t>Water at 25°C enters an open heating tank at a rate of 10 kg h</a:t>
            </a:r>
            <a:r>
              <a:rPr lang="en-US" baseline="30000" dirty="0">
                <a:solidFill>
                  <a:prstClr val="black"/>
                </a:solidFill>
              </a:rPr>
              <a:t>-1</a:t>
            </a:r>
            <a:r>
              <a:rPr lang="en-US" dirty="0">
                <a:solidFill>
                  <a:prstClr val="black"/>
                </a:solidFill>
              </a:rPr>
              <a:t>. Liquid water leaves the tank at 88°C at a rate of 9 kg h</a:t>
            </a:r>
            <a:r>
              <a:rPr lang="en-US" baseline="30000" dirty="0">
                <a:solidFill>
                  <a:prstClr val="black"/>
                </a:solidFill>
              </a:rPr>
              <a:t>-1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pPr lvl="0" algn="l" rtl="0"/>
            <a:r>
              <a:rPr lang="en-US" b="1" dirty="0">
                <a:solidFill>
                  <a:prstClr val="black"/>
                </a:solidFill>
              </a:rPr>
              <a:t>1 kg h</a:t>
            </a:r>
            <a:r>
              <a:rPr lang="en-US" b="1" baseline="30000" dirty="0">
                <a:solidFill>
                  <a:prstClr val="black"/>
                </a:solidFill>
              </a:rPr>
              <a:t>- 1</a:t>
            </a:r>
            <a:r>
              <a:rPr lang="en-US" b="1" dirty="0">
                <a:solidFill>
                  <a:prstClr val="black"/>
                </a:solidFill>
              </a:rPr>
              <a:t> water vapor is lost from the system through evaporation. At steady state, what is the rate of heat input to the system?</a:t>
            </a:r>
          </a:p>
          <a:p>
            <a:pPr lvl="0" algn="l" rtl="0"/>
            <a:endParaRPr lang="ar-SA" dirty="0">
              <a:solidFill>
                <a:prstClr val="black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14817"/>
            <a:ext cx="7143800" cy="25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8267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4411" cy="60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5857892"/>
            <a:ext cx="9144001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6148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729</Words>
  <Application>Microsoft Office PowerPoint</Application>
  <PresentationFormat>On-screen Show (4:3)</PresentationFormat>
  <Paragraphs>42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Mixing and Solution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Mixing and Solution</dc:title>
  <dc:creator>Acer</dc:creator>
  <cp:lastModifiedBy>Acer</cp:lastModifiedBy>
  <cp:revision>4</cp:revision>
  <dcterms:created xsi:type="dcterms:W3CDTF">2017-12-08T16:36:22Z</dcterms:created>
  <dcterms:modified xsi:type="dcterms:W3CDTF">2017-12-08T17:03:42Z</dcterms:modified>
</cp:coreProperties>
</file>