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embeddings/oleObject12.bin" ContentType="application/vnd.openxmlformats-officedocument.oleObject"/>
  <Override PartName="/ppt/embeddings/oleObject30.bin" ContentType="application/vnd.openxmlformats-officedocument.oleObject"/>
  <Override PartName="/ppt/embeddings/oleObject41.bin" ContentType="application/vnd.openxmlformats-officedocument.oleObject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57.bin" ContentType="application/vnd.openxmlformats-officedocument.oleObject"/>
  <Override PartName="/ppt/embeddings/oleObject4.bin" ContentType="application/vnd.openxmlformats-officedocument.oleObject"/>
  <Override PartName="/ppt/embeddings/oleObject28.bin" ContentType="application/vnd.openxmlformats-officedocument.oleObject"/>
  <Override PartName="/ppt/embeddings/oleObject46.bin" ContentType="application/vnd.openxmlformats-officedocument.oleObject"/>
  <Override PartName="/ppt/embeddings/oleObject17.bin" ContentType="application/vnd.openxmlformats-officedocument.oleObject"/>
  <Override PartName="/ppt/embeddings/oleObject35.bin" ContentType="application/vnd.openxmlformats-officedocument.oleObject"/>
  <Default Extension="doc" ContentType="application/msword"/>
  <Override PartName="/ppt/embeddings/oleObject53.bin" ContentType="application/vnd.openxmlformats-officedocument.oleObject"/>
  <Override PartName="/ppt/embeddings/oleObject64.bin" ContentType="application/vnd.openxmlformats-officedocument.oleObjec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embeddings/oleObject24.bin" ContentType="application/vnd.openxmlformats-officedocument.oleObject"/>
  <Override PartName="/ppt/embeddings/oleObject42.bin" ContentType="application/vnd.openxmlformats-officedocument.oleObject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Override PartName="/ppt/embeddings/oleObject13.bin" ContentType="application/vnd.openxmlformats-officedocument.oleObject"/>
  <Override PartName="/ppt/embeddings/oleObject31.bin" ContentType="application/vnd.openxmlformats-officedocument.oleObject"/>
  <Default Extension="png" ContentType="image/png"/>
  <Override PartName="/ppt/embeddings/oleObject60.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embeddings/oleObject20.bin" ContentType="application/vnd.openxmlformats-officedocument.oleObject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9.bin" ContentType="application/vnd.openxmlformats-officedocument.oleObject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embeddings/oleObject5.bin" ContentType="application/vnd.openxmlformats-officedocument.oleObject"/>
  <Override PartName="/ppt/embeddings/oleObject29.bin" ContentType="application/vnd.openxmlformats-officedocument.oleObject"/>
  <Override PartName="/ppt/embeddings/oleObject49.bin" ContentType="application/vnd.openxmlformats-officedocument.oleObject"/>
  <Override PartName="/ppt/embeddings/oleObject58.bin" ContentType="application/vnd.openxmlformats-officedocument.oleObject"/>
  <Override PartName="/ppt/embeddings/oleObject67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embeddings/oleObject18.bin" ContentType="application/vnd.openxmlformats-officedocument.oleObject"/>
  <Override PartName="/ppt/embeddings/oleObject27.bin" ContentType="application/vnd.openxmlformats-officedocument.oleObject"/>
  <Override PartName="/ppt/embeddings/oleObject38.bin" ContentType="application/vnd.openxmlformats-officedocument.oleObject"/>
  <Override PartName="/ppt/embeddings/oleObject47.bin" ContentType="application/vnd.openxmlformats-officedocument.oleObject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embeddings/oleObject1.bin" ContentType="application/vnd.openxmlformats-officedocument.oleObject"/>
  <Override PartName="/ppt/embeddings/oleObject16.bin" ContentType="application/vnd.openxmlformats-officedocument.oleObject"/>
  <Override PartName="/ppt/embeddings/oleObject25.bin" ContentType="application/vnd.openxmlformats-officedocument.oleObject"/>
  <Override PartName="/ppt/embeddings/oleObject34.bin" ContentType="application/vnd.openxmlformats-officedocument.oleObject"/>
  <Override PartName="/ppt/embeddings/oleObject36.bin" ContentType="application/vnd.openxmlformats-officedocument.oleObject"/>
  <Override PartName="/ppt/embeddings/oleObject45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legacyDocTextInfo.bin" ContentType="application/vnd.ms-office.legacyDocTextInfo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oleObject14.bin" ContentType="application/vnd.openxmlformats-officedocument.oleObject"/>
  <Override PartName="/ppt/embeddings/oleObject23.bin" ContentType="application/vnd.openxmlformats-officedocument.oleObject"/>
  <Override PartName="/ppt/embeddings/oleObject32.bin" ContentType="application/vnd.openxmlformats-officedocument.oleObject"/>
  <Override PartName="/ppt/embeddings/oleObject43.bin" ContentType="application/vnd.openxmlformats-officedocument.oleObject"/>
  <Override PartName="/ppt/embeddings/oleObject52.bin" ContentType="application/vnd.openxmlformats-officedocument.oleObject"/>
  <Override PartName="/ppt/embeddings/oleObject61.bin" ContentType="application/vnd.openxmlformats-officedocument.oleObject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21.bin" ContentType="application/vnd.openxmlformats-officedocument.oleObject"/>
  <Override PartName="/ppt/embeddings/oleObject50.bin" ContentType="application/vnd.openxmlformats-officedocument.oleObject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.bin" ContentType="application/vnd.openxmlformats-officedocument.oleObject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48.bin" ContentType="application/vnd.openxmlformats-officedocument.oleObject"/>
  <Override PartName="/ppt/embeddings/oleObject59.bin" ContentType="application/vnd.openxmlformats-officedocument.oleObject"/>
  <Override PartName="/ppt/embeddings/oleObject19.bin" ContentType="application/vnd.openxmlformats-officedocument.oleObject"/>
  <Override PartName="/ppt/embeddings/oleObject37.bin" ContentType="application/vnd.openxmlformats-officedocument.oleObject"/>
  <Override PartName="/ppt/embeddings/oleObject55.bin" ContentType="application/vnd.openxmlformats-officedocument.oleObject"/>
  <Override PartName="/ppt/embeddings/oleObject66.bin" ContentType="application/vnd.openxmlformats-officedocument.oleObject"/>
  <Override PartName="/ppt/embeddings/oleObject2.bin" ContentType="application/vnd.openxmlformats-officedocument.oleObject"/>
  <Override PartName="/ppt/embeddings/oleObject26.bin" ContentType="application/vnd.openxmlformats-officedocument.oleObject"/>
  <Override PartName="/ppt/embeddings/oleObject44.bin" ContentType="application/vnd.openxmlformats-officedocument.oleObject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embeddings/oleObject15.bin" ContentType="application/vnd.openxmlformats-officedocument.oleObject"/>
  <Override PartName="/ppt/embeddings/oleObject33.bin" ContentType="application/vnd.openxmlformats-officedocument.oleObject"/>
  <Override PartName="/ppt/embeddings/oleObject51.bin" ContentType="application/vnd.openxmlformats-officedocument.oleObject"/>
  <Override PartName="/ppt/embeddings/oleObject62.bin" ContentType="application/vnd.openxmlformats-officedocument.oleObject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embeddings/oleObject11.bin" ContentType="application/vnd.openxmlformats-officedocument.oleObject"/>
  <Override PartName="/ppt/embeddings/oleObject22.bin" ContentType="application/vnd.openxmlformats-officedocument.oleObject"/>
  <Override PartName="/ppt/embeddings/oleObject40.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6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4" r:id="rId17"/>
    <p:sldId id="312" r:id="rId18"/>
    <p:sldId id="313" r:id="rId19"/>
    <p:sldId id="276" r:id="rId20"/>
    <p:sldId id="277" r:id="rId21"/>
    <p:sldId id="278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73" r:id="rId33"/>
    <p:sldId id="271" r:id="rId34"/>
    <p:sldId id="293" r:id="rId35"/>
    <p:sldId id="295" r:id="rId36"/>
    <p:sldId id="296" r:id="rId37"/>
    <p:sldId id="297" r:id="rId38"/>
    <p:sldId id="300" r:id="rId39"/>
    <p:sldId id="301" r:id="rId40"/>
    <p:sldId id="302" r:id="rId41"/>
    <p:sldId id="303" r:id="rId42"/>
    <p:sldId id="304" r:id="rId43"/>
    <p:sldId id="321" r:id="rId44"/>
    <p:sldId id="322" r:id="rId45"/>
    <p:sldId id="323" r:id="rId46"/>
    <p:sldId id="324" r:id="rId47"/>
    <p:sldId id="325" r:id="rId48"/>
    <p:sldId id="327" r:id="rId49"/>
    <p:sldId id="308" r:id="rId50"/>
    <p:sldId id="310" r:id="rId51"/>
    <p:sldId id="311" r:id="rId52"/>
    <p:sldId id="328" r:id="rId53"/>
    <p:sldId id="329" r:id="rId54"/>
    <p:sldId id="330" r:id="rId55"/>
    <p:sldId id="314" r:id="rId56"/>
    <p:sldId id="319" r:id="rId57"/>
    <p:sldId id="316" r:id="rId58"/>
    <p:sldId id="315" r:id="rId59"/>
    <p:sldId id="317" r:id="rId60"/>
    <p:sldId id="320" r:id="rId61"/>
    <p:sldId id="298" r:id="rId6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CCECFF"/>
    <a:srgbClr val="00CCFF"/>
    <a:srgbClr val="FF00FF"/>
    <a:srgbClr val="FF99FF"/>
    <a:srgbClr val="0080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454" autoAdjust="0"/>
  </p:normalViewPr>
  <p:slideViewPr>
    <p:cSldViewPr>
      <p:cViewPr>
        <p:scale>
          <a:sx n="75" d="100"/>
          <a:sy n="75" d="100"/>
        </p:scale>
        <p:origin x="-11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microsoft.com/office/2006/relationships/legacyDocTextInfo" Target="legacyDocTextInfo.bin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7" Type="http://schemas.openxmlformats.org/officeDocument/2006/relationships/image" Target="../media/image4.wmf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openxmlformats.org/officeDocument/2006/relationships/image" Target="../media/image3.wmf"/><Relationship Id="rId5" Type="http://schemas.openxmlformats.org/officeDocument/2006/relationships/image" Target="../media/image2.wmf"/><Relationship Id="rId4" Type="http://schemas.microsoft.com/office/2006/relationships/legacyDiagramText" Target="legacyDiagramText4.bin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0.bin"/><Relationship Id="rId2" Type="http://schemas.microsoft.com/office/2006/relationships/legacyDiagramText" Target="legacyDiagramText9.bin"/><Relationship Id="rId1" Type="http://schemas.microsoft.com/office/2006/relationships/legacyDiagramText" Target="legacyDiagramText8.bin"/><Relationship Id="rId4" Type="http://schemas.microsoft.com/office/2006/relationships/legacyDiagramText" Target="legacyDiagramText11.bin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14.bin"/><Relationship Id="rId2" Type="http://schemas.microsoft.com/office/2006/relationships/legacyDiagramText" Target="legacyDiagramText13.bin"/><Relationship Id="rId1" Type="http://schemas.microsoft.com/office/2006/relationships/legacyDiagramText" Target="legacyDiagramText12.bin"/><Relationship Id="rId5" Type="http://schemas.microsoft.com/office/2006/relationships/legacyDiagramText" Target="legacyDiagramText16.bin"/><Relationship Id="rId4" Type="http://schemas.microsoft.com/office/2006/relationships/legacyDiagramText" Target="legacyDiagramText15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11.wmf"/><Relationship Id="rId4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11.wmf"/><Relationship Id="rId4" Type="http://schemas.openxmlformats.org/officeDocument/2006/relationships/image" Target="../media/image6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1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2B52D58-E9AD-413A-B4A2-28C909929D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717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717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718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719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719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9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719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720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0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21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7DC288B-77B2-4B89-B8C3-D3D657277E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21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21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C4EA-F9E2-47FE-91AB-6568E8AF2B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93434-C201-4CEB-B07F-0E8C6A99C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633C58-D64B-40C7-8A60-EEAB91ACF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743E-956F-4F5F-92A4-362182C6A3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F3E86-0D0E-40B0-B632-D4250C59F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3C912-C355-4553-A7EB-2C7B2CE9E6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EE75E-AA27-426C-AEE4-306DC73E1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663360-9EED-47A6-ABDB-AEB6D23037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D6EA7-DA45-4F4A-A7B3-2FB3B13F25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FE529-1D7C-4BC0-9812-FB774BA93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488F-C568-46E4-997F-E3B3FAFFF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614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4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614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5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615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5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616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16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616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616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617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9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9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19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19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40BAD9-7070-47AE-B384-98145FDE0E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2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43.bin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7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5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05200"/>
            <a:ext cx="6146800" cy="1485900"/>
          </a:xfrm>
        </p:spPr>
        <p:txBody>
          <a:bodyPr/>
          <a:lstStyle/>
          <a:p>
            <a:r>
              <a:rPr lang="en-US"/>
              <a:t>Chapter 8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47800" y="1066800"/>
            <a:ext cx="624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Arial" pitchFamily="34" charset="0"/>
              </a:rPr>
              <a:t>Chemical Engineering </a:t>
            </a:r>
          </a:p>
          <a:p>
            <a:pPr algn="ctr"/>
            <a:r>
              <a:rPr lang="en-US" sz="4400" b="1">
                <a:solidFill>
                  <a:srgbClr val="000000"/>
                </a:solidFill>
                <a:latin typeface="Arial" pitchFamily="34" charset="0"/>
              </a:rPr>
              <a:t>Thermodynamics</a:t>
            </a:r>
            <a:r>
              <a:rPr lang="en-US" sz="4000" b="1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838200" y="4114800"/>
            <a:ext cx="799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VAPOR/LIQUID EQUILIBRIUM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Under surface- sat. V states (P-T-y1)</a:t>
            </a:r>
          </a:p>
          <a:p>
            <a:pPr>
              <a:lnSpc>
                <a:spcPct val="90000"/>
              </a:lnSpc>
            </a:pPr>
            <a:r>
              <a:rPr lang="en-US"/>
              <a:t>Upper surface- sat. L states (P-T-x1)</a:t>
            </a:r>
          </a:p>
          <a:p>
            <a:pPr>
              <a:lnSpc>
                <a:spcPct val="90000"/>
              </a:lnSpc>
            </a:pPr>
            <a:r>
              <a:rPr lang="en-US"/>
              <a:t>Liquid at F, reduces pressure at constant T &amp; composition along FG, the first bubble appear at L – </a:t>
            </a:r>
            <a:r>
              <a:rPr lang="en-US" b="1" u="sng">
                <a:solidFill>
                  <a:srgbClr val="CC0066"/>
                </a:solidFill>
              </a:rPr>
              <a:t>bubble point</a:t>
            </a:r>
          </a:p>
          <a:p>
            <a:pPr>
              <a:lnSpc>
                <a:spcPct val="90000"/>
              </a:lnSpc>
            </a:pPr>
            <a:r>
              <a:rPr lang="en-US"/>
              <a:t>As pressure reduces, more &amp; more L vaporizes until completed at W; point where last drop of L (dew) disappear – </a:t>
            </a:r>
            <a:r>
              <a:rPr lang="en-US" b="1" u="sng">
                <a:solidFill>
                  <a:srgbClr val="CC0066"/>
                </a:solidFill>
              </a:rPr>
              <a:t>dew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2390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1961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 descr="Figure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0863" y="0"/>
            <a:ext cx="478313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8" name="Organization Chart 8"/>
          <p:cNvGraphicFramePr>
            <a:graphicFrameLocks/>
          </p:cNvGraphicFramePr>
          <p:nvPr>
            <p:ph idx="1"/>
          </p:nvPr>
        </p:nvGraphicFramePr>
        <p:xfrm>
          <a:off x="990600" y="1828800"/>
          <a:ext cx="7086600" cy="3806825"/>
        </p:xfrm>
        <a:graphic>
          <a:graphicData uri="http://schemas.openxmlformats.org/drawingml/2006/compatibility">
            <com:legacyDrawing xmlns:com="http://schemas.openxmlformats.org/drawingml/2006/compatibility" spid="_x0000_s25608"/>
          </a:graphicData>
        </a:graphic>
      </p:graphicFrame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228600"/>
            <a:ext cx="8686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10.4 SIMPLE MODELS FOR VLE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43888" cy="1314450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  <a:effectLst/>
              </a:rPr>
              <a:t>Raoult’s Law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478088"/>
            <a:ext cx="8229600" cy="3998912"/>
          </a:xfrm>
          <a:noFill/>
          <a:ln/>
        </p:spPr>
        <p:txBody>
          <a:bodyPr/>
          <a:lstStyle/>
          <a:p>
            <a:pPr marL="609600" indent="-609600"/>
            <a:r>
              <a:rPr lang="en-US"/>
              <a:t>V phase is an ideal gas</a:t>
            </a:r>
          </a:p>
          <a:p>
            <a:pPr marL="990600" lvl="1" indent="-533400"/>
            <a:r>
              <a:rPr lang="en-US"/>
              <a:t>Applicable for low to moderate pressure</a:t>
            </a:r>
          </a:p>
          <a:p>
            <a:pPr marL="609600" indent="-609600"/>
            <a:r>
              <a:rPr lang="en-US"/>
              <a:t>L phase is an ideal solution</a:t>
            </a:r>
          </a:p>
          <a:p>
            <a:pPr marL="990600" lvl="1" indent="-533400"/>
            <a:r>
              <a:rPr lang="en-US"/>
              <a:t>Valid only if the species are chemically similar (size, same chemical nature e.g. isomers such as ortho-, meta- &amp; para-xylene)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38200" y="1630363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Assumptions;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371600" y="1600200"/>
          <a:ext cx="6858000" cy="979488"/>
        </p:xfrm>
        <a:graphic>
          <a:graphicData uri="http://schemas.openxmlformats.org/presentationml/2006/ole">
            <p:oleObj spid="_x0000_s29700" name="Equation" r:id="rId3" imgW="1688760" imgH="241200" progId="Equation.3">
              <p:embed/>
            </p:oleObj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295400" y="3048000"/>
            <a:ext cx="168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Where;</a:t>
            </a:r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1524000" y="3733800"/>
          <a:ext cx="6096000" cy="2492375"/>
        </p:xfrm>
        <a:graphic>
          <a:graphicData uri="http://schemas.openxmlformats.org/presentationml/2006/ole">
            <p:oleObj spid="_x0000_s29709" name="Equation" r:id="rId4" imgW="229860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" y="2743200"/>
            <a:ext cx="89154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BUBL P</a:t>
            </a:r>
            <a:r>
              <a:rPr lang="en-US" sz="2800"/>
              <a:t>: Calculate {y</a:t>
            </a:r>
            <a:r>
              <a:rPr lang="en-US" sz="2800" baseline="-25000"/>
              <a:t>i</a:t>
            </a:r>
            <a:r>
              <a:rPr lang="en-US" sz="2800"/>
              <a:t>} and P, given {x</a:t>
            </a:r>
            <a:r>
              <a:rPr lang="en-US" sz="2800" baseline="-25000"/>
              <a:t>i</a:t>
            </a:r>
            <a:r>
              <a:rPr lang="en-US" sz="2800"/>
              <a:t>} and T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DEW P</a:t>
            </a:r>
            <a:r>
              <a:rPr lang="en-US" sz="2800"/>
              <a:t>: Calculate {x</a:t>
            </a:r>
            <a:r>
              <a:rPr lang="en-US" sz="2800" baseline="-25000"/>
              <a:t>i</a:t>
            </a:r>
            <a:r>
              <a:rPr lang="en-US" sz="2800"/>
              <a:t>} and P, given {y</a:t>
            </a:r>
            <a:r>
              <a:rPr lang="en-US" sz="2800" baseline="-25000"/>
              <a:t>i</a:t>
            </a:r>
            <a:r>
              <a:rPr lang="en-US" sz="2800"/>
              <a:t>} and T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BUBL T</a:t>
            </a:r>
            <a:r>
              <a:rPr lang="en-US" sz="2800"/>
              <a:t>: Calculate {y</a:t>
            </a:r>
            <a:r>
              <a:rPr lang="en-US" sz="2800" baseline="-25000"/>
              <a:t>i</a:t>
            </a:r>
            <a:r>
              <a:rPr lang="en-US" sz="2800"/>
              <a:t>} and T, given {x</a:t>
            </a:r>
            <a:r>
              <a:rPr lang="en-US" sz="2800" baseline="-25000"/>
              <a:t>i</a:t>
            </a:r>
            <a:r>
              <a:rPr lang="en-US" sz="2800"/>
              <a:t>} and P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DEW T</a:t>
            </a:r>
            <a:r>
              <a:rPr lang="en-US" sz="2800"/>
              <a:t>: Calculate {x</a:t>
            </a:r>
            <a:r>
              <a:rPr lang="en-US" sz="2800" baseline="-25000"/>
              <a:t>i</a:t>
            </a:r>
            <a:r>
              <a:rPr lang="en-US" sz="2800"/>
              <a:t>} and T, given {y</a:t>
            </a:r>
            <a:r>
              <a:rPr lang="en-US" sz="2800" baseline="-25000"/>
              <a:t>i</a:t>
            </a:r>
            <a:r>
              <a:rPr lang="en-US" sz="2800"/>
              <a:t>} and P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3333FF"/>
                </a:solidFill>
                <a:effectLst/>
              </a:rPr>
              <a:t>Dewpoint &amp; Bubblepoint Calculations with Raoult’s Law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810000" y="2133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FIND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934200" y="21336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GIVEN</a:t>
            </a:r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3200400" y="1752600"/>
            <a:ext cx="2667000" cy="3886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Oval 14"/>
          <p:cNvSpPr>
            <a:spLocks noChangeArrowheads="1"/>
          </p:cNvSpPr>
          <p:nvPr/>
        </p:nvSpPr>
        <p:spPr bwMode="auto">
          <a:xfrm>
            <a:off x="6324600" y="1676400"/>
            <a:ext cx="2667000" cy="3886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 animBg="1"/>
      <p:bldP spid="379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219200" y="3048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For binary systems to solve for </a:t>
            </a:r>
            <a:r>
              <a:rPr lang="en-US" sz="2800">
                <a:solidFill>
                  <a:srgbClr val="3333FF"/>
                </a:solidFill>
              </a:rPr>
              <a:t>bubblepoint calculation (T is given)</a:t>
            </a:r>
            <a:r>
              <a:rPr lang="en-US" sz="2800"/>
              <a:t>;</a:t>
            </a: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3886200" y="1371600"/>
          <a:ext cx="1600200" cy="730250"/>
        </p:xfrm>
        <a:graphic>
          <a:graphicData uri="http://schemas.openxmlformats.org/presentationml/2006/ole">
            <p:oleObj spid="_x0000_s91139" name="Equation" r:id="rId3" imgW="583920" imgH="266400" progId="Equation.3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381000" y="2895600"/>
          <a:ext cx="2057400" cy="854075"/>
        </p:xfrm>
        <a:graphic>
          <a:graphicData uri="http://schemas.openxmlformats.org/presentationml/2006/ole">
            <p:oleObj spid="_x0000_s91140" name="Equation" r:id="rId4" imgW="825480" imgH="342720" progId="Equation.3">
              <p:embed/>
            </p:oleObj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2895600" y="2895600"/>
          <a:ext cx="5334000" cy="833438"/>
        </p:xfrm>
        <a:graphic>
          <a:graphicData uri="http://schemas.openxmlformats.org/presentationml/2006/ole">
            <p:oleObj spid="_x0000_s91141" name="Equation" r:id="rId5" imgW="1460160" imgH="228600" progId="Equation.3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3886200" y="4572000"/>
          <a:ext cx="1600200" cy="939800"/>
        </p:xfrm>
        <a:graphic>
          <a:graphicData uri="http://schemas.openxmlformats.org/presentationml/2006/ole">
            <p:oleObj spid="_x0000_s91142" name="Equation" r:id="rId6" imgW="1231560" imgH="723600" progId="Equation.3">
              <p:embed/>
            </p:oleObj>
          </a:graphicData>
        </a:graphic>
      </p:graphicFrame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4724400" y="22860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4724400" y="38862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533400" y="3048000"/>
          <a:ext cx="2133600" cy="1193800"/>
        </p:xfrm>
        <a:graphic>
          <a:graphicData uri="http://schemas.openxmlformats.org/presentationml/2006/ole">
            <p:oleObj spid="_x0000_s92162" name="Equation" r:id="rId3" imgW="952200" imgH="533160" progId="Equation.3">
              <p:embed/>
            </p:oleObj>
          </a:graphicData>
        </a:graphic>
      </p:graphicFrame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990600" y="533400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Raoult’s law equation can be solved for x</a:t>
            </a:r>
            <a:r>
              <a:rPr lang="en-US" sz="2800" baseline="-25000"/>
              <a:t>i</a:t>
            </a:r>
            <a:r>
              <a:rPr lang="en-US" sz="2800"/>
              <a:t> to solve for </a:t>
            </a:r>
            <a:r>
              <a:rPr lang="en-US" sz="2800">
                <a:solidFill>
                  <a:srgbClr val="3333FF"/>
                </a:solidFill>
              </a:rPr>
              <a:t>dewpoint calculation (T is given)</a:t>
            </a:r>
            <a:endParaRPr lang="en-US" sz="2800" baseline="-25000">
              <a:solidFill>
                <a:srgbClr val="3333FF"/>
              </a:solidFill>
            </a:endParaRPr>
          </a:p>
        </p:txBody>
      </p:sp>
      <p:graphicFrame>
        <p:nvGraphicFramePr>
          <p:cNvPr id="92164" name="Object 4"/>
          <p:cNvGraphicFramePr>
            <a:graphicFrameLocks noChangeAspect="1"/>
          </p:cNvGraphicFramePr>
          <p:nvPr/>
        </p:nvGraphicFramePr>
        <p:xfrm>
          <a:off x="4114800" y="1524000"/>
          <a:ext cx="1828800" cy="806450"/>
        </p:xfrm>
        <a:graphic>
          <a:graphicData uri="http://schemas.openxmlformats.org/presentationml/2006/ole">
            <p:oleObj spid="_x0000_s92164" name="Equation" r:id="rId4" imgW="863280" imgH="380880" progId="Equation.3">
              <p:embed/>
            </p:oleObj>
          </a:graphicData>
        </a:graphic>
      </p:graphicFrame>
      <p:graphicFrame>
        <p:nvGraphicFramePr>
          <p:cNvPr id="92165" name="Object 5"/>
          <p:cNvGraphicFramePr>
            <a:graphicFrameLocks noChangeAspect="1"/>
          </p:cNvGraphicFramePr>
          <p:nvPr/>
        </p:nvGraphicFramePr>
        <p:xfrm>
          <a:off x="3308350" y="3028950"/>
          <a:ext cx="3854450" cy="1219200"/>
        </p:xfrm>
        <a:graphic>
          <a:graphicData uri="http://schemas.openxmlformats.org/presentationml/2006/ole">
            <p:oleObj spid="_x0000_s92165" name="Equation" r:id="rId5" imgW="2527200" imgH="799920" progId="Equation.3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/>
        </p:nvGraphicFramePr>
        <p:xfrm>
          <a:off x="4191000" y="5181600"/>
          <a:ext cx="1600200" cy="1244600"/>
        </p:xfrm>
        <a:graphic>
          <a:graphicData uri="http://schemas.openxmlformats.org/presentationml/2006/ole">
            <p:oleObj spid="_x0000_s92166" name="Equation" r:id="rId6" imgW="1028520" imgH="799920" progId="Equation.3">
              <p:embed/>
            </p:oleObj>
          </a:graphicData>
        </a:graphic>
      </p:graphicFrame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029200" y="2438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5029200" y="44958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42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/>
              <a:t>Example 10.1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228600" y="714375"/>
            <a:ext cx="868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Binary system acetonitrile(1)/nitromethane(2) conforms closely to Raoult’s law. Vapor pressure for the pure species are given by the following Antoine equations:</a:t>
            </a:r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219200" y="2438400"/>
          <a:ext cx="6781800" cy="2479675"/>
        </p:xfrm>
        <a:graphic>
          <a:graphicData uri="http://schemas.openxmlformats.org/presentationml/2006/ole">
            <p:oleObj spid="_x0000_s43014" name="Equation" r:id="rId3" imgW="2361960" imgH="863280" progId="Equation.3">
              <p:embed/>
            </p:oleObj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57200" y="4724400"/>
            <a:ext cx="86868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AutoNum type="alphaLcParenR"/>
            </a:pPr>
            <a:r>
              <a:rPr lang="en-US" sz="2800"/>
              <a:t>Prepare a graph showing P vs. x</a:t>
            </a:r>
            <a:r>
              <a:rPr lang="en-US" sz="2800" baseline="-25000"/>
              <a:t>1</a:t>
            </a:r>
            <a:r>
              <a:rPr lang="en-US" sz="2800"/>
              <a:t> and P vs. y</a:t>
            </a:r>
            <a:r>
              <a:rPr lang="en-US" sz="2800" baseline="-25000"/>
              <a:t>1</a:t>
            </a:r>
            <a:r>
              <a:rPr lang="en-US" sz="2800"/>
              <a:t> at temperature 75</a:t>
            </a:r>
            <a:r>
              <a:rPr lang="en-US" sz="2800" baseline="30000"/>
              <a:t>0</a:t>
            </a:r>
            <a:r>
              <a:rPr lang="en-US" sz="2800"/>
              <a:t>C</a:t>
            </a:r>
          </a:p>
          <a:p>
            <a:pPr marL="342900" indent="-342900">
              <a:spcBef>
                <a:spcPct val="20000"/>
              </a:spcBef>
              <a:buFontTx/>
              <a:buAutoNum type="alphaLcParenR"/>
            </a:pPr>
            <a:r>
              <a:rPr lang="en-US" sz="2800"/>
              <a:t>Prepare a graph showing t vs. x</a:t>
            </a:r>
            <a:r>
              <a:rPr lang="en-US" sz="2800" baseline="-25000"/>
              <a:t>1</a:t>
            </a:r>
            <a:r>
              <a:rPr lang="en-US" sz="2800"/>
              <a:t> and t vs. y</a:t>
            </a:r>
            <a:r>
              <a:rPr lang="en-US" sz="2800" baseline="-25000"/>
              <a:t>1</a:t>
            </a:r>
            <a:r>
              <a:rPr lang="en-US" sz="2800"/>
              <a:t> for a pressure of 70 kPa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096000"/>
          </a:xfrm>
        </p:spPr>
        <p:txBody>
          <a:bodyPr/>
          <a:lstStyle/>
          <a:p>
            <a:r>
              <a:rPr lang="en-US"/>
              <a:t>So far we have only dealt with pure substances and constant composition mixtures.</a:t>
            </a:r>
          </a:p>
          <a:p>
            <a:r>
              <a:rPr lang="en-US"/>
              <a:t>We will move a step further where the desired outcome is the composition change.</a:t>
            </a:r>
          </a:p>
          <a:p>
            <a:r>
              <a:rPr lang="en-US"/>
              <a:t>In system such as distillation &amp; absorption, if the system is not in equilibrium, the mass transfer between system will alter their composition.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6200" y="762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a) </a:t>
            </a:r>
            <a:r>
              <a:rPr lang="en-US" sz="2800">
                <a:solidFill>
                  <a:srgbClr val="FF0000"/>
                </a:solidFill>
              </a:rPr>
              <a:t>BUBL P calculations</a:t>
            </a:r>
            <a:r>
              <a:rPr lang="en-US" sz="2800"/>
              <a:t> are required. Since this is a binary system, Eq. 10.2 may be used.</a:t>
            </a: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/>
        </p:nvGraphicFramePr>
        <p:xfrm>
          <a:off x="1173163" y="1371600"/>
          <a:ext cx="6737350" cy="658813"/>
        </p:xfrm>
        <a:graphic>
          <a:graphicData uri="http://schemas.openxmlformats.org/presentationml/2006/ole">
            <p:oleObj spid="_x0000_s44037" name="Equation" r:id="rId3" imgW="2336760" imgH="228600" progId="Equation.3">
              <p:embed/>
            </p:oleObj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52400" y="2209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At 75</a:t>
            </a:r>
            <a:r>
              <a:rPr lang="en-US" sz="2800" baseline="30000"/>
              <a:t>0</a:t>
            </a:r>
            <a:r>
              <a:rPr lang="en-US" sz="2800"/>
              <a:t>C, the saturated pressure is given by Antoine equation;</a:t>
            </a:r>
          </a:p>
        </p:txBody>
      </p:sp>
      <p:graphicFrame>
        <p:nvGraphicFramePr>
          <p:cNvPr id="44039" name="Object 7"/>
          <p:cNvGraphicFramePr>
            <a:graphicFrameLocks noChangeAspect="1"/>
          </p:cNvGraphicFramePr>
          <p:nvPr/>
        </p:nvGraphicFramePr>
        <p:xfrm>
          <a:off x="1676400" y="3265488"/>
          <a:ext cx="5600700" cy="787400"/>
        </p:xfrm>
        <a:graphic>
          <a:graphicData uri="http://schemas.openxmlformats.org/presentationml/2006/ole">
            <p:oleObj spid="_x0000_s44039" name="Equation" r:id="rId4" imgW="1625400" imgH="228600" progId="Equation.3">
              <p:embed/>
            </p:oleObj>
          </a:graphicData>
        </a:graphic>
      </p:graphicFrame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228600" y="438785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Substitute both values in (A) to find P;</a:t>
            </a:r>
          </a:p>
        </p:txBody>
      </p:sp>
      <p:graphicFrame>
        <p:nvGraphicFramePr>
          <p:cNvPr id="44041" name="Object 9"/>
          <p:cNvGraphicFramePr>
            <a:graphicFrameLocks noChangeAspect="1"/>
          </p:cNvGraphicFramePr>
          <p:nvPr/>
        </p:nvGraphicFramePr>
        <p:xfrm>
          <a:off x="1524000" y="5181600"/>
          <a:ext cx="6477000" cy="1355725"/>
        </p:xfrm>
        <a:graphic>
          <a:graphicData uri="http://schemas.openxmlformats.org/presentationml/2006/ole">
            <p:oleObj spid="_x0000_s44041" name="Equation" r:id="rId5" imgW="1942920" imgH="4060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57200" y="304800"/>
            <a:ext cx="868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The corresponding value of y</a:t>
            </a:r>
            <a:r>
              <a:rPr lang="en-US" sz="2800" baseline="-25000"/>
              <a:t>1</a:t>
            </a:r>
            <a:r>
              <a:rPr lang="en-US" sz="2800"/>
              <a:t> is found from Eq. 10.1.</a:t>
            </a:r>
          </a:p>
        </p:txBody>
      </p:sp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3048000" y="990600"/>
          <a:ext cx="2747963" cy="885825"/>
        </p:xfrm>
        <a:graphic>
          <a:graphicData uri="http://schemas.openxmlformats.org/presentationml/2006/ole">
            <p:oleObj spid="_x0000_s45061" name="Equation" r:id="rId3" imgW="749160" imgH="241200" progId="Equation.3">
              <p:embed/>
            </p:oleObj>
          </a:graphicData>
        </a:graphic>
      </p:graphicFrame>
      <p:graphicFrame>
        <p:nvGraphicFramePr>
          <p:cNvPr id="45121" name="Group 65"/>
          <p:cNvGraphicFramePr>
            <a:graphicFrameLocks noGrp="1"/>
          </p:cNvGraphicFramePr>
          <p:nvPr/>
        </p:nvGraphicFramePr>
        <p:xfrm>
          <a:off x="533400" y="3733800"/>
          <a:ext cx="4191000" cy="2438401"/>
        </p:xfrm>
        <a:graphic>
          <a:graphicData uri="http://schemas.openxmlformats.org/drawingml/2006/table">
            <a:tbl>
              <a:tblPr/>
              <a:tblGrid>
                <a:gridCol w="1066800"/>
                <a:gridCol w="1460500"/>
                <a:gridCol w="16637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P/kPa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41.98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0.3313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0.5692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58.47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8" name="Group 62"/>
          <p:cNvGraphicFramePr>
            <a:graphicFrameLocks noGrp="1"/>
          </p:cNvGraphicFramePr>
          <p:nvPr/>
        </p:nvGraphicFramePr>
        <p:xfrm>
          <a:off x="4800600" y="3733800"/>
          <a:ext cx="3962400" cy="2438401"/>
        </p:xfrm>
        <a:graphic>
          <a:graphicData uri="http://schemas.openxmlformats.org/drawingml/2006/table">
            <a:tbl>
              <a:tblPr/>
              <a:tblGrid>
                <a:gridCol w="1057275"/>
                <a:gridCol w="1584325"/>
                <a:gridCol w="13208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P/kPa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0.7483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66.72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0.8880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74.96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83.21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3" name="Object 57"/>
          <p:cNvGraphicFramePr>
            <a:graphicFrameLocks noChangeAspect="1"/>
          </p:cNvGraphicFramePr>
          <p:nvPr/>
        </p:nvGraphicFramePr>
        <p:xfrm>
          <a:off x="1981200" y="2286000"/>
          <a:ext cx="5486400" cy="1141413"/>
        </p:xfrm>
        <a:graphic>
          <a:graphicData uri="http://schemas.openxmlformats.org/presentationml/2006/ole">
            <p:oleObj spid="_x0000_s45113" name="Equation" r:id="rId4" imgW="213336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28575"/>
            <a:ext cx="870267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76200" y="76200"/>
            <a:ext cx="868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At point c, the vapor composition is y</a:t>
            </a:r>
            <a:r>
              <a:rPr lang="en-US" sz="2800" baseline="-25000"/>
              <a:t>1</a:t>
            </a:r>
            <a:r>
              <a:rPr lang="en-US" sz="2800"/>
              <a:t>=0.6, but the composition of liquid at c’ and the pressure must read from graph or calculated. This is DEW P, by Eq. 10.3;</a:t>
            </a: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2209800" y="2057400"/>
          <a:ext cx="4191000" cy="1331913"/>
        </p:xfrm>
        <a:graphic>
          <a:graphicData uri="http://schemas.openxmlformats.org/presentationml/2006/ole">
            <p:oleObj spid="_x0000_s57349" name="Equation" r:id="rId3" imgW="1358640" imgH="431640" progId="Equation.3">
              <p:embed/>
            </p:oleObj>
          </a:graphicData>
        </a:graphic>
      </p:graphicFrame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52400" y="38242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For y</a:t>
            </a:r>
            <a:r>
              <a:rPr lang="en-US" sz="2800" baseline="-25000"/>
              <a:t>1</a:t>
            </a:r>
            <a:r>
              <a:rPr lang="en-US" sz="2800"/>
              <a:t>=0.6 and t=75</a:t>
            </a:r>
            <a:r>
              <a:rPr lang="en-US" sz="2800" baseline="30000"/>
              <a:t>0</a:t>
            </a:r>
            <a:r>
              <a:rPr lang="en-US" sz="2800"/>
              <a:t>C</a:t>
            </a:r>
          </a:p>
        </p:txBody>
      </p:sp>
      <p:graphicFrame>
        <p:nvGraphicFramePr>
          <p:cNvPr id="57352" name="Object 8"/>
          <p:cNvGraphicFramePr>
            <a:graphicFrameLocks noChangeAspect="1"/>
          </p:cNvGraphicFramePr>
          <p:nvPr/>
        </p:nvGraphicFramePr>
        <p:xfrm>
          <a:off x="990600" y="4572000"/>
          <a:ext cx="7239000" cy="1330325"/>
        </p:xfrm>
        <a:graphic>
          <a:graphicData uri="http://schemas.openxmlformats.org/presentationml/2006/ole">
            <p:oleObj spid="_x0000_s57352" name="Equation" r:id="rId4" imgW="23493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52400" y="3048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And by Eq. 10.1,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1295400" y="914400"/>
          <a:ext cx="5715000" cy="1214438"/>
        </p:xfrm>
        <a:graphic>
          <a:graphicData uri="http://schemas.openxmlformats.org/presentationml/2006/ole">
            <p:oleObj spid="_x0000_s58373" name="Equation" r:id="rId3" imgW="2031840" imgH="431640" progId="Equation.3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76200" y="2452688"/>
            <a:ext cx="868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This is the liquid-phase composition at point c’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52400" y="3276600"/>
            <a:ext cx="8686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b) When P is fixed, the T varies along T</a:t>
            </a:r>
            <a:r>
              <a:rPr lang="en-US" sz="2800" baseline="-25000"/>
              <a:t>1</a:t>
            </a:r>
            <a:r>
              <a:rPr lang="en-US" sz="2800" baseline="30000"/>
              <a:t>sat</a:t>
            </a:r>
            <a:r>
              <a:rPr lang="en-US" sz="2800"/>
              <a:t> and T</a:t>
            </a:r>
            <a:r>
              <a:rPr lang="en-US" sz="2800" baseline="-25000"/>
              <a:t>2</a:t>
            </a:r>
            <a:r>
              <a:rPr lang="en-US" sz="2800" baseline="30000"/>
              <a:t>sat</a:t>
            </a:r>
            <a:r>
              <a:rPr lang="en-US" sz="2800"/>
              <a:t>, with x</a:t>
            </a:r>
            <a:r>
              <a:rPr lang="en-US" sz="2800" baseline="-25000"/>
              <a:t>1</a:t>
            </a:r>
            <a:r>
              <a:rPr lang="en-US" sz="2800"/>
              <a:t> &amp; y</a:t>
            </a:r>
            <a:r>
              <a:rPr lang="en-US" sz="2800" baseline="-25000"/>
              <a:t>1</a:t>
            </a:r>
            <a:r>
              <a:rPr lang="en-US" sz="2800"/>
              <a:t>. T</a:t>
            </a:r>
            <a:r>
              <a:rPr lang="en-US" sz="2800" baseline="-25000"/>
              <a:t>1</a:t>
            </a:r>
            <a:r>
              <a:rPr lang="en-US" sz="2800"/>
              <a:t>sat &amp; T</a:t>
            </a:r>
            <a:r>
              <a:rPr lang="en-US" sz="2800" baseline="-25000"/>
              <a:t>2</a:t>
            </a:r>
            <a:r>
              <a:rPr lang="en-US" sz="2800"/>
              <a:t>sat are calculated from </a:t>
            </a:r>
            <a:r>
              <a:rPr lang="en-US" sz="2800">
                <a:solidFill>
                  <a:srgbClr val="FF0000"/>
                </a:solidFill>
              </a:rPr>
              <a:t>Antoine equation</a:t>
            </a:r>
            <a:r>
              <a:rPr lang="en-US" sz="2800"/>
              <a:t>;</a:t>
            </a:r>
          </a:p>
        </p:txBody>
      </p:sp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2667000" y="4876800"/>
          <a:ext cx="3429000" cy="1254125"/>
        </p:xfrm>
        <a:graphic>
          <a:graphicData uri="http://schemas.openxmlformats.org/presentationml/2006/ole">
            <p:oleObj spid="_x0000_s58376" name="Equation" r:id="rId4" imgW="11808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For P=70kPa, T</a:t>
            </a:r>
            <a:r>
              <a:rPr lang="en-US" sz="2800" baseline="-25000"/>
              <a:t>1</a:t>
            </a:r>
            <a:r>
              <a:rPr lang="en-US" sz="2800"/>
              <a:t>sat=69.840C, T</a:t>
            </a:r>
            <a:r>
              <a:rPr lang="en-US" sz="2800" baseline="-25000"/>
              <a:t>2</a:t>
            </a:r>
            <a:r>
              <a:rPr lang="en-US" sz="2800"/>
              <a:t>sat=89.580C. Select T between these two temperatures and calculate P</a:t>
            </a:r>
            <a:r>
              <a:rPr lang="en-US" sz="2800" baseline="-25000"/>
              <a:t>1</a:t>
            </a:r>
            <a:r>
              <a:rPr lang="en-US" sz="2800"/>
              <a:t>sat &amp; P</a:t>
            </a:r>
            <a:r>
              <a:rPr lang="en-US" sz="2800" baseline="-25000"/>
              <a:t>2</a:t>
            </a:r>
            <a:r>
              <a:rPr lang="en-US" sz="2800"/>
              <a:t>sat for the two temperatures.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23764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Evaluate x</a:t>
            </a:r>
            <a:r>
              <a:rPr lang="en-US" sz="2800" baseline="-25000"/>
              <a:t>1</a:t>
            </a:r>
            <a:r>
              <a:rPr lang="en-US" sz="2800"/>
              <a:t> by Eq. (A). For example;</a:t>
            </a:r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4114800" y="1524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533400" y="2895600"/>
          <a:ext cx="2511425" cy="1204913"/>
        </p:xfrm>
        <a:graphic>
          <a:graphicData uri="http://schemas.openxmlformats.org/presentationml/2006/ole">
            <p:oleObj spid="_x0000_s59399" name="Equation" r:id="rId3" imgW="952200" imgH="457200" progId="Equation.3">
              <p:embed/>
            </p:oleObj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3429000" y="2895600"/>
          <a:ext cx="5040313" cy="1149350"/>
        </p:xfrm>
        <a:graphic>
          <a:graphicData uri="http://schemas.openxmlformats.org/presentationml/2006/ole">
            <p:oleObj spid="_x0000_s59400" name="Equation" r:id="rId4" imgW="1726920" imgH="393480" progId="Equation.3">
              <p:embed/>
            </p:oleObj>
          </a:graphicData>
        </a:graphic>
      </p:graphicFrame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4114800" y="4191000"/>
            <a:ext cx="762000" cy="838200"/>
          </a:xfrm>
          <a:prstGeom prst="down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51038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Get y</a:t>
            </a:r>
            <a:r>
              <a:rPr lang="en-US" sz="2800" baseline="-25000"/>
              <a:t>1</a:t>
            </a:r>
            <a:r>
              <a:rPr lang="en-US" sz="2800"/>
              <a:t> from Eq. 10.1</a:t>
            </a:r>
          </a:p>
        </p:txBody>
      </p:sp>
      <p:graphicFrame>
        <p:nvGraphicFramePr>
          <p:cNvPr id="59403" name="Object 11"/>
          <p:cNvGraphicFramePr>
            <a:graphicFrameLocks noChangeAspect="1"/>
          </p:cNvGraphicFramePr>
          <p:nvPr/>
        </p:nvGraphicFramePr>
        <p:xfrm>
          <a:off x="1325563" y="5638800"/>
          <a:ext cx="6294437" cy="1104900"/>
        </p:xfrm>
        <a:graphic>
          <a:graphicData uri="http://schemas.openxmlformats.org/presentationml/2006/ole">
            <p:oleObj spid="_x0000_s59403" name="Equation" r:id="rId5" imgW="23875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Summary;</a:t>
            </a:r>
          </a:p>
        </p:txBody>
      </p:sp>
      <p:graphicFrame>
        <p:nvGraphicFramePr>
          <p:cNvPr id="60531" name="Group 115"/>
          <p:cNvGraphicFramePr>
            <a:graphicFrameLocks noGrp="1"/>
          </p:cNvGraphicFramePr>
          <p:nvPr/>
        </p:nvGraphicFramePr>
        <p:xfrm>
          <a:off x="2133600" y="990600"/>
          <a:ext cx="4572000" cy="5140962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x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y</a:t>
                      </a:r>
                      <a:r>
                        <a:rPr kumimoji="0" lang="en-US" sz="2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P/kPa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89.58 (t2sat)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0.1424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0.2401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0.3184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0.4742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0.5156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0.6759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0.7378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0.8484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1.0000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1.0000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69.84 (t1sat)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For x1=0.6 &amp; P=70kPa, T is determined by BUBL T calculation, which requires iteration. Eq. 10.2 is rewritten;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228600" y="1676400"/>
          <a:ext cx="5197475" cy="1244600"/>
        </p:xfrm>
        <a:graphic>
          <a:graphicData uri="http://schemas.openxmlformats.org/presentationml/2006/ole">
            <p:oleObj spid="_x0000_s62469" name="Equation" r:id="rId3" imgW="1803240" imgH="431640" progId="Equation.3">
              <p:embed/>
            </p:oleObj>
          </a:graphicData>
        </a:graphic>
      </p:graphicFrame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7162800" y="1676400"/>
          <a:ext cx="1473200" cy="1204913"/>
        </p:xfrm>
        <a:graphic>
          <a:graphicData uri="http://schemas.openxmlformats.org/presentationml/2006/ole">
            <p:oleObj spid="_x0000_s62470" name="Equation" r:id="rId4" imgW="558720" imgH="457200" progId="Equation.3">
              <p:embed/>
            </p:oleObj>
          </a:graphicData>
        </a:graphic>
      </p:graphicFrame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5486400" y="1828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Where;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0" y="34750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Subtracting lnP</a:t>
            </a:r>
            <a:r>
              <a:rPr lang="en-US" sz="2800" baseline="-25000"/>
              <a:t>2</a:t>
            </a:r>
            <a:r>
              <a:rPr lang="en-US" sz="2800"/>
              <a:t>sat from lnP</a:t>
            </a:r>
            <a:r>
              <a:rPr lang="en-US" sz="2800" baseline="-25000"/>
              <a:t>1</a:t>
            </a:r>
            <a:r>
              <a:rPr lang="en-US" sz="2800"/>
              <a:t>sat as given by Antoine equations yields;</a:t>
            </a:r>
          </a:p>
        </p:txBody>
      </p:sp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192088" y="4592638"/>
          <a:ext cx="8723312" cy="1255712"/>
        </p:xfrm>
        <a:graphic>
          <a:graphicData uri="http://schemas.openxmlformats.org/presentationml/2006/ole">
            <p:oleObj spid="_x0000_s62473" name="Equation" r:id="rId5" imgW="2730240" imgH="393480" progId="Equation.3">
              <p:embed/>
            </p:oleObj>
          </a:graphicData>
        </a:graphic>
      </p:graphicFrame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76200" y="61102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Initial value for </a:t>
            </a:r>
            <a:r>
              <a:rPr lang="el-GR" sz="2800"/>
              <a:t>α</a:t>
            </a:r>
            <a:r>
              <a:rPr lang="en-US" sz="2800"/>
              <a:t> is from arbitrary intermediate t</a:t>
            </a:r>
            <a:endParaRPr lang="el-GR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5" name="Organization Chart 7"/>
          <p:cNvGraphicFramePr>
            <a:graphicFrameLocks/>
          </p:cNvGraphicFramePr>
          <p:nvPr>
            <p:ph idx="1"/>
          </p:nvPr>
        </p:nvGraphicFramePr>
        <p:xfrm>
          <a:off x="2133600" y="304800"/>
          <a:ext cx="5286375" cy="5943600"/>
        </p:xfrm>
        <a:graphic>
          <a:graphicData uri="http://schemas.openxmlformats.org/drawingml/2006/compatibility">
            <com:legacyDrawing xmlns:com="http://schemas.openxmlformats.org/drawingml/2006/compatibility" spid="_x0000_s6349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3333FF"/>
                </a:solidFill>
              </a:rPr>
              <a:t>10.1 Nature of Equilibrium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Definition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Measures of composition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3333FF"/>
                </a:solidFill>
              </a:rPr>
              <a:t>10.2 The Phase Rule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 Duhem’s Theorem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3333FF"/>
                </a:solidFill>
              </a:rPr>
              <a:t>10.3 VLE : Qualitative behavior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3333FF"/>
                </a:solidFill>
              </a:rPr>
              <a:t>10.4 Simple Models for VLE</a:t>
            </a:r>
            <a:endParaRPr lang="en-US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    - Raoult’s Law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/>
              <a:t>    -</a:t>
            </a:r>
            <a:r>
              <a:rPr lang="en-US" sz="2400"/>
              <a:t>Dewpoint &amp; Bubblepoint Calculations with  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/>
              <a:t>      Raoult’s Law</a:t>
            </a:r>
            <a:endParaRPr lang="en-US" sz="240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tx2"/>
                </a:solidFill>
              </a:rPr>
              <a:t>    - Henry’s Law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219200" y="304800"/>
            <a:ext cx="632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3300"/>
                </a:solidFill>
                <a:latin typeface="Arial" pitchFamily="34" charset="0"/>
              </a:rPr>
              <a:t>Chapter Outline (Smith)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76200"/>
            <a:ext cx="9144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The result is t=76.42</a:t>
            </a:r>
            <a:r>
              <a:rPr lang="en-US" sz="2800" baseline="30000"/>
              <a:t>0</a:t>
            </a:r>
            <a:r>
              <a:rPr lang="en-US" sz="2800"/>
              <a:t>C. From Antoine eq., P1sat=87.17kPa and by (10.1), the composition at b’ is;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52400" y="1447800"/>
          <a:ext cx="5692775" cy="1104900"/>
        </p:xfrm>
        <a:graphic>
          <a:graphicData uri="http://schemas.openxmlformats.org/presentationml/2006/ole">
            <p:oleObj spid="_x0000_s65541" name="Equation" r:id="rId3" imgW="2158920" imgH="419040" progId="Equation.3">
              <p:embed/>
            </p:oleObj>
          </a:graphicData>
        </a:graphic>
      </p:graphicFrame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6200" y="2665413"/>
            <a:ext cx="9144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Vapor composition at point c is y=0.6. P is known (p=70kPa), a DEW T calculation is possible.</a:t>
            </a:r>
          </a:p>
          <a:p>
            <a:pPr>
              <a:spcBef>
                <a:spcPct val="20000"/>
              </a:spcBef>
            </a:pPr>
            <a:r>
              <a:rPr lang="en-US" sz="2800"/>
              <a:t>The steps are the same as BUBL T, but it is based on P1sat, rather than P2sat.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76200" y="4799013"/>
            <a:ext cx="9067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The result is t=79.58</a:t>
            </a:r>
            <a:r>
              <a:rPr lang="en-US" sz="2800" baseline="30000"/>
              <a:t>0</a:t>
            </a:r>
            <a:r>
              <a:rPr lang="en-US" sz="2800"/>
              <a:t>C. From Antoine eq., P1sat=96.53kPa and by (10.1), the composition at c’ is;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1925638" y="685800"/>
          <a:ext cx="4856162" cy="1138238"/>
        </p:xfrm>
        <a:graphic>
          <a:graphicData uri="http://schemas.openxmlformats.org/presentationml/2006/ole">
            <p:oleObj spid="_x0000_s66564" name="Equation" r:id="rId3" imgW="1841400" imgH="431640" progId="Equation.3">
              <p:embed/>
            </p:oleObj>
          </a:graphicData>
        </a:graphic>
      </p:graphicFrame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76200" y="2362200"/>
            <a:ext cx="9067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This shows that the temperature rises from 76.420C to 79.580C during vaporization step from point b to c. Continued heating simply superheats the vapor to point 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998913"/>
          </a:xfrm>
        </p:spPr>
        <p:txBody>
          <a:bodyPr/>
          <a:lstStyle/>
          <a:p>
            <a:pPr marL="609600" indent="-609600">
              <a:spcBef>
                <a:spcPct val="0"/>
              </a:spcBef>
              <a:buFontTx/>
              <a:buAutoNum type="arabicPeriod"/>
            </a:pPr>
            <a:r>
              <a:rPr lang="en-US"/>
              <a:t>For pressure low</a:t>
            </a:r>
          </a:p>
          <a:p>
            <a:pPr marL="990600" lvl="1" indent="-533400">
              <a:spcBef>
                <a:spcPct val="0"/>
              </a:spcBef>
              <a:buFontTx/>
              <a:buNone/>
            </a:pPr>
            <a:r>
              <a:rPr lang="en-US"/>
              <a:t> It is so low that it can be assume as ideal </a:t>
            </a:r>
          </a:p>
          <a:p>
            <a:pPr marL="990600" lvl="1" indent="-533400">
              <a:spcBef>
                <a:spcPct val="0"/>
              </a:spcBef>
              <a:buFontTx/>
              <a:buNone/>
            </a:pPr>
            <a:r>
              <a:rPr lang="en-US"/>
              <a:t> gas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For species present as a very dilute solution in liquid phase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838200" y="1423988"/>
            <a:ext cx="2960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Assumptions;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1000" y="-228600"/>
            <a:ext cx="8243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Henry’s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447800" y="1905000"/>
          <a:ext cx="6477000" cy="911225"/>
        </p:xfrm>
        <a:graphic>
          <a:graphicData uri="http://schemas.openxmlformats.org/presentationml/2006/ole">
            <p:oleObj spid="_x0000_s33795" name="Equation" r:id="rId3" imgW="1625400" imgH="228600" progId="Equation.3">
              <p:embed/>
            </p:oleObj>
          </a:graphicData>
        </a:graphic>
      </p:graphicFrame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295400" y="3276600"/>
            <a:ext cx="1685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</a:rPr>
              <a:t>Where;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514600" y="3810000"/>
          <a:ext cx="4568825" cy="2492375"/>
        </p:xfrm>
        <a:graphic>
          <a:graphicData uri="http://schemas.openxmlformats.org/presentationml/2006/ole">
            <p:oleObj spid="_x0000_s33797" name="Equation" r:id="rId4" imgW="1676160" imgH="914400" progId="Equation.3">
              <p:embed/>
            </p:oleObj>
          </a:graphicData>
        </a:graphic>
      </p:graphicFrame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81000" y="-228600"/>
            <a:ext cx="8243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Henry’s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Tabl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312863"/>
            <a:ext cx="9129712" cy="42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0" y="45561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b="1"/>
              <a:t>Example 10.2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457200" y="1447800"/>
            <a:ext cx="86868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Assuming that carbonated water contains only CO</a:t>
            </a:r>
            <a:r>
              <a:rPr lang="en-US" sz="2800" baseline="-25000"/>
              <a:t>2</a:t>
            </a:r>
            <a:r>
              <a:rPr lang="en-US" sz="2800"/>
              <a:t>(1) and H</a:t>
            </a:r>
            <a:r>
              <a:rPr lang="en-US" sz="2800" baseline="-25000"/>
              <a:t>2</a:t>
            </a:r>
            <a:r>
              <a:rPr lang="en-US" sz="2800"/>
              <a:t>O(2), determine the compositions of the V &amp; L phases in a sealed can of ‘soda’ &amp; the P exerted on the can at 10</a:t>
            </a:r>
            <a:r>
              <a:rPr lang="en-US" sz="2800" baseline="30000"/>
              <a:t>0</a:t>
            </a:r>
            <a:r>
              <a:rPr lang="en-US" sz="2800"/>
              <a:t>C. Henry’s constant for CO</a:t>
            </a:r>
            <a:r>
              <a:rPr lang="en-US" sz="2800" baseline="-25000"/>
              <a:t>2</a:t>
            </a:r>
            <a:r>
              <a:rPr lang="en-US" sz="2800"/>
              <a:t> in water at 10</a:t>
            </a:r>
            <a:r>
              <a:rPr lang="en-US" sz="2800" baseline="30000"/>
              <a:t>0</a:t>
            </a:r>
            <a:r>
              <a:rPr lang="en-US" sz="2800"/>
              <a:t>C is about 990 bar and x</a:t>
            </a:r>
            <a:r>
              <a:rPr lang="en-US" sz="2800" baseline="-25000"/>
              <a:t>1</a:t>
            </a:r>
            <a:r>
              <a:rPr lang="en-US" sz="2800"/>
              <a:t>=0.01.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Henry’s law for species 1 &amp; Raoult’s law for species 2 are written;</a:t>
            </a:r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1371600" y="1295400"/>
          <a:ext cx="2514600" cy="779463"/>
        </p:xfrm>
        <a:graphic>
          <a:graphicData uri="http://schemas.openxmlformats.org/presentationml/2006/ole">
            <p:oleObj spid="_x0000_s72709" name="Equation" r:id="rId3" imgW="698400" imgH="215640" progId="Equation.3">
              <p:embed/>
            </p:oleObj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4800600" y="1295400"/>
          <a:ext cx="2930525" cy="852488"/>
        </p:xfrm>
        <a:graphic>
          <a:graphicData uri="http://schemas.openxmlformats.org/presentationml/2006/ole">
            <p:oleObj spid="_x0000_s72710" name="Equation" r:id="rId4" imgW="787320" imgH="228600" progId="Equation.3">
              <p:embed/>
            </p:oleObj>
          </a:graphicData>
        </a:graphic>
      </p:graphicFrame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0" y="37020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With H</a:t>
            </a:r>
            <a:r>
              <a:rPr lang="en-US" sz="2800" baseline="-25000"/>
              <a:t>1</a:t>
            </a:r>
            <a:r>
              <a:rPr lang="en-US" sz="2800"/>
              <a:t>=990 bar &amp; P</a:t>
            </a:r>
            <a:r>
              <a:rPr lang="en-US" sz="2800" baseline="-25000"/>
              <a:t>2</a:t>
            </a:r>
            <a:r>
              <a:rPr lang="en-US" sz="2800"/>
              <a:t>sat = 0.01227 bar (from steam tables at 10</a:t>
            </a:r>
            <a:r>
              <a:rPr lang="en-US" sz="2800" baseline="30000"/>
              <a:t>0</a:t>
            </a:r>
            <a:r>
              <a:rPr lang="en-US" sz="2800"/>
              <a:t>C)</a:t>
            </a:r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1447800" y="4953000"/>
          <a:ext cx="5943600" cy="1265238"/>
        </p:xfrm>
        <a:graphic>
          <a:graphicData uri="http://schemas.openxmlformats.org/presentationml/2006/ole">
            <p:oleObj spid="_x0000_s72712" name="Equation" r:id="rId5" imgW="2031840" imgH="431640" progId="Equation.3">
              <p:embed/>
            </p:oleObj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2438400" y="2514600"/>
          <a:ext cx="3810000" cy="819150"/>
        </p:xfrm>
        <a:graphic>
          <a:graphicData uri="http://schemas.openxmlformats.org/presentationml/2006/ole">
            <p:oleObj spid="_x0000_s72713" name="Equation" r:id="rId6" imgW="1066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Then by Raoult’s law, Eq. 10.1 written for species 2;</a:t>
            </a:r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1524000" y="2209800"/>
          <a:ext cx="6065838" cy="1047750"/>
        </p:xfrm>
        <a:graphic>
          <a:graphicData uri="http://schemas.openxmlformats.org/presentationml/2006/ole">
            <p:oleObj spid="_x0000_s73733" name="Equation" r:id="rId3" imgW="2425680" imgH="419040" progId="Equation.3">
              <p:embed/>
            </p:oleObj>
          </a:graphicData>
        </a:graphic>
      </p:graphicFrame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393065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Whence y</a:t>
            </a:r>
            <a:r>
              <a:rPr lang="en-US" sz="2800" baseline="-25000"/>
              <a:t>1</a:t>
            </a:r>
            <a:r>
              <a:rPr lang="en-US" sz="2800"/>
              <a:t>=1-y</a:t>
            </a:r>
            <a:r>
              <a:rPr lang="en-US" sz="2800" baseline="-25000"/>
              <a:t>2</a:t>
            </a:r>
            <a:r>
              <a:rPr lang="en-US" sz="2800"/>
              <a:t>=0.9988, and the vapor phase is nearly pure CO</a:t>
            </a:r>
            <a:r>
              <a:rPr lang="en-US" sz="2800" baseline="-25000"/>
              <a:t>2</a:t>
            </a:r>
            <a:r>
              <a:rPr lang="en-US" sz="2800"/>
              <a:t>, as expected.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bubble point?</a:t>
            </a:r>
          </a:p>
          <a:p>
            <a:r>
              <a:rPr lang="en-US"/>
              <a:t>What is dew point?</a:t>
            </a:r>
          </a:p>
          <a:p>
            <a:r>
              <a:rPr lang="en-US"/>
              <a:t>We have previously went through the 2 simplest models for solving VLE problems</a:t>
            </a:r>
          </a:p>
          <a:p>
            <a:pPr lvl="1"/>
            <a:r>
              <a:rPr lang="en-US"/>
              <a:t>Raoult’s Law</a:t>
            </a:r>
          </a:p>
          <a:p>
            <a:pPr lvl="1"/>
            <a:r>
              <a:rPr lang="en-US"/>
              <a:t>Henry’s Law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1219200" y="304800"/>
            <a:ext cx="632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3300"/>
                </a:solidFill>
                <a:latin typeface="Arial" pitchFamily="34" charset="0"/>
              </a:rPr>
              <a:t>Chapter Outline</a:t>
            </a: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457200" y="16002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3333FF"/>
                </a:solidFill>
              </a:rPr>
              <a:t>10.5 VLE by modified Raoult’s law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3333FF"/>
                </a:solidFill>
              </a:rPr>
              <a:t>10.6 VLE from K-value correlations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3333FF"/>
                </a:solidFill>
              </a:rPr>
              <a:t>     - Flash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887413"/>
          </a:xfrm>
        </p:spPr>
        <p:txBody>
          <a:bodyPr/>
          <a:lstStyle/>
          <a:p>
            <a:r>
              <a:rPr lang="en-US" sz="3600">
                <a:solidFill>
                  <a:srgbClr val="3333FF"/>
                </a:solidFill>
                <a:effectLst/>
              </a:rPr>
              <a:t>10.1 THE NATURE OF EQUILIBRIUM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696200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Equilibrium</a:t>
            </a:r>
            <a:r>
              <a:rPr lang="en-US"/>
              <a:t> : </a:t>
            </a:r>
            <a:r>
              <a:rPr lang="en-US" sz="2800"/>
              <a:t>A static condition in which no changes occur in the macroscopic properties of a system with time.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295400" y="38862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IQ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477000" y="3733800"/>
            <a:ext cx="2286000" cy="193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/>
              <a:t>The T, P, composition  reaches final value which will remain fixed: equilibrium</a:t>
            </a:r>
          </a:p>
        </p:txBody>
      </p:sp>
      <p:pic>
        <p:nvPicPr>
          <p:cNvPr id="10248" name="Picture 8" descr="CHA56012"/>
          <p:cNvPicPr>
            <a:picLocks noChangeAspect="1" noChangeArrowheads="1"/>
          </p:cNvPicPr>
          <p:nvPr/>
        </p:nvPicPr>
        <p:blipFill>
          <a:blip r:embed="rId2" cstate="print"/>
          <a:srcRect r="31731" b="4088"/>
          <a:stretch>
            <a:fillRect/>
          </a:stretch>
        </p:blipFill>
        <p:spPr bwMode="auto">
          <a:xfrm>
            <a:off x="990600" y="3719513"/>
            <a:ext cx="5410200" cy="298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rganization Chart 2"/>
          <p:cNvGraphicFramePr>
            <a:graphicFrameLocks/>
          </p:cNvGraphicFramePr>
          <p:nvPr>
            <p:ph idx="1"/>
          </p:nvPr>
        </p:nvGraphicFramePr>
        <p:xfrm>
          <a:off x="42863" y="381000"/>
          <a:ext cx="8915400" cy="5715000"/>
        </p:xfrm>
        <a:graphic>
          <a:graphicData uri="http://schemas.openxmlformats.org/drawingml/2006/compatibility">
            <com:legacyDrawing xmlns:com="http://schemas.openxmlformats.org/drawingml/2006/compatibility" spid="_x0000_s8089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2441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The 2</a:t>
            </a:r>
            <a:r>
              <a:rPr lang="en-US" sz="2800" baseline="30000"/>
              <a:t>nd</a:t>
            </a:r>
            <a:r>
              <a:rPr lang="en-US" sz="2800"/>
              <a:t> assumption of Raoult’s Law is abandoned, taking into account the deviation from solution ideality in L phase.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Thus, activity coefficient    is introduced in Raoult’s Law</a:t>
            </a:r>
            <a:endParaRPr lang="el-GR" sz="2800"/>
          </a:p>
        </p:txBody>
      </p:sp>
      <p:graphicFrame>
        <p:nvGraphicFramePr>
          <p:cNvPr id="8192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105400" y="2971800"/>
          <a:ext cx="587375" cy="762000"/>
        </p:xfrm>
        <a:graphic>
          <a:graphicData uri="http://schemas.openxmlformats.org/presentationml/2006/ole">
            <p:oleObj spid="_x0000_s81924" name="Equation" r:id="rId3" imgW="126720" imgH="164880" progId="Equation.3">
              <p:embed/>
            </p:oleObj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33400" y="4302125"/>
          <a:ext cx="8001000" cy="1069975"/>
        </p:xfrm>
        <a:graphic>
          <a:graphicData uri="http://schemas.openxmlformats.org/presentationml/2006/ole">
            <p:oleObj spid="_x0000_s81925" name="Equation" r:id="rId4" imgW="1803240" imgH="241200" progId="Equation.3">
              <p:embed/>
            </p:oleObj>
          </a:graphicData>
        </a:graphic>
      </p:graphicFrame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57200" y="3810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3600">
                <a:solidFill>
                  <a:srgbClr val="3333FF"/>
                </a:solidFill>
              </a:rPr>
              <a:t>10.5 VLE BY MODIFIED RAOULT’S </a:t>
            </a:r>
          </a:p>
          <a:p>
            <a:pPr marL="342900" indent="-342900"/>
            <a:r>
              <a:rPr lang="en-US" sz="3600">
                <a:solidFill>
                  <a:srgbClr val="3333FF"/>
                </a:solidFill>
              </a:rPr>
              <a:t>        LAW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90678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Activity coefficients are function of T &amp; liquid phase composition, x </a:t>
            </a: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581400" y="1143000"/>
          <a:ext cx="1752600" cy="800100"/>
        </p:xfrm>
        <a:graphic>
          <a:graphicData uri="http://schemas.openxmlformats.org/presentationml/2006/ole">
            <p:oleObj spid="_x0000_s82947" name="Equation" r:id="rId3" imgW="583920" imgH="266400" progId="Equation.3">
              <p:embed/>
            </p:oleObj>
          </a:graphicData>
        </a:graphic>
      </p:graphicFrame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838200" y="1981200"/>
          <a:ext cx="3124200" cy="1139825"/>
        </p:xfrm>
        <a:graphic>
          <a:graphicData uri="http://schemas.openxmlformats.org/presentationml/2006/ole">
            <p:oleObj spid="_x0000_s82948" name="Equation" r:id="rId4" imgW="939600" imgH="342720" progId="Equation.3">
              <p:embed/>
            </p:oleObj>
          </a:graphicData>
        </a:graphic>
      </p:graphicFrame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1066800" y="4495800"/>
          <a:ext cx="3348038" cy="1663700"/>
        </p:xfrm>
        <a:graphic>
          <a:graphicData uri="http://schemas.openxmlformats.org/presentationml/2006/ole">
            <p:oleObj spid="_x0000_s82949" name="Equation" r:id="rId5" imgW="1054080" imgH="533160" progId="Equation.3">
              <p:embed/>
            </p:oleObj>
          </a:graphicData>
        </a:graphic>
      </p:graphicFrame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4724400" y="2209800"/>
            <a:ext cx="312420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For bubble point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4724400" y="4648200"/>
            <a:ext cx="312420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For dew point</a:t>
            </a:r>
          </a:p>
        </p:txBody>
      </p:sp>
      <p:sp>
        <p:nvSpPr>
          <p:cNvPr id="82952" name="Text Box 8"/>
          <p:cNvSpPr txBox="1">
            <a:spLocks noChangeArrowheads="1"/>
          </p:cNvSpPr>
          <p:nvPr/>
        </p:nvSpPr>
        <p:spPr bwMode="auto">
          <a:xfrm>
            <a:off x="838200" y="1143000"/>
            <a:ext cx="14478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Since;</a:t>
            </a:r>
          </a:p>
        </p:txBody>
      </p:sp>
      <p:pic>
        <p:nvPicPr>
          <p:cNvPr id="82953" name="Picture 9" descr="remin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410200"/>
            <a:ext cx="1209675" cy="1252538"/>
          </a:xfrm>
          <a:prstGeom prst="rect">
            <a:avLst/>
          </a:prstGeom>
          <a:noFill/>
        </p:spPr>
      </p:pic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334000" y="59436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(See Example 10.3)</a:t>
            </a:r>
          </a:p>
        </p:txBody>
      </p:sp>
      <p:graphicFrame>
        <p:nvGraphicFramePr>
          <p:cNvPr id="82955" name="Object 11"/>
          <p:cNvGraphicFramePr>
            <a:graphicFrameLocks noChangeAspect="1"/>
          </p:cNvGraphicFramePr>
          <p:nvPr/>
        </p:nvGraphicFramePr>
        <p:xfrm>
          <a:off x="3581400" y="3352800"/>
          <a:ext cx="1827213" cy="804863"/>
        </p:xfrm>
        <a:graphic>
          <a:graphicData uri="http://schemas.openxmlformats.org/presentationml/2006/ole">
            <p:oleObj spid="_x0000_s82955" name="Equation" r:id="rId7" imgW="863280" imgH="380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6200" y="76200"/>
            <a:ext cx="167640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BUBL P</a:t>
            </a:r>
          </a:p>
        </p:txBody>
      </p:sp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1447800" y="436563"/>
          <a:ext cx="6400800" cy="5943600"/>
        </p:xfrm>
        <a:graphic>
          <a:graphicData uri="http://schemas.openxmlformats.org/presentationml/2006/ole">
            <p:oleObj spid="_x0000_s101379" name="Document" r:id="rId3" imgW="5483500" imgH="321328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76200" y="76200"/>
            <a:ext cx="167640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DEW P</a:t>
            </a:r>
          </a:p>
        </p:txBody>
      </p:sp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1697038" y="76200"/>
          <a:ext cx="6308725" cy="6858000"/>
        </p:xfrm>
        <a:graphic>
          <a:graphicData uri="http://schemas.openxmlformats.org/presentationml/2006/ole">
            <p:oleObj spid="_x0000_s102411" name="Document" r:id="rId3" imgW="6625971" imgH="790575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76200" y="76200"/>
            <a:ext cx="167640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BUBL T</a:t>
            </a:r>
          </a:p>
        </p:txBody>
      </p:sp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2424113" y="-4763"/>
          <a:ext cx="4133850" cy="6643688"/>
        </p:xfrm>
        <a:graphic>
          <a:graphicData uri="http://schemas.openxmlformats.org/presentationml/2006/ole">
            <p:oleObj spid="_x0000_s103427" name="Document" r:id="rId3" imgW="5482076" imgH="8800899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76200" y="76200"/>
            <a:ext cx="1676400" cy="531813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DEW T</a:t>
            </a:r>
          </a:p>
        </p:txBody>
      </p:sp>
      <p:graphicFrame>
        <p:nvGraphicFramePr>
          <p:cNvPr id="104451" name="Object 3"/>
          <p:cNvGraphicFramePr>
            <a:graphicFrameLocks noChangeAspect="1"/>
          </p:cNvGraphicFramePr>
          <p:nvPr/>
        </p:nvGraphicFramePr>
        <p:xfrm>
          <a:off x="2017713" y="0"/>
          <a:ext cx="5106987" cy="6858000"/>
        </p:xfrm>
        <a:graphic>
          <a:graphicData uri="http://schemas.openxmlformats.org/presentationml/2006/ole">
            <p:oleObj spid="_x0000_s104451" name="Document" r:id="rId3" imgW="6511904" imgH="874576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03188"/>
            <a:ext cx="2757488" cy="582612"/>
          </a:xfrm>
        </p:spPr>
        <p:txBody>
          <a:bodyPr/>
          <a:lstStyle/>
          <a:p>
            <a:pPr algn="l"/>
            <a:r>
              <a:rPr lang="en-US" sz="3200">
                <a:effectLst/>
              </a:rPr>
              <a:t>AZEOTROPE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76200" y="874713"/>
            <a:ext cx="4267200" cy="4259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/>
              <a:t>When x1=y1, the dew point and bubble point curves are tangent to the same horizontal line</a:t>
            </a:r>
          </a:p>
          <a:p>
            <a:pPr>
              <a:spcBef>
                <a:spcPct val="50000"/>
              </a:spcBef>
            </a:pPr>
            <a:r>
              <a:rPr lang="en-US" sz="2600"/>
              <a:t>A boiling L of this composition produce a vapor exactly the same composition; L does not change in composition as it evaporates</a:t>
            </a:r>
          </a:p>
        </p:txBody>
      </p:sp>
      <p:pic>
        <p:nvPicPr>
          <p:cNvPr id="105476" name="Picture 4" descr="Figure10"/>
          <p:cNvPicPr>
            <a:picLocks noChangeAspect="1" noChangeArrowheads="1"/>
          </p:cNvPicPr>
          <p:nvPr/>
        </p:nvPicPr>
        <p:blipFill>
          <a:blip r:embed="rId2" cstate="print"/>
          <a:srcRect l="49983" t="2161" r="5214" b="57872"/>
          <a:stretch>
            <a:fillRect/>
          </a:stretch>
        </p:blipFill>
        <p:spPr bwMode="auto">
          <a:xfrm>
            <a:off x="4419600" y="533400"/>
            <a:ext cx="4594225" cy="563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2057400" y="609600"/>
          <a:ext cx="5508625" cy="1873250"/>
        </p:xfrm>
        <a:graphic>
          <a:graphicData uri="http://schemas.openxmlformats.org/presentationml/2006/ole">
            <p:oleObj spid="_x0000_s107522" name="Equation" r:id="rId3" imgW="1269720" imgH="431640" progId="Equation.3">
              <p:embed/>
            </p:oleObj>
          </a:graphicData>
        </a:graphic>
      </p:graphicFrame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06363" y="152400"/>
            <a:ext cx="3419475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Relative volatility;</a:t>
            </a:r>
          </a:p>
        </p:txBody>
      </p:sp>
      <p:graphicFrame>
        <p:nvGraphicFramePr>
          <p:cNvPr id="107524" name="Object 4"/>
          <p:cNvGraphicFramePr>
            <a:graphicFrameLocks noChangeAspect="1"/>
          </p:cNvGraphicFramePr>
          <p:nvPr/>
        </p:nvGraphicFramePr>
        <p:xfrm>
          <a:off x="152400" y="2819400"/>
          <a:ext cx="5181600" cy="1812925"/>
        </p:xfrm>
        <a:graphic>
          <a:graphicData uri="http://schemas.openxmlformats.org/presentationml/2006/ole">
            <p:oleObj spid="_x0000_s107524" name="Equation" r:id="rId4" imgW="1307880" imgH="457200" progId="Equation.3">
              <p:embed/>
            </p:oleObj>
          </a:graphicData>
        </a:graphic>
      </p:graphicFrame>
      <p:graphicFrame>
        <p:nvGraphicFramePr>
          <p:cNvPr id="107525" name="Object 5"/>
          <p:cNvGraphicFramePr>
            <a:graphicFrameLocks noChangeAspect="1"/>
          </p:cNvGraphicFramePr>
          <p:nvPr/>
        </p:nvGraphicFramePr>
        <p:xfrm>
          <a:off x="201613" y="4876800"/>
          <a:ext cx="5081587" cy="1812925"/>
        </p:xfrm>
        <a:graphic>
          <a:graphicData uri="http://schemas.openxmlformats.org/presentationml/2006/ole">
            <p:oleObj spid="_x0000_s107525" name="Equation" r:id="rId5" imgW="1282680" imgH="457200" progId="Equation.3">
              <p:embed/>
            </p:oleObj>
          </a:graphicData>
        </a:graphic>
      </p:graphicFrame>
      <p:sp>
        <p:nvSpPr>
          <p:cNvPr id="107526" name="Rectangle 6"/>
          <p:cNvSpPr>
            <a:spLocks noChangeArrowheads="1"/>
          </p:cNvSpPr>
          <p:nvPr/>
        </p:nvSpPr>
        <p:spPr bwMode="auto">
          <a:xfrm>
            <a:off x="5495925" y="3519488"/>
            <a:ext cx="3648075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/>
              <a:t>If one limit is &gt;1 &amp; </a:t>
            </a:r>
          </a:p>
          <a:p>
            <a:r>
              <a:rPr lang="en-US" sz="2800"/>
              <a:t>the other limit is </a:t>
            </a:r>
          </a:p>
          <a:p>
            <a:r>
              <a:rPr lang="en-US" sz="2800"/>
              <a:t>&lt;1; azeotrope </a:t>
            </a:r>
          </a:p>
          <a:p>
            <a:r>
              <a:rPr lang="en-US" sz="2800"/>
              <a:t>exists.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228600"/>
            <a:ext cx="8243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10.6 VLE FROM K-VALUE CORRELATTIONS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838200" y="1630363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ar-IQ" sz="3200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01000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The partition between liquid and vapor phases of a chemical species is equilibrium ratio, </a:t>
            </a:r>
            <a:r>
              <a:rPr lang="en-US" sz="2800" i="1"/>
              <a:t>K</a:t>
            </a:r>
            <a:r>
              <a:rPr lang="en-US" sz="2800" i="1" baseline="-25000"/>
              <a:t>i.</a:t>
            </a:r>
            <a:r>
              <a:rPr lang="en-US" sz="2800" i="1"/>
              <a:t> </a:t>
            </a: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3581400" y="2819400"/>
          <a:ext cx="1371600" cy="1166813"/>
        </p:xfrm>
        <a:graphic>
          <a:graphicData uri="http://schemas.openxmlformats.org/presentationml/2006/ole">
            <p:oleObj spid="_x0000_s87047" name="Equation" r:id="rId3" imgW="507960" imgH="431640" progId="Equation.3">
              <p:embed/>
            </p:oleObj>
          </a:graphicData>
        </a:graphic>
      </p:graphicFrame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685800" y="41148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This quantity is called </a:t>
            </a:r>
            <a:r>
              <a:rPr lang="en-US" sz="2800" i="1">
                <a:solidFill>
                  <a:srgbClr val="FF0000"/>
                </a:solidFill>
              </a:rPr>
              <a:t>K</a:t>
            </a:r>
            <a:r>
              <a:rPr lang="en-US" sz="2800">
                <a:solidFill>
                  <a:srgbClr val="FF0000"/>
                </a:solidFill>
              </a:rPr>
              <a:t>-value.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2" name="Organization Chart 8"/>
          <p:cNvGraphicFramePr>
            <a:graphicFrameLocks/>
          </p:cNvGraphicFramePr>
          <p:nvPr>
            <p:ph sz="quarter" idx="1"/>
          </p:nvPr>
        </p:nvGraphicFramePr>
        <p:xfrm>
          <a:off x="990600" y="939800"/>
          <a:ext cx="7391400" cy="3937000"/>
        </p:xfrm>
        <a:graphic>
          <a:graphicData uri="http://schemas.openxmlformats.org/drawingml/2006/compatibility">
            <com:legacyDrawing xmlns:com="http://schemas.openxmlformats.org/drawingml/2006/compatibility" spid="_x0000_s11272"/>
          </a:graphicData>
        </a:graphic>
      </p:graphicFrame>
      <p:graphicFrame>
        <p:nvGraphicFramePr>
          <p:cNvPr id="11280" name="Object 16"/>
          <p:cNvGraphicFramePr>
            <a:graphicFrameLocks noChangeAspect="1"/>
          </p:cNvGraphicFramePr>
          <p:nvPr>
            <p:ph sz="quarter" idx="2"/>
          </p:nvPr>
        </p:nvGraphicFramePr>
        <p:xfrm>
          <a:off x="762000" y="5181600"/>
          <a:ext cx="2514600" cy="1198563"/>
        </p:xfrm>
        <a:graphic>
          <a:graphicData uri="http://schemas.openxmlformats.org/presentationml/2006/ole">
            <p:oleObj spid="_x0000_s11280" name="Equation" r:id="rId3" imgW="825480" imgH="393480" progId="Equation.3">
              <p:embed/>
            </p:oleObj>
          </a:graphicData>
        </a:graphic>
      </p:graphicFrame>
      <p:graphicFrame>
        <p:nvGraphicFramePr>
          <p:cNvPr id="11286" name="Object 22"/>
          <p:cNvGraphicFramePr>
            <a:graphicFrameLocks noChangeAspect="1"/>
          </p:cNvGraphicFramePr>
          <p:nvPr>
            <p:ph sz="quarter" idx="3"/>
          </p:nvPr>
        </p:nvGraphicFramePr>
        <p:xfrm>
          <a:off x="3810000" y="5181600"/>
          <a:ext cx="1447800" cy="1181100"/>
        </p:xfrm>
        <a:graphic>
          <a:graphicData uri="http://schemas.openxmlformats.org/presentationml/2006/ole">
            <p:oleObj spid="_x0000_s11286" name="Equation" r:id="rId4" imgW="482400" imgH="393480" progId="Equation.3">
              <p:embed/>
            </p:oleObj>
          </a:graphicData>
        </a:graphic>
      </p:graphicFrame>
      <p:graphicFrame>
        <p:nvGraphicFramePr>
          <p:cNvPr id="11289" name="Object 25"/>
          <p:cNvGraphicFramePr>
            <a:graphicFrameLocks noChangeAspect="1"/>
          </p:cNvGraphicFramePr>
          <p:nvPr>
            <p:ph sz="quarter" idx="4"/>
          </p:nvPr>
        </p:nvGraphicFramePr>
        <p:xfrm>
          <a:off x="5791200" y="5181600"/>
          <a:ext cx="2971800" cy="1212850"/>
        </p:xfrm>
        <a:graphic>
          <a:graphicData uri="http://schemas.openxmlformats.org/presentationml/2006/ole">
            <p:oleObj spid="_x0000_s11289" name="Equation" r:id="rId5" imgW="838080" imgH="342720" progId="Equation.3">
              <p:embed/>
            </p:oleObj>
          </a:graphicData>
        </a:graphic>
      </p:graphicFrame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1447800" y="228600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3600">
                <a:solidFill>
                  <a:srgbClr val="3333FF"/>
                </a:solidFill>
              </a:rPr>
              <a:t>Measures of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2" name="Object 4"/>
          <p:cNvGraphicFramePr>
            <a:graphicFrameLocks noChangeAspect="1"/>
          </p:cNvGraphicFramePr>
          <p:nvPr/>
        </p:nvGraphicFramePr>
        <p:xfrm>
          <a:off x="5410200" y="685800"/>
          <a:ext cx="2209800" cy="712788"/>
        </p:xfrm>
        <a:graphic>
          <a:graphicData uri="http://schemas.openxmlformats.org/presentationml/2006/ole">
            <p:oleObj spid="_x0000_s89092" name="Equation" r:id="rId3" imgW="749160" imgH="241200" progId="Equation.3">
              <p:embed/>
            </p:oleObj>
          </a:graphicData>
        </a:graphic>
      </p:graphicFrame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K</a:t>
            </a:r>
            <a:r>
              <a:rPr lang="en-US" sz="2800"/>
              <a:t>-value </a:t>
            </a:r>
            <a:r>
              <a:rPr lang="en-US" sz="2800">
                <a:solidFill>
                  <a:srgbClr val="FF0000"/>
                </a:solidFill>
              </a:rPr>
              <a:t>for Raoult’s Law</a:t>
            </a:r>
          </a:p>
        </p:txBody>
      </p:sp>
      <p:graphicFrame>
        <p:nvGraphicFramePr>
          <p:cNvPr id="89094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89094" name="Equation" r:id="rId4" imgW="114120" imgH="215640" progId="Equation.3">
              <p:embed/>
            </p:oleObj>
          </a:graphicData>
        </a:graphic>
      </p:graphicFrame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3352800" y="1524000"/>
          <a:ext cx="1679575" cy="1131888"/>
        </p:xfrm>
        <a:graphic>
          <a:graphicData uri="http://schemas.openxmlformats.org/presentationml/2006/ole">
            <p:oleObj spid="_x0000_s89095" name="Equation" r:id="rId5" imgW="622080" imgH="419040" progId="Equation.3">
              <p:embed/>
            </p:oleObj>
          </a:graphicData>
        </a:graphic>
      </p:graphicFrame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81000" y="29718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/>
              <a:t>K</a:t>
            </a:r>
            <a:r>
              <a:rPr lang="en-US" sz="2800"/>
              <a:t>-value </a:t>
            </a:r>
            <a:r>
              <a:rPr lang="en-US" sz="2800">
                <a:solidFill>
                  <a:srgbClr val="FF0000"/>
                </a:solidFill>
              </a:rPr>
              <a:t>for modified Raoult’s Law</a:t>
            </a: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6629400" y="2867025"/>
          <a:ext cx="2514600" cy="701675"/>
        </p:xfrm>
        <a:graphic>
          <a:graphicData uri="http://schemas.openxmlformats.org/presentationml/2006/ole">
            <p:oleObj spid="_x0000_s89097" name="Equation" r:id="rId6" imgW="863280" imgH="241200" progId="Equation.3">
              <p:embed/>
            </p:oleObj>
          </a:graphicData>
        </a:graphic>
      </p:graphicFrame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3216275" y="3657600"/>
          <a:ext cx="1954213" cy="1131888"/>
        </p:xfrm>
        <a:graphic>
          <a:graphicData uri="http://schemas.openxmlformats.org/presentationml/2006/ole">
            <p:oleObj spid="_x0000_s89098" name="Equation" r:id="rId7" imgW="7236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Hence,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1219200" y="304800"/>
            <a:ext cx="6934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For binary systems to solve for </a:t>
            </a:r>
            <a:r>
              <a:rPr lang="en-US" sz="2800">
                <a:solidFill>
                  <a:srgbClr val="3333FF"/>
                </a:solidFill>
              </a:rPr>
              <a:t>bubble point calculation</a:t>
            </a:r>
            <a:r>
              <a:rPr lang="en-US" sz="2800"/>
              <a:t>;</a:t>
            </a:r>
          </a:p>
        </p:txBody>
      </p:sp>
      <p:graphicFrame>
        <p:nvGraphicFramePr>
          <p:cNvPr id="90118" name="Object 6"/>
          <p:cNvGraphicFramePr>
            <a:graphicFrameLocks noChangeAspect="1"/>
          </p:cNvGraphicFramePr>
          <p:nvPr/>
        </p:nvGraphicFramePr>
        <p:xfrm>
          <a:off x="3886200" y="1371600"/>
          <a:ext cx="1600200" cy="730250"/>
        </p:xfrm>
        <a:graphic>
          <a:graphicData uri="http://schemas.openxmlformats.org/presentationml/2006/ole">
            <p:oleObj spid="_x0000_s90118" name="Equation" r:id="rId3" imgW="583920" imgH="266400" progId="Equation.3">
              <p:embed/>
            </p:oleObj>
          </a:graphicData>
        </a:graphic>
      </p:graphicFrame>
      <p:graphicFrame>
        <p:nvGraphicFramePr>
          <p:cNvPr id="90120" name="Object 8"/>
          <p:cNvGraphicFramePr>
            <a:graphicFrameLocks noChangeAspect="1"/>
          </p:cNvGraphicFramePr>
          <p:nvPr/>
        </p:nvGraphicFramePr>
        <p:xfrm>
          <a:off x="3619500" y="2362200"/>
          <a:ext cx="1982788" cy="730250"/>
        </p:xfrm>
        <a:graphic>
          <a:graphicData uri="http://schemas.openxmlformats.org/presentationml/2006/ole">
            <p:oleObj spid="_x0000_s90120" name="Equation" r:id="rId4" imgW="723600" imgH="266400" progId="Equation.3">
              <p:embed/>
            </p:oleObj>
          </a:graphicData>
        </a:graphic>
      </p:graphicFrame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990600" y="3352800"/>
            <a:ext cx="739140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/>
              <a:t>For binary systems to solve for </a:t>
            </a:r>
          </a:p>
          <a:p>
            <a:pPr algn="ctr">
              <a:spcBef>
                <a:spcPct val="20000"/>
              </a:spcBef>
            </a:pPr>
            <a:r>
              <a:rPr lang="en-US" sz="2800">
                <a:solidFill>
                  <a:srgbClr val="3333FF"/>
                </a:solidFill>
              </a:rPr>
              <a:t>dew point calculation</a:t>
            </a:r>
            <a:r>
              <a:rPr lang="en-US" sz="2800"/>
              <a:t>;</a:t>
            </a:r>
          </a:p>
        </p:txBody>
      </p:sp>
      <p:graphicFrame>
        <p:nvGraphicFramePr>
          <p:cNvPr id="90122" name="Object 10"/>
          <p:cNvGraphicFramePr>
            <a:graphicFrameLocks noChangeAspect="1"/>
          </p:cNvGraphicFramePr>
          <p:nvPr/>
        </p:nvGraphicFramePr>
        <p:xfrm>
          <a:off x="3733800" y="4495800"/>
          <a:ext cx="1565275" cy="730250"/>
        </p:xfrm>
        <a:graphic>
          <a:graphicData uri="http://schemas.openxmlformats.org/presentationml/2006/ole">
            <p:oleObj spid="_x0000_s90122" name="Equation" r:id="rId5" imgW="571320" imgH="266400" progId="Equation.3">
              <p:embed/>
            </p:oleObj>
          </a:graphicData>
        </a:graphic>
      </p:graphicFrame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381000" y="53340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Hence,</a:t>
            </a:r>
            <a:endParaRPr lang="en-US" sz="2800">
              <a:solidFill>
                <a:srgbClr val="FF0000"/>
              </a:solidFill>
            </a:endParaRPr>
          </a:p>
        </p:txBody>
      </p:sp>
      <p:graphicFrame>
        <p:nvGraphicFramePr>
          <p:cNvPr id="90124" name="Object 12"/>
          <p:cNvGraphicFramePr>
            <a:graphicFrameLocks noChangeAspect="1"/>
          </p:cNvGraphicFramePr>
          <p:nvPr/>
        </p:nvGraphicFramePr>
        <p:xfrm>
          <a:off x="3657600" y="5257800"/>
          <a:ext cx="1774825" cy="1181100"/>
        </p:xfrm>
        <a:graphic>
          <a:graphicData uri="http://schemas.openxmlformats.org/presentationml/2006/ole">
            <p:oleObj spid="_x0000_s90124" name="Equation" r:id="rId6" imgW="64764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76200" y="76200"/>
            <a:ext cx="21336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/>
              <a:t>K-value from DePriester chart</a:t>
            </a:r>
          </a:p>
          <a:p>
            <a:r>
              <a:rPr lang="en-US" sz="2800"/>
              <a:t>-Low T range</a:t>
            </a:r>
          </a:p>
        </p:txBody>
      </p:sp>
      <p:pic>
        <p:nvPicPr>
          <p:cNvPr id="108547" name="Picture 3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763" y="17463"/>
            <a:ext cx="4818062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300" y="55563"/>
            <a:ext cx="5106988" cy="674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6200" y="76200"/>
            <a:ext cx="20574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/>
              <a:t>K-value from DePriester chart</a:t>
            </a:r>
          </a:p>
          <a:p>
            <a:r>
              <a:rPr lang="en-US" sz="2800"/>
              <a:t>-High T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876800" y="1143000"/>
            <a:ext cx="3733800" cy="5638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76200" y="76200"/>
            <a:ext cx="89154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/>
              <a:t>When given a mixture of composition at certain T or P;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81000" y="1143000"/>
            <a:ext cx="3733800" cy="5638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ar-IQ"/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766763" y="1185863"/>
            <a:ext cx="27209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Bubble point</a:t>
            </a:r>
          </a:p>
        </p:txBody>
      </p:sp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457200" y="2057400"/>
            <a:ext cx="3429000" cy="4362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/>
              <a:t>- Insignificant L</a:t>
            </a:r>
          </a:p>
          <a:p>
            <a:endParaRPr lang="en-US" sz="2800"/>
          </a:p>
          <a:p>
            <a:pPr>
              <a:buFontTx/>
              <a:buChar char="-"/>
            </a:pPr>
            <a:r>
              <a:rPr lang="en-US" sz="2800"/>
              <a:t>The given mole fraction is yi</a:t>
            </a:r>
          </a:p>
          <a:p>
            <a:pPr>
              <a:buFontTx/>
              <a:buChar char="-"/>
            </a:pPr>
            <a:endParaRPr lang="en-US" sz="2800"/>
          </a:p>
          <a:p>
            <a:pPr>
              <a:buFontTx/>
              <a:buChar char="-"/>
            </a:pPr>
            <a:r>
              <a:rPr lang="en-US" sz="2800"/>
              <a:t> Need to satisfy equation 10.14</a:t>
            </a:r>
          </a:p>
          <a:p>
            <a:endParaRPr lang="en-US" sz="2800"/>
          </a:p>
          <a:p>
            <a:r>
              <a:rPr lang="en-US" sz="2800"/>
              <a:t>- Composition of dew is xi=yi/Ki</a:t>
            </a:r>
          </a:p>
        </p:txBody>
      </p:sp>
      <p:sp>
        <p:nvSpPr>
          <p:cNvPr id="110599" name="Rectangle 7"/>
          <p:cNvSpPr>
            <a:spLocks noChangeArrowheads="1"/>
          </p:cNvSpPr>
          <p:nvPr/>
        </p:nvSpPr>
        <p:spPr bwMode="auto">
          <a:xfrm>
            <a:off x="5486400" y="1247775"/>
            <a:ext cx="2217738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/>
              <a:t>Dew point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5029200" y="2057400"/>
            <a:ext cx="3429000" cy="4362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/>
              <a:t>System is almost condensed</a:t>
            </a:r>
          </a:p>
          <a:p>
            <a:pPr>
              <a:buFontTx/>
              <a:buChar char="-"/>
            </a:pPr>
            <a:r>
              <a:rPr lang="en-US" sz="2800"/>
              <a:t>The given mole fraction is xi</a:t>
            </a:r>
          </a:p>
          <a:p>
            <a:pPr>
              <a:buFontTx/>
              <a:buChar char="-"/>
            </a:pPr>
            <a:endParaRPr lang="en-US" sz="2800"/>
          </a:p>
          <a:p>
            <a:pPr>
              <a:buFontTx/>
              <a:buChar char="-"/>
            </a:pPr>
            <a:r>
              <a:rPr lang="en-US" sz="2800"/>
              <a:t> Need to satisfy equation 10.13</a:t>
            </a:r>
          </a:p>
          <a:p>
            <a:endParaRPr lang="en-US" sz="2800"/>
          </a:p>
          <a:p>
            <a:r>
              <a:rPr lang="en-US" sz="2800"/>
              <a:t>- Composition of buble is yi=Kixi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7200" y="0"/>
            <a:ext cx="82438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Flash Calculation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04800" y="1447800"/>
            <a:ext cx="824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/>
              <a:t>The most important application of VLE.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519113" y="4724400"/>
            <a:ext cx="862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/>
              <a:t>Originates from a fact that a liquid at a pressure equal to or greater that its bubble point pressure </a:t>
            </a:r>
            <a:r>
              <a:rPr lang="en-US" sz="3200">
                <a:solidFill>
                  <a:srgbClr val="FF0000"/>
                </a:solidFill>
              </a:rPr>
              <a:t>‘flashes’ </a:t>
            </a:r>
            <a:r>
              <a:rPr lang="en-US" sz="3200"/>
              <a:t>or </a:t>
            </a:r>
            <a:r>
              <a:rPr lang="en-US" sz="3200">
                <a:solidFill>
                  <a:srgbClr val="3333FF"/>
                </a:solidFill>
              </a:rPr>
              <a:t>evaporates </a:t>
            </a:r>
            <a:r>
              <a:rPr lang="en-US" sz="3200"/>
              <a:t>when the pressure is reduced, producing a two-phase system of vapor and liquid in equilibrium.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76200" y="90488"/>
            <a:ext cx="449580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FLASH CALCULATION</a:t>
            </a:r>
          </a:p>
        </p:txBody>
      </p:sp>
      <p:grpSp>
        <p:nvGrpSpPr>
          <p:cNvPr id="98307" name="Group 3"/>
          <p:cNvGrpSpPr>
            <a:grpSpLocks/>
          </p:cNvGrpSpPr>
          <p:nvPr/>
        </p:nvGrpSpPr>
        <p:grpSpPr bwMode="auto">
          <a:xfrm>
            <a:off x="304800" y="762000"/>
            <a:ext cx="4648200" cy="3962400"/>
            <a:chOff x="48" y="393"/>
            <a:chExt cx="2592" cy="2199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auto">
            <a:xfrm>
              <a:off x="1104" y="864"/>
              <a:ext cx="1008" cy="1488"/>
            </a:xfrm>
            <a:prstGeom prst="flowChartAlternateProcess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n-US" sz="2800">
                  <a:solidFill>
                    <a:srgbClr val="000000"/>
                  </a:solidFill>
                </a:rPr>
                <a:t>V</a:t>
              </a:r>
            </a:p>
            <a:p>
              <a:pPr algn="ctr"/>
              <a:endParaRPr lang="en-US" sz="2800">
                <a:solidFill>
                  <a:srgbClr val="000000"/>
                </a:solidFill>
              </a:endParaRPr>
            </a:p>
            <a:p>
              <a:pPr algn="ctr"/>
              <a:endParaRPr lang="en-US" sz="2800">
                <a:solidFill>
                  <a:srgbClr val="000000"/>
                </a:solidFill>
              </a:endParaRPr>
            </a:p>
            <a:p>
              <a:pPr algn="ctr"/>
              <a:r>
                <a:rPr lang="en-US" sz="28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98309" name="Freeform 5"/>
            <p:cNvSpPr>
              <a:spLocks/>
            </p:cNvSpPr>
            <p:nvPr/>
          </p:nvSpPr>
          <p:spPr bwMode="auto">
            <a:xfrm>
              <a:off x="1104" y="1672"/>
              <a:ext cx="1008" cy="112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384" y="104"/>
                </a:cxn>
                <a:cxn ang="0">
                  <a:pos x="672" y="8"/>
                </a:cxn>
                <a:cxn ang="0">
                  <a:pos x="864" y="56"/>
                </a:cxn>
                <a:cxn ang="0">
                  <a:pos x="1008" y="56"/>
                </a:cxn>
              </a:cxnLst>
              <a:rect l="0" t="0" r="r" b="b"/>
              <a:pathLst>
                <a:path w="1008" h="112">
                  <a:moveTo>
                    <a:pt x="0" y="56"/>
                  </a:moveTo>
                  <a:cubicBezTo>
                    <a:pt x="136" y="84"/>
                    <a:pt x="272" y="112"/>
                    <a:pt x="384" y="104"/>
                  </a:cubicBezTo>
                  <a:cubicBezTo>
                    <a:pt x="496" y="96"/>
                    <a:pt x="592" y="16"/>
                    <a:pt x="672" y="8"/>
                  </a:cubicBezTo>
                  <a:cubicBezTo>
                    <a:pt x="752" y="0"/>
                    <a:pt x="808" y="48"/>
                    <a:pt x="864" y="56"/>
                  </a:cubicBezTo>
                  <a:cubicBezTo>
                    <a:pt x="920" y="64"/>
                    <a:pt x="952" y="80"/>
                    <a:pt x="1008" y="56"/>
                  </a:cubicBezTo>
                </a:path>
              </a:pathLst>
            </a:custGeom>
            <a:noFill/>
            <a:ln w="12700" cap="sq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0" name="Line 6"/>
            <p:cNvSpPr>
              <a:spLocks noChangeShapeType="1"/>
            </p:cNvSpPr>
            <p:nvPr/>
          </p:nvSpPr>
          <p:spPr bwMode="auto">
            <a:xfrm>
              <a:off x="288" y="1536"/>
              <a:ext cx="81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1" name="Line 7"/>
            <p:cNvSpPr>
              <a:spLocks noChangeShapeType="1"/>
            </p:cNvSpPr>
            <p:nvPr/>
          </p:nvSpPr>
          <p:spPr bwMode="auto">
            <a:xfrm flipV="1">
              <a:off x="1584" y="624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2" name="Line 8"/>
            <p:cNvSpPr>
              <a:spLocks noChangeShapeType="1"/>
            </p:cNvSpPr>
            <p:nvPr/>
          </p:nvSpPr>
          <p:spPr bwMode="auto">
            <a:xfrm flipV="1">
              <a:off x="1584" y="2352"/>
              <a:ext cx="0" cy="24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3" name="Line 9"/>
            <p:cNvSpPr>
              <a:spLocks noChangeShapeType="1"/>
            </p:cNvSpPr>
            <p:nvPr/>
          </p:nvSpPr>
          <p:spPr bwMode="auto">
            <a:xfrm>
              <a:off x="1584" y="624"/>
              <a:ext cx="9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4" name="Line 10"/>
            <p:cNvSpPr>
              <a:spLocks noChangeShapeType="1"/>
            </p:cNvSpPr>
            <p:nvPr/>
          </p:nvSpPr>
          <p:spPr bwMode="auto">
            <a:xfrm>
              <a:off x="1584" y="2592"/>
              <a:ext cx="9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5" name="Text Box 11"/>
            <p:cNvSpPr txBox="1">
              <a:spLocks noChangeArrowheads="1"/>
            </p:cNvSpPr>
            <p:nvPr/>
          </p:nvSpPr>
          <p:spPr bwMode="auto">
            <a:xfrm>
              <a:off x="48" y="1324"/>
              <a:ext cx="720" cy="2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Feed, F</a:t>
              </a:r>
            </a:p>
          </p:txBody>
        </p:sp>
        <p:sp>
          <p:nvSpPr>
            <p:cNvPr id="98316" name="Text Box 12"/>
            <p:cNvSpPr txBox="1">
              <a:spLocks noChangeArrowheads="1"/>
            </p:cNvSpPr>
            <p:nvPr/>
          </p:nvSpPr>
          <p:spPr bwMode="auto">
            <a:xfrm>
              <a:off x="1824" y="393"/>
              <a:ext cx="816" cy="2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Vapor, V</a:t>
              </a:r>
            </a:p>
          </p:txBody>
        </p:sp>
        <p:sp>
          <p:nvSpPr>
            <p:cNvPr id="98317" name="Text Box 13"/>
            <p:cNvSpPr txBox="1">
              <a:spLocks noChangeArrowheads="1"/>
            </p:cNvSpPr>
            <p:nvPr/>
          </p:nvSpPr>
          <p:spPr bwMode="auto">
            <a:xfrm>
              <a:off x="1824" y="2361"/>
              <a:ext cx="816" cy="20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Liquid, L</a:t>
              </a:r>
            </a:p>
          </p:txBody>
        </p:sp>
      </p:grpSp>
      <p:sp>
        <p:nvSpPr>
          <p:cNvPr id="98318" name="Rectangle 14"/>
          <p:cNvSpPr>
            <a:spLocks noChangeArrowheads="1"/>
          </p:cNvSpPr>
          <p:nvPr/>
        </p:nvSpPr>
        <p:spPr bwMode="auto">
          <a:xfrm>
            <a:off x="4800600" y="1524000"/>
            <a:ext cx="4114800" cy="26543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/>
              <a:t>Liquid at P &gt; P</a:t>
            </a:r>
            <a:r>
              <a:rPr lang="en-US" sz="2800" baseline="-25000"/>
              <a:t>bubble</a:t>
            </a:r>
            <a:r>
              <a:rPr lang="en-US" sz="2800"/>
              <a:t> partially evaporates when P is reduced, producing 2-phase system of V &amp; L in equilibrium</a:t>
            </a:r>
          </a:p>
        </p:txBody>
      </p:sp>
      <p:sp>
        <p:nvSpPr>
          <p:cNvPr id="98319" name="Rectangle 15"/>
          <p:cNvSpPr>
            <a:spLocks noChangeArrowheads="1"/>
          </p:cNvSpPr>
          <p:nvPr/>
        </p:nvSpPr>
        <p:spPr bwMode="auto">
          <a:xfrm>
            <a:off x="609600" y="5334000"/>
            <a:ext cx="3657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3200"/>
              <a:t>Find; T, P,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519113" y="1447800"/>
            <a:ext cx="862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/>
              <a:t>In a system with one mole chemical species with an </a:t>
            </a:r>
            <a:r>
              <a:rPr lang="en-US" sz="3200">
                <a:solidFill>
                  <a:srgbClr val="008000"/>
                </a:solidFill>
              </a:rPr>
              <a:t>overall composition</a:t>
            </a:r>
            <a:r>
              <a:rPr lang="en-US" sz="3200"/>
              <a:t> by set of mole fraction, </a:t>
            </a:r>
            <a:r>
              <a:rPr lang="en-US" sz="3200" i="1">
                <a:cs typeface="Times New Roman" pitchFamily="18" charset="0"/>
              </a:rPr>
              <a:t>z</a:t>
            </a:r>
            <a:r>
              <a:rPr lang="en-US" sz="3200" i="1" baseline="-25000">
                <a:cs typeface="Times New Roman" pitchFamily="18" charset="0"/>
              </a:rPr>
              <a:t>i</a:t>
            </a:r>
            <a:r>
              <a:rPr lang="en-US" sz="3200"/>
              <a:t>.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519113" y="3048000"/>
            <a:ext cx="86248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3200" i="1">
                <a:solidFill>
                  <a:srgbClr val="3333FF"/>
                </a:solidFill>
              </a:rPr>
              <a:t>L</a:t>
            </a:r>
            <a:r>
              <a:rPr lang="en-US" sz="3200" i="1" baseline="-25000">
                <a:solidFill>
                  <a:srgbClr val="3333FF"/>
                </a:solidFill>
              </a:rPr>
              <a:t>i</a:t>
            </a:r>
            <a:r>
              <a:rPr lang="en-US" sz="3200">
                <a:solidFill>
                  <a:srgbClr val="3333FF"/>
                </a:solidFill>
              </a:rPr>
              <a:t> </a:t>
            </a:r>
            <a:r>
              <a:rPr lang="en-US" sz="3200"/>
              <a:t>would be the moles of </a:t>
            </a:r>
            <a:r>
              <a:rPr lang="en-US" sz="3200">
                <a:solidFill>
                  <a:srgbClr val="3333FF"/>
                </a:solidFill>
              </a:rPr>
              <a:t>liquid </a:t>
            </a:r>
            <a:r>
              <a:rPr lang="en-US" sz="3200"/>
              <a:t>with mol fraction </a:t>
            </a:r>
            <a:r>
              <a:rPr lang="en-US" sz="3200" i="1">
                <a:solidFill>
                  <a:srgbClr val="3333FF"/>
                </a:solidFill>
              </a:rPr>
              <a:t>x</a:t>
            </a:r>
            <a:r>
              <a:rPr lang="en-US" sz="3200" i="1" baseline="-25000">
                <a:solidFill>
                  <a:srgbClr val="3333FF"/>
                </a:solidFill>
              </a:rPr>
              <a:t>i</a:t>
            </a:r>
            <a:r>
              <a:rPr lang="en-US" sz="3200" i="1"/>
              <a:t> </a:t>
            </a:r>
            <a:r>
              <a:rPr lang="en-US" sz="3200"/>
              <a:t>and </a:t>
            </a:r>
            <a:r>
              <a:rPr lang="en-US" sz="3200" i="1">
                <a:solidFill>
                  <a:srgbClr val="FF0000"/>
                </a:solidFill>
              </a:rPr>
              <a:t>V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be the moles of </a:t>
            </a:r>
            <a:r>
              <a:rPr lang="en-US" sz="3200">
                <a:solidFill>
                  <a:srgbClr val="FF0000"/>
                </a:solidFill>
              </a:rPr>
              <a:t>vapor </a:t>
            </a:r>
            <a:r>
              <a:rPr lang="en-US" sz="3200"/>
              <a:t>with the mol fraction of </a:t>
            </a:r>
            <a:r>
              <a:rPr lang="en-US" sz="3200" i="1">
                <a:solidFill>
                  <a:srgbClr val="FF0000"/>
                </a:solidFill>
              </a:rPr>
              <a:t>y</a:t>
            </a:r>
            <a:r>
              <a:rPr lang="en-US" sz="3200" i="1" baseline="-25000">
                <a:solidFill>
                  <a:srgbClr val="FF0000"/>
                </a:solidFill>
              </a:rPr>
              <a:t>i</a:t>
            </a:r>
            <a:r>
              <a:rPr lang="en-US" sz="3200"/>
              <a:t>:</a:t>
            </a: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3505200" y="3886200"/>
          <a:ext cx="1676400" cy="509588"/>
        </p:xfrm>
        <a:graphic>
          <a:graphicData uri="http://schemas.openxmlformats.org/presentationml/2006/ole">
            <p:oleObj spid="_x0000_s95238" name="Equation" r:id="rId3" imgW="583920" imgH="177480" progId="Equation.3">
              <p:embed/>
            </p:oleObj>
          </a:graphicData>
        </a:graphic>
      </p:graphicFrame>
      <p:graphicFrame>
        <p:nvGraphicFramePr>
          <p:cNvPr id="95239" name="Object 7"/>
          <p:cNvGraphicFramePr>
            <a:graphicFrameLocks noChangeAspect="1"/>
          </p:cNvGraphicFramePr>
          <p:nvPr/>
        </p:nvGraphicFramePr>
        <p:xfrm>
          <a:off x="4508500" y="3365500"/>
          <a:ext cx="127000" cy="127000"/>
        </p:xfrm>
        <a:graphic>
          <a:graphicData uri="http://schemas.openxmlformats.org/presentationml/2006/ole">
            <p:oleObj spid="_x0000_s95239" name="Equation" r:id="rId4" imgW="126720" imgH="126720" progId="Equation.3">
              <p:embed/>
            </p:oleObj>
          </a:graphicData>
        </a:graphic>
      </p:graphicFrame>
      <p:graphicFrame>
        <p:nvGraphicFramePr>
          <p:cNvPr id="95240" name="Object 8"/>
          <p:cNvGraphicFramePr>
            <a:graphicFrameLocks noChangeAspect="1"/>
          </p:cNvGraphicFramePr>
          <p:nvPr/>
        </p:nvGraphicFramePr>
        <p:xfrm>
          <a:off x="1905000" y="4572000"/>
          <a:ext cx="5715000" cy="619125"/>
        </p:xfrm>
        <a:graphic>
          <a:graphicData uri="http://schemas.openxmlformats.org/presentationml/2006/ole">
            <p:oleObj spid="_x0000_s95240" name="Equation" r:id="rId5" imgW="2108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2" name="Object 4"/>
          <p:cNvGraphicFramePr>
            <a:graphicFrameLocks noChangeAspect="1"/>
          </p:cNvGraphicFramePr>
          <p:nvPr/>
        </p:nvGraphicFramePr>
        <p:xfrm>
          <a:off x="3276600" y="685800"/>
          <a:ext cx="2374900" cy="619125"/>
        </p:xfrm>
        <a:graphic>
          <a:graphicData uri="http://schemas.openxmlformats.org/presentationml/2006/ole">
            <p:oleObj spid="_x0000_s94212" name="Equation" r:id="rId3" imgW="876240" imgH="228600" progId="Equation.3">
              <p:embed/>
            </p:oleObj>
          </a:graphicData>
        </a:graphic>
      </p:graphicFrame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57200" y="6858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From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533400" y="15240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Eliminate for </a:t>
            </a:r>
            <a:r>
              <a:rPr lang="en-US" sz="2800" i="1"/>
              <a:t>L</a:t>
            </a:r>
            <a:r>
              <a:rPr lang="en-US" sz="2800"/>
              <a:t> gives:</a:t>
            </a:r>
          </a:p>
        </p:txBody>
      </p:sp>
      <p:graphicFrame>
        <p:nvGraphicFramePr>
          <p:cNvPr id="94215" name="Object 7"/>
          <p:cNvGraphicFramePr>
            <a:graphicFrameLocks noChangeAspect="1"/>
          </p:cNvGraphicFramePr>
          <p:nvPr/>
        </p:nvGraphicFramePr>
        <p:xfrm>
          <a:off x="1281113" y="2286000"/>
          <a:ext cx="6507162" cy="619125"/>
        </p:xfrm>
        <a:graphic>
          <a:graphicData uri="http://schemas.openxmlformats.org/presentationml/2006/ole">
            <p:oleObj spid="_x0000_s94215" name="Equation" r:id="rId4" imgW="2400120" imgH="228600" progId="Equation.3">
              <p:embed/>
            </p:oleObj>
          </a:graphicData>
        </a:graphic>
      </p:graphicFrame>
      <p:graphicFrame>
        <p:nvGraphicFramePr>
          <p:cNvPr id="94216" name="Object 8"/>
          <p:cNvGraphicFramePr>
            <a:graphicFrameLocks noChangeAspect="1"/>
          </p:cNvGraphicFramePr>
          <p:nvPr/>
        </p:nvGraphicFramePr>
        <p:xfrm>
          <a:off x="3505200" y="3200400"/>
          <a:ext cx="1371600" cy="1166813"/>
        </p:xfrm>
        <a:graphic>
          <a:graphicData uri="http://schemas.openxmlformats.org/presentationml/2006/ole">
            <p:oleObj spid="_x0000_s94216" name="Equation" r:id="rId5" imgW="507960" imgH="431640" progId="Equation.3">
              <p:embed/>
            </p:oleObj>
          </a:graphicData>
        </a:graphic>
      </p:graphicFrame>
      <p:sp>
        <p:nvSpPr>
          <p:cNvPr id="94217" name="Text Box 9"/>
          <p:cNvSpPr txBox="1">
            <a:spLocks noChangeArrowheads="1"/>
          </p:cNvSpPr>
          <p:nvPr/>
        </p:nvSpPr>
        <p:spPr bwMode="auto">
          <a:xfrm>
            <a:off x="457200" y="34290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From</a:t>
            </a:r>
            <a:r>
              <a:rPr lang="en-US" sz="2800" i="1"/>
              <a:t> K</a:t>
            </a:r>
            <a:r>
              <a:rPr lang="en-US" sz="2800"/>
              <a:t>-value</a:t>
            </a:r>
            <a:endParaRPr lang="en-US" sz="2800">
              <a:solidFill>
                <a:srgbClr val="FF0000"/>
              </a:solidFill>
            </a:endParaRPr>
          </a:p>
        </p:txBody>
      </p:sp>
      <p:graphicFrame>
        <p:nvGraphicFramePr>
          <p:cNvPr id="94218" name="Object 10"/>
          <p:cNvGraphicFramePr>
            <a:graphicFrameLocks noChangeAspect="1"/>
          </p:cNvGraphicFramePr>
          <p:nvPr/>
        </p:nvGraphicFramePr>
        <p:xfrm>
          <a:off x="5562600" y="3200400"/>
          <a:ext cx="1371600" cy="1166813"/>
        </p:xfrm>
        <a:graphic>
          <a:graphicData uri="http://schemas.openxmlformats.org/presentationml/2006/ole">
            <p:oleObj spid="_x0000_s94218" name="Equation" r:id="rId6" imgW="507960" imgH="431640" progId="Equation.3">
              <p:embed/>
            </p:oleObj>
          </a:graphicData>
        </a:graphic>
      </p:graphicFrame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533400" y="44958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Hence solving for </a:t>
            </a:r>
            <a:r>
              <a:rPr lang="en-US" sz="2800" i="1"/>
              <a:t>y</a:t>
            </a:r>
            <a:r>
              <a:rPr lang="en-US" sz="2800" baseline="-25000"/>
              <a:t>i</a:t>
            </a:r>
            <a:r>
              <a:rPr lang="en-US" sz="2800"/>
              <a:t>,</a:t>
            </a:r>
          </a:p>
        </p:txBody>
      </p:sp>
      <p:graphicFrame>
        <p:nvGraphicFramePr>
          <p:cNvPr id="94220" name="Object 12"/>
          <p:cNvGraphicFramePr>
            <a:graphicFrameLocks noChangeAspect="1"/>
          </p:cNvGraphicFramePr>
          <p:nvPr/>
        </p:nvGraphicFramePr>
        <p:xfrm>
          <a:off x="1143000" y="5334000"/>
          <a:ext cx="6232525" cy="1168400"/>
        </p:xfrm>
        <a:graphic>
          <a:graphicData uri="http://schemas.openxmlformats.org/presentationml/2006/ole">
            <p:oleObj spid="_x0000_s94220" name="Equation" r:id="rId7" imgW="2298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533400" y="22860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Hence,</a:t>
            </a:r>
            <a:endParaRPr lang="en-US" sz="2800">
              <a:solidFill>
                <a:srgbClr val="FF0000"/>
              </a:solidFill>
            </a:endParaRP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3733800" y="1143000"/>
          <a:ext cx="1600200" cy="730250"/>
        </p:xfrm>
        <a:graphic>
          <a:graphicData uri="http://schemas.openxmlformats.org/presentationml/2006/ole">
            <p:oleObj spid="_x0000_s96262" name="Equation" r:id="rId3" imgW="583920" imgH="266400" progId="Equation.3">
              <p:embed/>
            </p:oleObj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2895600" y="2209800"/>
          <a:ext cx="3925888" cy="1168400"/>
        </p:xfrm>
        <a:graphic>
          <a:graphicData uri="http://schemas.openxmlformats.org/presentationml/2006/ole">
            <p:oleObj spid="_x0000_s96263" name="Equation" r:id="rId4" imgW="1447560" imgH="431640" progId="Equation.3">
              <p:embed/>
            </p:oleObj>
          </a:graphicData>
        </a:graphic>
      </p:graphicFrame>
      <p:pic>
        <p:nvPicPr>
          <p:cNvPr id="96264" name="Picture 8" descr="remin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3886200"/>
            <a:ext cx="1209675" cy="1252538"/>
          </a:xfrm>
          <a:prstGeom prst="rect">
            <a:avLst/>
          </a:prstGeom>
          <a:noFill/>
        </p:spPr>
      </p:pic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743200" y="4495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(See Example 10.5 and 10.6)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304800" y="1371600"/>
            <a:ext cx="8001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Because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Equilibrium states are determined by;</a:t>
            </a:r>
          </a:p>
          <a:p>
            <a:pPr lvl="1">
              <a:buFontTx/>
              <a:buNone/>
            </a:pPr>
            <a:endParaRPr lang="en-US" sz="4000"/>
          </a:p>
          <a:p>
            <a:pPr lvl="1"/>
            <a:r>
              <a:rPr lang="en-US" sz="3200"/>
              <a:t>Phase Rule  </a:t>
            </a:r>
          </a:p>
          <a:p>
            <a:pPr lvl="1"/>
            <a:r>
              <a:rPr lang="en-US" sz="3200"/>
              <a:t>Duhem’s Theory</a:t>
            </a:r>
          </a:p>
          <a:p>
            <a:endParaRPr lang="en-US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533400"/>
            <a:ext cx="8686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10.2 PHASE RULE &amp; DUHEM’S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1830388" y="276225"/>
          <a:ext cx="5724525" cy="6581775"/>
        </p:xfrm>
        <a:graphic>
          <a:graphicData uri="http://schemas.openxmlformats.org/presentationml/2006/ole">
            <p:oleObj spid="_x0000_s100354" name="Document" r:id="rId3" imgW="5483500" imgH="6304346" progId="Word.Document.8">
              <p:embed/>
            </p:oleObj>
          </a:graphicData>
        </a:graphic>
      </p:graphicFrame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88900" y="90488"/>
            <a:ext cx="2578100" cy="1373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2800"/>
              <a:t>Flowchart for flash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447800" y="2209800"/>
            <a:ext cx="609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5400">
                <a:solidFill>
                  <a:srgbClr val="000000"/>
                </a:solidFill>
                <a:latin typeface="Arial" pitchFamily="34" charset="0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000"/>
              <a:t>Number of variables that may be independently fixed in a system at equilibrium = </a:t>
            </a:r>
          </a:p>
          <a:p>
            <a:pPr algn="ctr"/>
            <a:r>
              <a:rPr lang="en-US" sz="3000"/>
              <a:t>Difference between total number of variables that characterize the intensive state of the system and number of independent equation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4175125"/>
            <a:ext cx="9144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F = 2-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+N</a:t>
            </a:r>
          </a:p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/>
              <a:t>Where :	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000"/>
              <a:t> – degrees of freedom</a:t>
            </a:r>
          </a:p>
          <a:p>
            <a:r>
              <a:rPr lang="en-US" sz="3000"/>
              <a:t>		</a:t>
            </a:r>
            <a:r>
              <a:rPr lang="el-GR" sz="3000">
                <a:cs typeface="Times New Roman" pitchFamily="18" charset="0"/>
              </a:rPr>
              <a:t>π</a:t>
            </a:r>
            <a:r>
              <a:rPr lang="en-US" sz="3000"/>
              <a:t> – No of phase</a:t>
            </a:r>
          </a:p>
          <a:p>
            <a:r>
              <a:rPr lang="en-US" sz="3000"/>
              <a:t>		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/>
              <a:t> – No of species</a:t>
            </a:r>
            <a:endParaRPr lang="el-GR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667000" y="252413"/>
            <a:ext cx="4160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3600">
                <a:solidFill>
                  <a:srgbClr val="3333FF"/>
                </a:solidFill>
              </a:rPr>
              <a:t>The Phase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143000" y="1763713"/>
            <a:ext cx="70104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For any closed system formed initially from given masses of prescribed chemical species, the equilibrium state is completely </a:t>
            </a:r>
          </a:p>
          <a:p>
            <a:pPr algn="ctr">
              <a:spcBef>
                <a:spcPct val="20000"/>
              </a:spcBef>
            </a:pPr>
            <a:r>
              <a:rPr lang="en-US" sz="3200"/>
              <a:t>determined when any two (2) independent variables are fixed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667000" y="252413"/>
            <a:ext cx="4395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3600">
                <a:solidFill>
                  <a:srgbClr val="3333FF"/>
                </a:solidFill>
              </a:rPr>
              <a:t>Duhem’s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Figure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04950"/>
            <a:ext cx="442912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447800" y="1600200"/>
            <a:ext cx="3124200" cy="1382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VLE</a:t>
            </a:r>
            <a:r>
              <a:rPr lang="en-US" sz="2800">
                <a:solidFill>
                  <a:schemeClr val="tx2"/>
                </a:solidFill>
              </a:rPr>
              <a:t>: State of coexistence of L &amp; V phases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" y="4244975"/>
            <a:ext cx="44196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tx2"/>
                </a:solidFill>
              </a:rPr>
              <a:t>Fig. 10.1 – Shows the P-T-composition surfaces of equilibrium states of saturated V &amp; saturated L of a binary system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" y="381000"/>
            <a:ext cx="8686800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en-US" sz="3600">
                <a:solidFill>
                  <a:srgbClr val="3333FF"/>
                </a:solidFill>
              </a:rPr>
              <a:t>10.3 VLE: QUALITATIVE BEHAVIOR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Balloons 9">
      <a:dk1>
        <a:srgbClr val="000000"/>
      </a:dk1>
      <a:lt1>
        <a:srgbClr val="FFFFFF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2084</TotalTime>
  <Words>1673</Words>
  <Application>Microsoft Office PowerPoint</Application>
  <PresentationFormat>عرض على الشاشة (3:4)‏</PresentationFormat>
  <Paragraphs>261</Paragraphs>
  <Slides>61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61</vt:i4>
      </vt:variant>
    </vt:vector>
  </HeadingPairs>
  <TitlesOfParts>
    <vt:vector size="68" baseType="lpstr">
      <vt:lpstr>Arial</vt:lpstr>
      <vt:lpstr>Verdana</vt:lpstr>
      <vt:lpstr>Comic Sans MS</vt:lpstr>
      <vt:lpstr>Times New Roman</vt:lpstr>
      <vt:lpstr>Balloons</vt:lpstr>
      <vt:lpstr>Equation</vt:lpstr>
      <vt:lpstr>Document</vt:lpstr>
      <vt:lpstr>الشريحة 1</vt:lpstr>
      <vt:lpstr>الشريحة 2</vt:lpstr>
      <vt:lpstr>الشريحة 3</vt:lpstr>
      <vt:lpstr>10.1 THE NATURE OF EQUILIBRIUM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Raoult’s Law</vt:lpstr>
      <vt:lpstr>الشريحة 15</vt:lpstr>
      <vt:lpstr>Dewpoint &amp; Bubblepoint Calculations with Raoult’s Law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Review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AZEOTROPE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VAPOR/LIQUID EQUILIBRIUM</dc:title>
  <dc:creator>KUKTEM</dc:creator>
  <cp:lastModifiedBy>nab2</cp:lastModifiedBy>
  <cp:revision>144</cp:revision>
  <dcterms:created xsi:type="dcterms:W3CDTF">2007-01-31T16:59:49Z</dcterms:created>
  <dcterms:modified xsi:type="dcterms:W3CDTF">2019-04-06T16:53:52Z</dcterms:modified>
</cp:coreProperties>
</file>