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  <p:sldId id="259" r:id="rId4"/>
    <p:sldId id="257" r:id="rId5"/>
    <p:sldId id="258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1AB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uk/url?sa=i&amp;rct=j&amp;q=&amp;esrc=s&amp;source=images&amp;cd=&amp;cad=rja&amp;uact=8&amp;ved=0ahUKEwjJ7pCL8ZTXAhVJyRQKHan5C-AQjhwIBQ&amp;url=https://www.researchgate.net/figure/286871098_fig1_Figure-2-Illustration-of-the-oil-water-two-phase-flow-patterns-to-highlight-the&amp;psig=AOvVaw09-tCU0F-Iu4Xfnc3VCTRo&amp;ust=150933251674923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ved=0ahUKEwjJ7pCL8ZTXAhVJyRQKHan5C-AQjhwIBQ&amp;url=https://www.researchgate.net/figure/286871098_fig1_Figure-2-Illustration-of-the-oil-water-two-phase-flow-patterns-to-highlight-the&amp;psig=AOvVaw09-tCU0F-Iu4Xfnc3VCTRo&amp;ust=150933251674923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0" y="1785926"/>
            <a:ext cx="9143999" cy="110799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hlinkClick r:id="rId2"/>
              </a:rPr>
              <a:t>Two-Phase</a:t>
            </a:r>
            <a:endParaRPr lang="en-US" sz="6600" b="1" dirty="0"/>
          </a:p>
        </p:txBody>
      </p:sp>
      <p:pic>
        <p:nvPicPr>
          <p:cNvPr id="6" name="Picture 5" descr="uotlogo e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2192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صورة 24" descr="جمهورية العراق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3825" y="0"/>
            <a:ext cx="14001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F:\A Storage and Transportation of petroleum and petroleum products ppt\Two phase flow\twophase-fluid-flow-guideline-to-pipe-sizing-for-twophase-liquidgas-3-638.jpg"/>
          <p:cNvPicPr>
            <a:picLocks noChangeAspect="1" noChangeArrowheads="1"/>
          </p:cNvPicPr>
          <p:nvPr/>
        </p:nvPicPr>
        <p:blipFill>
          <a:blip r:embed="rId2" cstate="print"/>
          <a:srcRect l="14062"/>
          <a:stretch>
            <a:fillRect/>
          </a:stretch>
        </p:blipFill>
        <p:spPr bwMode="auto">
          <a:xfrm>
            <a:off x="285720" y="-3583"/>
            <a:ext cx="8858279" cy="4289840"/>
          </a:xfrm>
          <a:prstGeom prst="rect">
            <a:avLst/>
          </a:prstGeom>
          <a:noFill/>
        </p:spPr>
      </p:pic>
      <p:pic>
        <p:nvPicPr>
          <p:cNvPr id="5" name="Picture 2" descr="Related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3000372"/>
            <a:ext cx="7000924" cy="3587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928670"/>
            <a:ext cx="6524614" cy="570328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1" y="0"/>
            <a:ext cx="9143999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A1AB6"/>
                </a:solidFill>
                <a:hlinkClick r:id="rId3"/>
              </a:rPr>
              <a:t>Two-Phase</a:t>
            </a:r>
            <a:r>
              <a:rPr lang="en-US" sz="4800" b="1" u="sng" dirty="0" smtClean="0">
                <a:solidFill>
                  <a:srgbClr val="0A1AB6"/>
                </a:solidFill>
              </a:rPr>
              <a:t> </a:t>
            </a:r>
            <a:r>
              <a:rPr lang="en-US" sz="4800" b="1" u="sng" dirty="0" err="1" smtClean="0">
                <a:solidFill>
                  <a:srgbClr val="0A1AB6"/>
                </a:solidFill>
              </a:rPr>
              <a:t>Horizantal</a:t>
            </a:r>
            <a:r>
              <a:rPr lang="en-US" sz="4800" b="1" u="sng" dirty="0" smtClean="0">
                <a:solidFill>
                  <a:srgbClr val="0A1AB6"/>
                </a:solidFill>
              </a:rPr>
              <a:t> pipes</a:t>
            </a:r>
            <a:endParaRPr lang="en-US" sz="4800" b="1" dirty="0">
              <a:solidFill>
                <a:srgbClr val="0A1AB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ic_twoPhaseFlowRegimes_horizont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285860"/>
            <a:ext cx="5857916" cy="5233071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42910" y="285728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Horizontal fluid flow [(a) bubble flow, (b) stratified flow, </a:t>
            </a:r>
            <a:endParaRPr lang="ar-IQ" sz="2400" b="1" dirty="0" smtClean="0"/>
          </a:p>
          <a:p>
            <a:pPr algn="ctr"/>
            <a:r>
              <a:rPr lang="en-US" sz="2400" b="1" dirty="0" smtClean="0"/>
              <a:t>(c) wavy flow, (d) slug flow, (e) annular flow]:</a:t>
            </a:r>
            <a:endParaRPr lang="en-US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285720" y="285728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Vertical fluid flow [(a) bubble flow, (b) plug slug flow, (c) foam flow, (d) annular streak flow, (e) annular flow]:</a:t>
            </a:r>
            <a:endParaRPr lang="en-US" sz="2400" b="1" dirty="0"/>
          </a:p>
        </p:txBody>
      </p:sp>
      <p:pic>
        <p:nvPicPr>
          <p:cNvPr id="1026" name="Picture 2" descr="pic_twoPhaseFlowRegimes_vertic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500174"/>
            <a:ext cx="4714908" cy="5029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F:\A Storage and Transportation of petroleum and petroleum products ppt\Two phase flow\twophase-flow-patterns-and-flowpattern-maps-9-638.jpg"/>
          <p:cNvPicPr>
            <a:picLocks noChangeAspect="1" noChangeArrowheads="1"/>
          </p:cNvPicPr>
          <p:nvPr/>
        </p:nvPicPr>
        <p:blipFill>
          <a:blip r:embed="rId2" cstate="print"/>
          <a:srcRect l="20611" t="6128"/>
          <a:stretch>
            <a:fillRect/>
          </a:stretch>
        </p:blipFill>
        <p:spPr bwMode="auto">
          <a:xfrm>
            <a:off x="285720" y="265206"/>
            <a:ext cx="8501122" cy="6378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F:\A Storage and Transportation of petroleum and petroleum products ppt\Two phase flow\twophase-flow-patterns-and-flowpattern-maps-10-638.jpg"/>
          <p:cNvPicPr>
            <a:picLocks noChangeAspect="1" noChangeArrowheads="1"/>
          </p:cNvPicPr>
          <p:nvPr/>
        </p:nvPicPr>
        <p:blipFill>
          <a:blip r:embed="rId2" cstate="print"/>
          <a:srcRect l="15909" t="8217" r="1802"/>
          <a:stretch>
            <a:fillRect/>
          </a:stretch>
        </p:blipFill>
        <p:spPr bwMode="auto">
          <a:xfrm>
            <a:off x="337637" y="0"/>
            <a:ext cx="8764469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سمة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Chemical</cp:lastModifiedBy>
  <cp:revision>5</cp:revision>
  <dcterms:created xsi:type="dcterms:W3CDTF">2017-10-29T03:20:18Z</dcterms:created>
  <dcterms:modified xsi:type="dcterms:W3CDTF">2018-01-15T08:02:21Z</dcterms:modified>
</cp:coreProperties>
</file>