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6552-93E7-4641-9DEB-60D2A7638566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FE55-3A8C-4120-8CDB-D3B39ADB43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6552-93E7-4641-9DEB-60D2A7638566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FE55-3A8C-4120-8CDB-D3B39ADB43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6552-93E7-4641-9DEB-60D2A7638566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FE55-3A8C-4120-8CDB-D3B39ADB43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6552-93E7-4641-9DEB-60D2A7638566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FE55-3A8C-4120-8CDB-D3B39ADB43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6552-93E7-4641-9DEB-60D2A7638566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FE55-3A8C-4120-8CDB-D3B39ADB43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6552-93E7-4641-9DEB-60D2A7638566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FE55-3A8C-4120-8CDB-D3B39ADB43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6552-93E7-4641-9DEB-60D2A7638566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FE55-3A8C-4120-8CDB-D3B39ADB43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6552-93E7-4641-9DEB-60D2A7638566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FE55-3A8C-4120-8CDB-D3B39ADB43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6552-93E7-4641-9DEB-60D2A7638566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FE55-3A8C-4120-8CDB-D3B39ADB43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6552-93E7-4641-9DEB-60D2A7638566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FE55-3A8C-4120-8CDB-D3B39ADB43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256552-93E7-4641-9DEB-60D2A7638566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30FE55-3A8C-4120-8CDB-D3B39ADB43B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256552-93E7-4641-9DEB-60D2A7638566}" type="datetimeFigureOut">
              <a:rPr lang="en-US" smtClean="0"/>
              <a:pPr/>
              <a:t>12/9/2017</a:t>
            </a:fld>
            <a:endParaRPr lang="en-US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0FE55-3A8C-4120-8CDB-D3B39ADB43BC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b="1" dirty="0"/>
              <a:t>Flash Calculations</a:t>
            </a:r>
            <a:r>
              <a:rPr lang="en-US" b="1" dirty="0"/>
              <a:t/>
            </a:r>
            <a:br>
              <a:rPr lang="en-US" b="1" dirty="0"/>
            </a:br>
            <a:endParaRPr lang="en-US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126055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50000"/>
              </a:lnSpc>
              <a:buNone/>
            </a:pPr>
            <a:r>
              <a:rPr lang="en-US" sz="2400" dirty="0">
                <a:latin typeface="Times New Roman" pitchFamily="18" charset="0"/>
              </a:rPr>
              <a:t>An important application of VLE is the </a:t>
            </a:r>
            <a:r>
              <a:rPr lang="en-US" sz="2400" b="1" i="1" dirty="0">
                <a:latin typeface="Times New Roman" pitchFamily="18" charset="0"/>
              </a:rPr>
              <a:t>flash calculation. The name originates from the </a:t>
            </a:r>
            <a:r>
              <a:rPr lang="en-US" sz="2400" dirty="0" smtClean="0">
                <a:latin typeface="Times New Roman" pitchFamily="18" charset="0"/>
              </a:rPr>
              <a:t>fact </a:t>
            </a:r>
            <a:r>
              <a:rPr lang="en-US" sz="2400" dirty="0">
                <a:latin typeface="Times New Roman" pitchFamily="18" charset="0"/>
              </a:rPr>
              <a:t>that a liquid at a pressure equal to or greater than its </a:t>
            </a:r>
            <a:r>
              <a:rPr lang="en-US" sz="2400" dirty="0" err="1">
                <a:latin typeface="Times New Roman" pitchFamily="18" charset="0"/>
              </a:rPr>
              <a:t>bubblepoint</a:t>
            </a:r>
            <a:r>
              <a:rPr lang="en-US" sz="2400" dirty="0">
                <a:latin typeface="Times New Roman" pitchFamily="18" charset="0"/>
              </a:rPr>
              <a:t> pressure "</a:t>
            </a:r>
            <a:r>
              <a:rPr lang="en-US" sz="2400" dirty="0" err="1" smtClean="0">
                <a:latin typeface="Times New Roman" pitchFamily="18" charset="0"/>
              </a:rPr>
              <a:t>flashes"or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partially evaporates  when the pressure is reduced, producing a two-phase system </a:t>
            </a:r>
            <a:r>
              <a:rPr lang="en-US" sz="2400" dirty="0" smtClean="0">
                <a:latin typeface="Times New Roman" pitchFamily="18" charset="0"/>
              </a:rPr>
              <a:t>of </a:t>
            </a:r>
            <a:r>
              <a:rPr lang="en-US" sz="2400" dirty="0" err="1" smtClean="0">
                <a:latin typeface="Times New Roman" pitchFamily="18" charset="0"/>
              </a:rPr>
              <a:t>vapour</a:t>
            </a:r>
            <a:r>
              <a:rPr lang="en-US" sz="2400" dirty="0" smtClean="0">
                <a:latin typeface="Times New Roman" pitchFamily="18" charset="0"/>
              </a:rPr>
              <a:t> </a:t>
            </a:r>
            <a:r>
              <a:rPr lang="en-US" sz="2400" dirty="0">
                <a:latin typeface="Times New Roman" pitchFamily="18" charset="0"/>
              </a:rPr>
              <a:t>and liquid in equilibrium. </a:t>
            </a:r>
            <a:r>
              <a:rPr lang="en-US" sz="2400" dirty="0" smtClean="0">
                <a:latin typeface="Times New Roman" pitchFamily="18" charset="0"/>
              </a:rPr>
              <a:t>We </a:t>
            </a:r>
            <a:r>
              <a:rPr lang="en-US" sz="2400" dirty="0">
                <a:latin typeface="Times New Roman" pitchFamily="18" charset="0"/>
              </a:rPr>
              <a:t>consider here only the P, T-flash, which refers to any calculation of the quantities </a:t>
            </a:r>
            <a:r>
              <a:rPr lang="en-US" sz="2400" dirty="0" smtClean="0">
                <a:latin typeface="Times New Roman" pitchFamily="18" charset="0"/>
              </a:rPr>
              <a:t>and compositions </a:t>
            </a:r>
            <a:r>
              <a:rPr lang="en-US" sz="2400" dirty="0">
                <a:latin typeface="Times New Roman" pitchFamily="18" charset="0"/>
              </a:rPr>
              <a:t>of the </a:t>
            </a:r>
            <a:r>
              <a:rPr lang="en-US" sz="2400" dirty="0" err="1">
                <a:latin typeface="Times New Roman" pitchFamily="18" charset="0"/>
              </a:rPr>
              <a:t>vapour</a:t>
            </a:r>
            <a:r>
              <a:rPr lang="en-US" sz="2400" dirty="0">
                <a:latin typeface="Times New Roman" pitchFamily="18" charset="0"/>
              </a:rPr>
              <a:t> and liquid phases making up a two-phase system </a:t>
            </a:r>
            <a:r>
              <a:rPr lang="en-US" sz="2400" dirty="0" smtClean="0">
                <a:latin typeface="Times New Roman" pitchFamily="18" charset="0"/>
              </a:rPr>
              <a:t>in equilibrium </a:t>
            </a:r>
            <a:r>
              <a:rPr lang="en-US" sz="2400" dirty="0">
                <a:latin typeface="Times New Roman" pitchFamily="18" charset="0"/>
              </a:rPr>
              <a:t>at known T, P, and overall composition. 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71480"/>
            <a:ext cx="8229600" cy="3721615"/>
          </a:xfrm>
        </p:spPr>
        <p:txBody>
          <a:bodyPr>
            <a:normAutofit fontScale="25000" lnSpcReduction="20000"/>
          </a:bodyPr>
          <a:lstStyle/>
          <a:p>
            <a:pPr marL="0" indent="0" algn="just">
              <a:lnSpc>
                <a:spcPct val="170000"/>
              </a:lnSpc>
              <a:buNone/>
            </a:pPr>
            <a:r>
              <a:rPr lang="en-US" sz="9600" dirty="0">
                <a:latin typeface="Times New Roman" pitchFamily="18" charset="0"/>
              </a:rPr>
              <a:t>Consider a system containing one mole of </a:t>
            </a:r>
            <a:r>
              <a:rPr lang="en-US" sz="9600" dirty="0" err="1">
                <a:latin typeface="Times New Roman" pitchFamily="18" charset="0"/>
              </a:rPr>
              <a:t>nonreacting</a:t>
            </a:r>
            <a:r>
              <a:rPr lang="en-US" sz="9600" dirty="0">
                <a:latin typeface="Times New Roman" pitchFamily="18" charset="0"/>
              </a:rPr>
              <a:t> chemical species with an </a:t>
            </a:r>
            <a:r>
              <a:rPr lang="en-US" sz="9600" dirty="0" smtClean="0">
                <a:latin typeface="Times New Roman" pitchFamily="18" charset="0"/>
              </a:rPr>
              <a:t>overall composition </a:t>
            </a:r>
            <a:r>
              <a:rPr lang="en-US" sz="9600" dirty="0">
                <a:latin typeface="Times New Roman" pitchFamily="18" charset="0"/>
              </a:rPr>
              <a:t>represented by the set of mole fractions {</a:t>
            </a:r>
            <a:r>
              <a:rPr lang="en-US" sz="9600" dirty="0" err="1">
                <a:latin typeface="Times New Roman" pitchFamily="18" charset="0"/>
              </a:rPr>
              <a:t>zi</a:t>
            </a:r>
            <a:r>
              <a:rPr lang="en-US" sz="9600" dirty="0">
                <a:latin typeface="Times New Roman" pitchFamily="18" charset="0"/>
              </a:rPr>
              <a:t> }. Let L be the moles of </a:t>
            </a:r>
            <a:r>
              <a:rPr lang="en-US" sz="9600" dirty="0" err="1" smtClean="0">
                <a:latin typeface="Times New Roman" pitchFamily="18" charset="0"/>
              </a:rPr>
              <a:t>liquid,with</a:t>
            </a:r>
            <a:r>
              <a:rPr lang="en-US" sz="9600" dirty="0" smtClean="0">
                <a:latin typeface="Times New Roman" pitchFamily="18" charset="0"/>
              </a:rPr>
              <a:t> </a:t>
            </a:r>
            <a:r>
              <a:rPr lang="en-US" sz="9600" dirty="0">
                <a:latin typeface="Times New Roman" pitchFamily="18" charset="0"/>
              </a:rPr>
              <a:t>mole fractions {xi},  and let V  be the moles of </a:t>
            </a:r>
            <a:r>
              <a:rPr lang="en-US" sz="9600" dirty="0" err="1">
                <a:latin typeface="Times New Roman" pitchFamily="18" charset="0"/>
              </a:rPr>
              <a:t>vapour</a:t>
            </a:r>
            <a:r>
              <a:rPr lang="en-US" sz="9600" dirty="0">
                <a:latin typeface="Times New Roman" pitchFamily="18" charset="0"/>
              </a:rPr>
              <a:t>, with mole fractions {</a:t>
            </a:r>
            <a:r>
              <a:rPr lang="en-US" sz="9600" dirty="0" err="1">
                <a:latin typeface="Times New Roman" pitchFamily="18" charset="0"/>
              </a:rPr>
              <a:t>yi</a:t>
            </a:r>
            <a:r>
              <a:rPr lang="en-US" sz="9600" dirty="0">
                <a:latin typeface="Times New Roman" pitchFamily="18" charset="0"/>
              </a:rPr>
              <a:t>}. </a:t>
            </a:r>
            <a:r>
              <a:rPr lang="en-US" sz="9600" dirty="0" smtClean="0">
                <a:latin typeface="Times New Roman" pitchFamily="18" charset="0"/>
              </a:rPr>
              <a:t>The </a:t>
            </a:r>
            <a:r>
              <a:rPr lang="en-US" sz="9600" dirty="0">
                <a:latin typeface="Times New Roman" pitchFamily="18" charset="0"/>
              </a:rPr>
              <a:t>material-balance equations are</a:t>
            </a:r>
            <a:r>
              <a:rPr lang="en-US" sz="9600" dirty="0" smtClean="0">
                <a:latin typeface="Times New Roman" pitchFamily="18" charset="0"/>
              </a:rPr>
              <a:t>:</a:t>
            </a:r>
          </a:p>
          <a:p>
            <a:pPr>
              <a:buNone/>
            </a:pPr>
            <a:r>
              <a:rPr lang="en-US" sz="9600" dirty="0" smtClean="0">
                <a:latin typeface="Times New Roman" pitchFamily="18" charset="0"/>
              </a:rPr>
              <a:t> L+V=1</a:t>
            </a:r>
          </a:p>
          <a:p>
            <a:pPr>
              <a:buNone/>
            </a:pPr>
            <a:r>
              <a:rPr lang="en-US" sz="2400" dirty="0"/>
              <a:t> </a:t>
            </a:r>
          </a:p>
          <a:p>
            <a:pPr>
              <a:buNone/>
            </a:pPr>
            <a:r>
              <a:rPr lang="en-US" sz="2400" dirty="0" smtClean="0"/>
              <a:t>   </a:t>
            </a:r>
            <a:endParaRPr lang="en-US" sz="2400" dirty="0"/>
          </a:p>
          <a:p>
            <a:pPr>
              <a:buNone/>
            </a:pPr>
            <a:r>
              <a:rPr lang="en-US" sz="2400" dirty="0"/>
              <a:t> </a:t>
            </a:r>
          </a:p>
        </p:txBody>
      </p:sp>
      <p:sp>
        <p:nvSpPr>
          <p:cNvPr id="5" name="مستطيل 4"/>
          <p:cNvSpPr/>
          <p:nvPr/>
        </p:nvSpPr>
        <p:spPr>
          <a:xfrm>
            <a:off x="3347864" y="4365104"/>
            <a:ext cx="4572000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None/>
            </a:pPr>
            <a:r>
              <a:rPr lang="en-US" sz="2400" dirty="0" smtClean="0"/>
              <a:t> ( </a:t>
            </a:r>
            <a:r>
              <a:rPr lang="en-US" sz="2400" dirty="0" err="1" smtClean="0"/>
              <a:t>i</a:t>
            </a:r>
            <a:r>
              <a:rPr lang="en-US" sz="2400" dirty="0" smtClean="0"/>
              <a:t>=1,2,3………..N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None/>
            </a:pPr>
            <a:r>
              <a:rPr lang="en-US" dirty="0" smtClean="0"/>
              <a:t>  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576" y="4293096"/>
            <a:ext cx="2520280" cy="6172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مستطيل 6"/>
          <p:cNvSpPr/>
          <p:nvPr/>
        </p:nvSpPr>
        <p:spPr>
          <a:xfrm>
            <a:off x="611560" y="4869160"/>
            <a:ext cx="770485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Times New Roman" pitchFamily="18" charset="0"/>
              </a:rPr>
              <a:t> Combining these equations to eliminate L gives:</a:t>
            </a:r>
            <a:endParaRPr lang="en-US" sz="2400" dirty="0">
              <a:latin typeface="Times New Roman" pitchFamily="18" charset="0"/>
            </a:endParaRP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5661248"/>
            <a:ext cx="5760640" cy="7200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476672"/>
            <a:ext cx="6696744" cy="3364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>
            <a:grayscl/>
          </a:blip>
          <a:srcRect/>
          <a:stretch>
            <a:fillRect/>
          </a:stretch>
        </p:blipFill>
        <p:spPr bwMode="auto">
          <a:xfrm>
            <a:off x="467544" y="3789040"/>
            <a:ext cx="8064896" cy="12241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714356"/>
            <a:ext cx="7776864" cy="23546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99592" y="3573016"/>
            <a:ext cx="7272808" cy="2160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332656"/>
            <a:ext cx="7200800" cy="280535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71600" y="3286124"/>
            <a:ext cx="7056784" cy="24471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71600" y="980728"/>
            <a:ext cx="6912768" cy="48965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173</Words>
  <Application>Microsoft Office PowerPoint</Application>
  <PresentationFormat>عرض على الشاشة (3:4)‏</PresentationFormat>
  <Paragraphs>12</Paragraphs>
  <Slides>6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6</vt:i4>
      </vt:variant>
    </vt:vector>
  </HeadingPairs>
  <TitlesOfParts>
    <vt:vector size="7" baseType="lpstr">
      <vt:lpstr>سمة Office</vt:lpstr>
      <vt:lpstr>Flash Calculations </vt:lpstr>
      <vt:lpstr>الشريحة 2</vt:lpstr>
      <vt:lpstr>الشريحة 3</vt:lpstr>
      <vt:lpstr>الشريحة 4</vt:lpstr>
      <vt:lpstr>الشريحة 5</vt:lpstr>
      <vt:lpstr>الشريحة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Flash Calculations</dc:title>
  <dc:creator>nab2</dc:creator>
  <cp:lastModifiedBy>nab2</cp:lastModifiedBy>
  <cp:revision>9</cp:revision>
  <dcterms:created xsi:type="dcterms:W3CDTF">2017-12-08T05:09:54Z</dcterms:created>
  <dcterms:modified xsi:type="dcterms:W3CDTF">2017-12-09T09:46:39Z</dcterms:modified>
</cp:coreProperties>
</file>