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CAC2-77F6-4A89-A7C7-F82FEF65D56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CDD2E-E344-41F7-96AA-69A05468DA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en-US" sz="2400" b="1" i="1" dirty="0"/>
              <a:t>Ideal-Gas Temperature Scale; Carnot's Equations </a:t>
            </a:r>
            <a:endParaRPr lang="en-US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16430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/>
              <a:t>That means two adiabatic reversible processes and two isothermal </a:t>
            </a:r>
            <a:r>
              <a:rPr lang="en-US" sz="2400" b="1" dirty="0" smtClean="0"/>
              <a:t>processes.</a:t>
            </a:r>
            <a:r>
              <a:rPr lang="en-US" sz="2400" dirty="0"/>
              <a:t> The cycle traversed by an ideal gas serving as the working fluid in a Carnot engine is </a:t>
            </a:r>
            <a:r>
              <a:rPr lang="en-US" sz="2400" dirty="0" smtClean="0"/>
              <a:t>shown by </a:t>
            </a:r>
            <a:r>
              <a:rPr lang="en-US" sz="2400" dirty="0"/>
              <a:t>a PV diagram in Fig. 5.3. It consists of four reversible steps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928934"/>
            <a:ext cx="500066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928662" y="5786454"/>
            <a:ext cx="6572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Figure 5.3 PV diagram showing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Carnot cycle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an ideal gas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128588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ENTROPY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Equation (5.7) for a Carnot engine may be written: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0" y="1857360"/>
            <a:ext cx="2232000" cy="72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357158" y="2551837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heat quantities refer to working fluid in the engine (rather than to the heat reservoirs),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numerical value of QH is positive and that of Qc is negative. The equivalent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equation written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without absolute-value signs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therefore,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592935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357158" y="2967335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Our purpose now is to show that Eq. (5.9), applicable to the reversible Carnot cycle, also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other reversible cycles.</a:t>
            </a:r>
            <a:r>
              <a:rPr lang="en-US" dirty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Each Carnot cycle has its own pair of isotherms TH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associated heat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quantities QH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QC.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18573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the adiabatic curves are so closely spaced that the isothermal steps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infinitesimal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heat quantities become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dQH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dQc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Eq. (5.9) for each Carnot cycle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written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00306"/>
            <a:ext cx="3265497" cy="8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428596" y="3571876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this equation TH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absolute temperatures of the working fluid of the Carnot engines,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also the temperatures traversed by the working fluid of the arbitrary cycle.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92869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Summation </a:t>
            </a:r>
            <a:r>
              <a:rPr lang="en-US" sz="2400" dirty="0" smtClean="0"/>
              <a:t>of all </a:t>
            </a:r>
            <a:r>
              <a:rPr lang="en-US" sz="2400" dirty="0"/>
              <a:t>quantities </a:t>
            </a:r>
            <a:r>
              <a:rPr lang="en-US" sz="2400" dirty="0" err="1"/>
              <a:t>dQ</a:t>
            </a:r>
            <a:r>
              <a:rPr lang="en-US" sz="2400" dirty="0"/>
              <a:t>/ T for the Carnot engines leads to the integral: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5275267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357158" y="2714620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the circle in  the integral sign signifies integration over the arbitrary cycle, and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subscript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"rev" indicates that the cycle is reversible.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quantities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T sum to zero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arbitrary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cycle, exhibiting the characteristic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property. The property is called entropy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en'-tro-py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and its differential changes are: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00042"/>
            <a:ext cx="585791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357158" y="1500174"/>
            <a:ext cx="8429684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 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total (rather than molar) entropy of the system. Alternatively,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714621"/>
            <a:ext cx="6000792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ستطيل 6"/>
          <p:cNvSpPr/>
          <p:nvPr/>
        </p:nvSpPr>
        <p:spPr>
          <a:xfrm>
            <a:off x="357158" y="3643314"/>
            <a:ext cx="8429684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a process is reversible and adiabatic,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dQrev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0; then by Eq. (5.11),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0. Thus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entropy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 system is constant during a reversible adiabatic process, and the process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said to be isentropic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This discussion of entropy can be summarized as follows: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There exists a property called entropy S, which is an intrinsic property of a system,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functionally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related to the measurable coordinates which characterize the system.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reversible process, changes in this property are given by Eq. (5.11).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The change in entropy of any system undergoing a finite reversible process is: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00042"/>
            <a:ext cx="4558499" cy="75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428596" y="1714488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a system undergoes an irreversible process between two equilibrium states, the entropy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change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system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ΔSt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evaluated by application of Eq. (5.13).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Integration is not carried out for the irreversible path. Since entropy is a state function,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entropy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of the irreversible and reversible processes are identical.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en-US" dirty="0"/>
              <a:t>a              b Adiabatic compression until the temperature rises from </a:t>
            </a:r>
            <a:r>
              <a:rPr lang="en-US" dirty="0" err="1"/>
              <a:t>Tc</a:t>
            </a:r>
            <a:r>
              <a:rPr lang="en-US" dirty="0"/>
              <a:t> to TH. </a:t>
            </a:r>
          </a:p>
          <a:p>
            <a:r>
              <a:rPr lang="en-US" dirty="0"/>
              <a:t>b              c Isothermal expansion to arbitrary point c with absorption of </a:t>
            </a:r>
            <a:r>
              <a:rPr lang="en-US" dirty="0" err="1" smtClean="0"/>
              <a:t>heat|QH</a:t>
            </a:r>
            <a:r>
              <a:rPr lang="en-US" dirty="0" smtClean="0"/>
              <a:t>|.</a:t>
            </a:r>
            <a:endParaRPr lang="en-US" dirty="0"/>
          </a:p>
          <a:p>
            <a:r>
              <a:rPr lang="en-US" dirty="0"/>
              <a:t>c              d Adiabatic expansion until the temperature decreases to </a:t>
            </a:r>
            <a:r>
              <a:rPr lang="en-US" dirty="0" err="1"/>
              <a:t>Tc</a:t>
            </a:r>
            <a:r>
              <a:rPr lang="en-US" dirty="0"/>
              <a:t> . </a:t>
            </a:r>
          </a:p>
          <a:p>
            <a:r>
              <a:rPr lang="en-US" dirty="0"/>
              <a:t>d              a Isothermal compression to the initial state with rejection of </a:t>
            </a:r>
            <a:r>
              <a:rPr lang="en-US" dirty="0" err="1" smtClean="0"/>
              <a:t>heat|QC</a:t>
            </a:r>
            <a:r>
              <a:rPr lang="en-US" dirty="0" smtClean="0"/>
              <a:t>|.</a:t>
            </a:r>
          </a:p>
          <a:p>
            <a:pPr>
              <a:buNone/>
            </a:pPr>
            <a:r>
              <a:rPr lang="en-US" dirty="0" smtClean="0"/>
              <a:t>For the isothermal steps b          c and d          a, Eq. (3.27) yields: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رابط كسهم مستقيم 4"/>
          <p:cNvCxnSpPr/>
          <p:nvPr/>
        </p:nvCxnSpPr>
        <p:spPr>
          <a:xfrm>
            <a:off x="1142976" y="85723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1357290" y="214311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>
            <a:off x="1428728" y="321468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1357290" y="435769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>
            <a:off x="5000628" y="535782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7143768" y="535782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14356"/>
            <a:ext cx="607223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500034" y="1785926"/>
            <a:ext cx="1489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Therefore,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285992"/>
            <a:ext cx="521497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ستطيل 6"/>
          <p:cNvSpPr/>
          <p:nvPr/>
        </p:nvSpPr>
        <p:spPr>
          <a:xfrm>
            <a:off x="571472" y="3286124"/>
            <a:ext cx="7929618" cy="14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an adiabatic process Eq. (3.22)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=0 becomes, P=RT/v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786322"/>
            <a:ext cx="35719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642918"/>
            <a:ext cx="71438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428736"/>
            <a:ext cx="678661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571472" y="2714620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Because of the left sides of these two equations are the same,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3357562"/>
            <a:ext cx="642942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مستطيل 7"/>
          <p:cNvSpPr/>
          <p:nvPr/>
        </p:nvSpPr>
        <p:spPr>
          <a:xfrm>
            <a:off x="857224" y="4429132"/>
            <a:ext cx="5286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Equation (5.6) now becomes: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42" y="5072074"/>
            <a:ext cx="600079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71504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Substitution of Eq. (5.7) into Eq. (5.2) gives: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00108"/>
            <a:ext cx="507209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357158" y="2071678"/>
            <a:ext cx="83582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Equations (5.7) and (5.8) are known as Carnot's equations.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Theses equations can use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only for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Carnot engine, but Eq. 5.2 can be used for the entire engine if it is ideal or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not.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Equation (5.8) shows that the thermal efficiency of a Carnot engine can approach unity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only when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 approaches infinity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approaches zero.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Neither of these conditions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attainable;all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heat engines therefore operate with thermal efficiencies less than unity.</a:t>
            </a:r>
          </a:p>
          <a:p>
            <a:pPr algn="just">
              <a:lnSpc>
                <a:spcPct val="150000"/>
              </a:lnSpc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some terms when you see or hear it directly remember the Carnot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engine like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Ideal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Theoretical 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Reversible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4. Maximum work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5. Maximum temperature.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464347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cold reservoirs naturally available on earth are the atmosphere, lakes and rivers,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oceans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for which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300 K. Hot reservoirs are objects such as furnaces where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temperature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maintained by combustion of fossil fuels and nuclear reactors where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temperature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maintained by fission of radioactive elements. For these practical heat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sources,TH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600 K. With these values,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286388"/>
            <a:ext cx="342902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178595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a rough practical limit for the thermal efficiency of a Carnot engine; actual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 engines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irreversible, and their thermal efficiencies rarely exceed 0.35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911475"/>
            <a:ext cx="8072494" cy="166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792961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841</Words>
  <Application>Microsoft Office PowerPoint</Application>
  <PresentationFormat>عرض على الشاشة (3:4)‏</PresentationFormat>
  <Paragraphs>39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Ideal-Gas Temperature Scale; Carnot's Equations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Ideal-Gas Temperature Scale; Carnot's Equations </dc:title>
  <dc:creator>nab2</dc:creator>
  <cp:lastModifiedBy>nab2</cp:lastModifiedBy>
  <cp:revision>18</cp:revision>
  <dcterms:created xsi:type="dcterms:W3CDTF">2017-12-08T12:04:45Z</dcterms:created>
  <dcterms:modified xsi:type="dcterms:W3CDTF">2017-12-08T12:54:16Z</dcterms:modified>
</cp:coreProperties>
</file>