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AB035-919A-4007-A2FA-1077979C847D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10709-C12A-42D9-B62D-E3D51AEB6C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 Second Law of Thermodynamics </a:t>
            </a:r>
            <a:endParaRPr lang="en-US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dirty="0"/>
              <a:t>The differences between the two forms of energy, heat and work, provide some </a:t>
            </a:r>
            <a:r>
              <a:rPr lang="en-US" dirty="0" smtClean="0"/>
              <a:t>insight into </a:t>
            </a:r>
            <a:r>
              <a:rPr lang="en-US" dirty="0"/>
              <a:t>the second law.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dirty="0"/>
              <a:t>Work is readily transformed into other forms of energy: for example, into </a:t>
            </a:r>
            <a:r>
              <a:rPr lang="en-US" dirty="0" smtClean="0"/>
              <a:t>potential energy </a:t>
            </a:r>
            <a:r>
              <a:rPr lang="en-US" dirty="0"/>
              <a:t>by elevation of a weight, into kinetic energy by acceleration of a mass, into </a:t>
            </a:r>
            <a:r>
              <a:rPr lang="en-US" dirty="0" smtClean="0"/>
              <a:t>electrical energy </a:t>
            </a:r>
            <a:r>
              <a:rPr lang="en-US" dirty="0"/>
              <a:t>by operation of a generator. These processes can be made to approach a </a:t>
            </a:r>
            <a:r>
              <a:rPr lang="en-US" dirty="0" smtClean="0"/>
              <a:t>conversion efficiency </a:t>
            </a:r>
            <a:r>
              <a:rPr lang="en-US" dirty="0"/>
              <a:t>of 100% by elimination of friction, a dissipative process that transforms work </a:t>
            </a:r>
            <a:r>
              <a:rPr lang="en-US" dirty="0" smtClean="0"/>
              <a:t>into heat</a:t>
            </a:r>
            <a:r>
              <a:rPr lang="en-US" dirty="0"/>
              <a:t>. </a:t>
            </a:r>
            <a:r>
              <a:rPr lang="en-US" b="1" dirty="0"/>
              <a:t>Indeed, work is readily transformed completely into heat, </a:t>
            </a:r>
            <a:r>
              <a:rPr lang="en-US" b="1" dirty="0" smtClean="0"/>
              <a:t>as demonstrated by Joule's </a:t>
            </a:r>
            <a:r>
              <a:rPr lang="en-US" b="1" dirty="0"/>
              <a:t>experiments.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Carnot Cycle (Carnot engine)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thermal efficiency of 100% is not possible for heat engines, what then determines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upper limit.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One would certainly expect the thermal efficiency of a heat engine to depend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degree of reversibility of its operation. Indeed, a heat engine operating in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completely reversible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manner is very special, and is called a Carnot engine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four steps that make up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Carnot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cycle are performed in the following order: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system at the temperature of a cold reservoir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undergoes a reversible adiabatic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process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causes its temperature to rise to that of a hot reservoir at TH.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system maintains contact with the hot reservoir at TH, and undergoes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reversible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isothermal process during which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|QH|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absorbed from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hot reservoir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9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Step 3: The system undergoes a reversible adiabatic process in the opposite direction of step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brings its temperature back to that of the cold reservoir 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9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4: The system maintains contact with the reservoir 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undergoes a reversible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isothermal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 in the opposite direction of step 2 that returns it to its initial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rejection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|QC| 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cold reservoir.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r>
              <a:rPr lang="en-US" dirty="0" smtClean="0"/>
              <a:t>https://youtu.be/axG9HuqViDY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other hand, all efforts to devise a process for the continuous conversion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heat completely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into work or into mechanical or electrical energy have failed.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Drawing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further on our experience, we know that the flow of heat between two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bodies always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takes place from the hotter to the cooler body, and never in the reverse direction.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fact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of such significance that its restatement serves as an acceptable expression of the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second law.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STATEMENTS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THE SECOND LAW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Statement 1: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 apparatus can operate in such a way that its only effect (in system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surroundings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is to convert heat absorbed by a system completely into work done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system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Statement 2: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 process is possible which consists solely in the transfer of heat from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temperature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level to a higher one.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ENGINES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engines, devices or machines that produce work from heat in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cyclic process.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example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 steam power plant in which the working fluid (steam) periodically returns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original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state. In such a power plant the cycle (in its simplest form) consists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following steps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word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cyclic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requires that the system be restored periodically to its original state.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4366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Liquid water at ambient temperature is pumped into a boiler at high pressure.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Heat from a fuel (heat of combustion of a fossil fuel or heat from a nuclear reaction)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transferred in the boiler to the water, converting it to high-temperature steam 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boiler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pressure. 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Energy is transferred as shaft work from the steam to the surroundings by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device such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turbine,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which the steam expands to reduced pressure and temperature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Exhaust steam from the turbine is condensed by transfer of heat to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surroundings, producing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liquid water for return to the boiler, thus completing the cycle.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71480"/>
            <a:ext cx="7286676" cy="366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2928926" y="4714884"/>
            <a:ext cx="3986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Figure (1) Steps of heat engine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Essential to all heat-engine cycles are absorption of heat into the system at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 temperature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rejection of heat to the surroundings at a lower temperature, and production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work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In the theoretical treatment of heat engines, the two temperature levels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characterize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their operation are maintained by heat reservoirs, bodies imagined capable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absorbing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rejecting an infinite quantity of heat without temperature change.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operation, the working fluid of a heat engine absorbs heat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from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hot reservoir,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1285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produces a net amount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 |W|,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discards heat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|Q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 cold reservoir, and returns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initial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state. The first law therefore reduces to: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71678"/>
            <a:ext cx="482917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642910" y="2967335"/>
            <a:ext cx="785818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thermal efficiency of the engine is defined as: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η= net work output/heat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absorbed 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Eq. (5.1) this becomes: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429132"/>
            <a:ext cx="320516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49292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357158" y="1859340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Absolute-value signs are used to make the equations independent of the sign conventions 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W. For q to be unity (100% thermal efficiency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),|QC|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must be zero. No engine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has ever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been built for which this is true; some heat is always rejected to the cold reservoir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896</Words>
  <Application>Microsoft Office PowerPoint</Application>
  <PresentationFormat>عرض على الشاشة (3:4)‏</PresentationFormat>
  <Paragraphs>28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The Second Law of Thermodynamics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Second Law of Thermodynamics </dc:title>
  <dc:creator>nab2</dc:creator>
  <cp:lastModifiedBy>nab2</cp:lastModifiedBy>
  <cp:revision>14</cp:revision>
  <dcterms:created xsi:type="dcterms:W3CDTF">2017-12-08T10:20:15Z</dcterms:created>
  <dcterms:modified xsi:type="dcterms:W3CDTF">2017-12-08T11:02:41Z</dcterms:modified>
</cp:coreProperties>
</file>