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8BDE4FB-5EBE-4F5E-A773-932A8BFC6FAD}" type="datetimeFigureOut">
              <a:rPr lang="en-US" smtClean="0"/>
              <a:pPr/>
              <a:t>12/8/2017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8BDE4FB-5EBE-4F5E-A773-932A8BFC6FAD}" type="datetimeFigureOut">
              <a:rPr lang="en-US" smtClean="0"/>
              <a:pPr/>
              <a:t>12/8/2017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8BDE4FB-5EBE-4F5E-A773-932A8BFC6FAD}" type="datetimeFigureOut">
              <a:rPr lang="en-US" smtClean="0"/>
              <a:pPr/>
              <a:t>12/8/2017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8BDE4FB-5EBE-4F5E-A773-932A8BFC6FAD}" type="datetimeFigureOut">
              <a:rPr lang="en-US" smtClean="0"/>
              <a:pPr/>
              <a:t>12/8/2017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8BDE4FB-5EBE-4F5E-A773-932A8BFC6FAD}" type="datetimeFigureOut">
              <a:rPr lang="en-US" smtClean="0"/>
              <a:pPr/>
              <a:t>12/8/2017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8BDE4FB-5EBE-4F5E-A773-932A8BFC6FAD}" type="datetimeFigureOut">
              <a:rPr lang="en-US" smtClean="0"/>
              <a:pPr/>
              <a:t>12/8/2017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8BDE4FB-5EBE-4F5E-A773-932A8BFC6FAD}" type="datetimeFigureOut">
              <a:rPr lang="en-US" smtClean="0"/>
              <a:pPr/>
              <a:t>12/8/2017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8BDE4FB-5EBE-4F5E-A773-932A8BFC6FAD}" type="datetimeFigureOut">
              <a:rPr lang="en-US" smtClean="0"/>
              <a:pPr/>
              <a:t>12/8/2017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BDE4FB-5EBE-4F5E-A773-932A8BFC6FAD}" type="datetimeFigureOut">
              <a:rPr lang="en-US" smtClean="0"/>
              <a:pPr/>
              <a:t>12/8/2017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BDE4FB-5EBE-4F5E-A773-932A8BFC6FAD}" type="datetimeFigureOut">
              <a:rPr lang="en-US" smtClean="0"/>
              <a:pPr/>
              <a:t>12/8/2017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BDE4FB-5EBE-4F5E-A773-932A8BFC6FAD}" type="datetimeFigureOut">
              <a:rPr lang="en-US" smtClean="0"/>
              <a:pPr/>
              <a:t>12/8/2017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BFEDE79-659A-467E-9E10-C152852DF2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DE4FB-5EBE-4F5E-A773-932A8BFC6FAD}" type="datetimeFigureOut">
              <a:rPr lang="en-US" smtClean="0"/>
              <a:pPr/>
              <a:t>12/8/2017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EDE79-659A-467E-9E10-C152852DF2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D:\thermodynamic%20chapters%20book\&#1601;&#1610;&#1583;&#1610;&#1608;&#1575;&#1578;\New%20folder\Animated%20refrigeration%20system%20with%20explanation%20of%20components%5bvia%20torchbrowser.com%5d.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Refrigeration and liquefaction</a:t>
            </a:r>
            <a:endParaRPr lang="en-US" sz="2800" dirty="0"/>
          </a:p>
        </p:txBody>
      </p:sp>
      <p:sp>
        <p:nvSpPr>
          <p:cNvPr id="3" name="عنصر نائب للمحتوى 2"/>
          <p:cNvSpPr>
            <a:spLocks noGrp="1"/>
          </p:cNvSpPr>
          <p:nvPr>
            <p:ph idx="1"/>
          </p:nvPr>
        </p:nvSpPr>
        <p:spPr>
          <a:xfrm>
            <a:off x="457200" y="1285860"/>
            <a:ext cx="8229600" cy="4840303"/>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Refrigeration is best known for its use in the air conditioning of buildings and in the treatment, transportation, and preservation of foods and beverages. It also finds large scale Industrial application, for example, in the manufacture of ice and the dehydration of gases. Applications in the petroleum industry include lubricating-oil purification, low Temperature reactions, and separation of volatile hydrocarbons. </a:t>
            </a:r>
          </a:p>
          <a:p>
            <a:pPr marL="0" indent="0">
              <a:buNone/>
            </a:pP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A liquid evaporating at constant pressure (line 1- 2) provides a means for heat </a:t>
            </a:r>
            <a:r>
              <a:rPr lang="en-US" sz="2400" dirty="0" err="1" smtClean="0">
                <a:latin typeface="Times New Roman" pitchFamily="18" charset="0"/>
                <a:cs typeface="Times New Roman" pitchFamily="18" charset="0"/>
              </a:rPr>
              <a:t>absorptionat</a:t>
            </a:r>
            <a:r>
              <a:rPr lang="en-US" sz="2400" dirty="0" smtClean="0">
                <a:latin typeface="Times New Roman" pitchFamily="18" charset="0"/>
                <a:cs typeface="Times New Roman" pitchFamily="18" charset="0"/>
              </a:rPr>
              <a:t>  a low constant temperature. The vapor produced is compressed to a higher pressure, and is then cooled and condensed with rejection of heat at a higher temperature level. Liquid from the condenser returns to its original pressure by an expansion process. In principle, this can be carried out in an expander from which work is obtained, but for practical reasons is accomplished by throttling through a partly open valve.</a:t>
            </a:r>
            <a:endParaRPr lang="en-US"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In Fig. 9.1 line 4 - 1 represents this throttling process. The dashed line 2 - 3' is the path of isentropic compression (Fig. 7.6). Line 2 -  3, representing the actual compression process, slopes in  the direction of increasing entropy, reflecting inherent </a:t>
            </a:r>
            <a:r>
              <a:rPr lang="en-US" sz="2400" dirty="0" err="1" smtClean="0">
                <a:latin typeface="Times New Roman" pitchFamily="18" charset="0"/>
                <a:cs typeface="Times New Roman" pitchFamily="18" charset="0"/>
              </a:rPr>
              <a:t>ir-reversibilities</a:t>
            </a:r>
            <a:r>
              <a:rPr lang="en-US" sz="2400" dirty="0" smtClean="0">
                <a:latin typeface="Times New Roman" pitchFamily="18" charset="0"/>
                <a:cs typeface="Times New Roman" pitchFamily="18" charset="0"/>
              </a:rPr>
              <a:t>. </a:t>
            </a:r>
          </a:p>
          <a:p>
            <a:pPr marL="0" indent="0" algn="just">
              <a:lnSpc>
                <a:spcPct val="150000"/>
              </a:lnSpc>
              <a:buNone/>
            </a:pPr>
            <a:r>
              <a:rPr lang="en-US" sz="2400" dirty="0" smtClean="0">
                <a:latin typeface="Times New Roman" pitchFamily="18" charset="0"/>
                <a:cs typeface="Times New Roman" pitchFamily="18" charset="0"/>
              </a:rPr>
              <a:t>On the basis of a unit mass of fluid, the equations for the heat absorbed in the evaporator and the heat rejected in the condenser are: </a:t>
            </a:r>
            <a:endParaRPr 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a:stretch>
            <a:fillRect/>
          </a:stretch>
        </p:blipFill>
        <p:spPr bwMode="auto">
          <a:xfrm>
            <a:off x="1857356" y="642918"/>
            <a:ext cx="4786346" cy="714380"/>
          </a:xfrm>
          <a:prstGeom prst="rect">
            <a:avLst/>
          </a:prstGeom>
          <a:noFill/>
          <a:ln w="9525">
            <a:noFill/>
            <a:miter lim="800000"/>
            <a:headEnd/>
            <a:tailEnd/>
          </a:ln>
          <a:effectLst/>
        </p:spPr>
      </p:pic>
      <p:sp>
        <p:nvSpPr>
          <p:cNvPr id="5" name="مستطيل 4"/>
          <p:cNvSpPr/>
          <p:nvPr/>
        </p:nvSpPr>
        <p:spPr>
          <a:xfrm>
            <a:off x="571472" y="1571612"/>
            <a:ext cx="7929618" cy="1754326"/>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These equations follow from Eq. (2.32) when the small changes in potential and kinetic energy are neglected. The work of compression is simply:</a:t>
            </a:r>
          </a:p>
        </p:txBody>
      </p:sp>
      <p:pic>
        <p:nvPicPr>
          <p:cNvPr id="22531" name="Picture 3"/>
          <p:cNvPicPr>
            <a:picLocks noChangeAspect="1" noChangeArrowheads="1"/>
          </p:cNvPicPr>
          <p:nvPr/>
        </p:nvPicPr>
        <p:blipFill>
          <a:blip r:embed="rId3"/>
          <a:srcRect/>
          <a:stretch>
            <a:fillRect/>
          </a:stretch>
        </p:blipFill>
        <p:spPr bwMode="auto">
          <a:xfrm>
            <a:off x="2786050" y="3500438"/>
            <a:ext cx="2643206" cy="642942"/>
          </a:xfrm>
          <a:prstGeom prst="rect">
            <a:avLst/>
          </a:prstGeom>
          <a:noFill/>
          <a:ln w="9525">
            <a:noFill/>
            <a:miter lim="800000"/>
            <a:headEnd/>
            <a:tailEnd/>
          </a:ln>
          <a:effectLst/>
        </p:spPr>
      </p:pic>
      <p:sp>
        <p:nvSpPr>
          <p:cNvPr id="7" name="مستطيل 6"/>
          <p:cNvSpPr/>
          <p:nvPr/>
        </p:nvSpPr>
        <p:spPr>
          <a:xfrm>
            <a:off x="714348" y="4500570"/>
            <a:ext cx="7572428" cy="646331"/>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and by Eq. (9.2), the coefficient of performance 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srcRect/>
          <a:stretch>
            <a:fillRect/>
          </a:stretch>
        </p:blipFill>
        <p:spPr bwMode="auto">
          <a:xfrm>
            <a:off x="1714480" y="500042"/>
            <a:ext cx="4929222" cy="1000132"/>
          </a:xfrm>
          <a:prstGeom prst="rect">
            <a:avLst/>
          </a:prstGeom>
          <a:noFill/>
          <a:ln w="9525">
            <a:noFill/>
            <a:miter lim="800000"/>
            <a:headEnd/>
            <a:tailEnd/>
          </a:ln>
          <a:effectLst/>
        </p:spPr>
      </p:pic>
      <p:sp>
        <p:nvSpPr>
          <p:cNvPr id="5" name="مستطيل 4"/>
          <p:cNvSpPr/>
          <p:nvPr/>
        </p:nvSpPr>
        <p:spPr>
          <a:xfrm>
            <a:off x="428596" y="1714488"/>
            <a:ext cx="8143932" cy="2308324"/>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To design the evaporator, compressor, condenser, and auxiliary equipment one must  know the rate of circulation of refrigerant. This is determined from the rate of heat absorption in evaporate by the equation: </a:t>
            </a:r>
            <a:endParaRPr lang="en-US" sz="2400" dirty="0">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3"/>
          <a:srcRect/>
          <a:stretch>
            <a:fillRect/>
          </a:stretch>
        </p:blipFill>
        <p:spPr bwMode="auto">
          <a:xfrm>
            <a:off x="1500166" y="4214818"/>
            <a:ext cx="4714908" cy="85725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The vapor-compression cycle of Fig. 9.1 is shown on a PH diagram in Fig. 9.2. Such diagrams are more commonly used in the description of refrigeration processes than TS diagram. Although the evaporation and condensation processes are represented by constant-pressure paths, small pressure drops do occur because of fluid friction, because they show directly the required enthalpies. For given values of </a:t>
            </a:r>
            <a:r>
              <a:rPr lang="en-US" sz="2400" dirty="0" err="1" smtClean="0">
                <a:latin typeface="Times New Roman" pitchFamily="18" charset="0"/>
                <a:cs typeface="Times New Roman" pitchFamily="18" charset="0"/>
              </a:rPr>
              <a:t>Tc</a:t>
            </a:r>
            <a:r>
              <a:rPr lang="en-US" sz="2400" dirty="0" smtClean="0">
                <a:latin typeface="Times New Roman" pitchFamily="18" charset="0"/>
                <a:cs typeface="Times New Roman" pitchFamily="18" charset="0"/>
              </a:rPr>
              <a:t> and TH, the highest possible value of   is attained for Carnot- cycle refrigeration.</a:t>
            </a:r>
          </a:p>
          <a:p>
            <a:pPr>
              <a:buNone/>
            </a:pPr>
            <a:endParaRPr lang="en-US" sz="2400" dirty="0" smtClean="0"/>
          </a:p>
          <a:p>
            <a:pPr>
              <a:buNone/>
            </a:pP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a:stretch>
            <a:fillRect/>
          </a:stretch>
        </p:blipFill>
        <p:spPr bwMode="auto">
          <a:xfrm>
            <a:off x="1571604" y="1071546"/>
            <a:ext cx="5715040" cy="478634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srcRect/>
          <a:stretch>
            <a:fillRect/>
          </a:stretch>
        </p:blipFill>
        <p:spPr bwMode="auto">
          <a:xfrm>
            <a:off x="785786" y="571479"/>
            <a:ext cx="7989025" cy="10080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804288" y="1571612"/>
            <a:ext cx="7897472" cy="75600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642910" y="2500306"/>
            <a:ext cx="7870900" cy="1044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srcRect/>
          <a:stretch>
            <a:fillRect/>
          </a:stretch>
        </p:blipFill>
        <p:spPr bwMode="auto">
          <a:xfrm>
            <a:off x="714348" y="857232"/>
            <a:ext cx="7500990" cy="471490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1071538" y="654142"/>
            <a:ext cx="7215237" cy="577525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ted refrigeration system with explanation of components[via torchbrowser.com].mp4">
            <a:hlinkClick r:id="" action="ppaction://media"/>
          </p:cNvPr>
          <p:cNvPicPr>
            <a:picLocks noGrp="1" noRot="1" noChangeAspect="1"/>
          </p:cNvPicPr>
          <p:nvPr>
            <p:ph idx="1"/>
            <a:videoFile r:link="rId1"/>
          </p:nvPr>
        </p:nvPicPr>
        <p:blipFill>
          <a:blip r:embed="rId3"/>
          <a:stretch>
            <a:fillRect/>
          </a:stretch>
        </p:blipFill>
        <p:spPr>
          <a:xfrm>
            <a:off x="0" y="928670"/>
            <a:ext cx="8950347" cy="6286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8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483245"/>
          </a:xfrm>
        </p:spPr>
        <p:txBody>
          <a:bodyPr>
            <a:normAutofit lnSpcReduction="10000"/>
          </a:bodyPr>
          <a:lstStyle/>
          <a:p>
            <a:pPr marL="0" indent="0" algn="just">
              <a:lnSpc>
                <a:spcPct val="150000"/>
              </a:lnSpc>
              <a:buNone/>
            </a:pPr>
            <a:r>
              <a:rPr lang="en-US" sz="2400" dirty="0" smtClean="0">
                <a:latin typeface="Times New Roman" pitchFamily="18" charset="0"/>
                <a:cs typeface="Times New Roman" pitchFamily="18" charset="0"/>
              </a:rPr>
              <a:t>A   closely related process is gas liquefaction, Which has important commercial applications. The purpose of this chapter is to present a thermodynamic analysis of refrigeration and liquefaction processes. However, the details of equipment design are left to specialized books. The word refrigeration implies the maintenance of a temperature below that of the surroundings. This requires continuous absorption of heat at a low temperature level, usually accomplished by evaporation of a liquid in a steady-state flow process.</a:t>
            </a:r>
          </a:p>
          <a:p>
            <a:pPr marL="0" indent="0" algn="just">
              <a:lnSpc>
                <a:spcPct val="150000"/>
              </a:lnSpc>
              <a:buNone/>
            </a:pPr>
            <a:r>
              <a:rPr lang="en-US" sz="2400" dirty="0" smtClean="0">
                <a:latin typeface="Times New Roman" pitchFamily="18" charset="0"/>
                <a:cs typeface="Times New Roman" pitchFamily="18" charset="0"/>
              </a:rPr>
              <a:t> </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The vapor formed may be returned to its original liquid state for re-evaporation in either of two ways. Most commonly, it is simply compressed and then condensed. Alternatively, it may be</a:t>
            </a:r>
          </a:p>
          <a:p>
            <a:pPr marL="0" indent="0" algn="just">
              <a:lnSpc>
                <a:spcPct val="150000"/>
              </a:lnSpc>
              <a:buNone/>
            </a:pPr>
            <a:r>
              <a:rPr lang="en-US" sz="2400" dirty="0" smtClean="0">
                <a:latin typeface="Times New Roman" pitchFamily="18" charset="0"/>
                <a:cs typeface="Times New Roman" pitchFamily="18" charset="0"/>
              </a:rPr>
              <a:t>absorbed by a liquid of low volatility, from which it is subsequently evaporated at higher pressure.</a:t>
            </a:r>
          </a:p>
          <a:p>
            <a:pPr marL="0" indent="0" algn="just">
              <a:lnSpc>
                <a:spcPct val="150000"/>
              </a:lnSpc>
              <a:buNone/>
            </a:pPr>
            <a:r>
              <a:rPr lang="en-US" sz="2400" b="1" dirty="0" smtClean="0"/>
              <a:t>THE CARNOT REFRIGERATOR</a:t>
            </a:r>
          </a:p>
          <a:p>
            <a:pPr marL="0" indent="0" algn="just">
              <a:lnSpc>
                <a:spcPct val="150000"/>
              </a:lnSpc>
              <a:buNone/>
            </a:pPr>
            <a:r>
              <a:rPr lang="en-US" sz="2400" dirty="0" smtClean="0">
                <a:latin typeface="Times New Roman" pitchFamily="18" charset="0"/>
                <a:cs typeface="Times New Roman" pitchFamily="18" charset="0"/>
              </a:rPr>
              <a:t>In a continuous refrigeration process, the heat absorbed at a low temperature is continuously rejected to the surroundings at a higher temperature. </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normAutofit/>
          </a:bodyPr>
          <a:lstStyle/>
          <a:p>
            <a:pPr marL="0" indent="0" algn="just">
              <a:lnSpc>
                <a:spcPct val="150000"/>
              </a:lnSpc>
              <a:buNone/>
              <a:tabLst>
                <a:tab pos="360363" algn="l"/>
              </a:tabLst>
            </a:pPr>
            <a:r>
              <a:rPr lang="en-US" sz="2400" dirty="0" smtClean="0">
                <a:latin typeface="Times New Roman" pitchFamily="18" charset="0"/>
                <a:cs typeface="Times New Roman" pitchFamily="18" charset="0"/>
              </a:rPr>
              <a:t>Basically, a refrigeration cycle is a reversed heat-engine cycle. </a:t>
            </a:r>
          </a:p>
          <a:p>
            <a:pPr marL="0" indent="0" algn="just">
              <a:lnSpc>
                <a:spcPct val="150000"/>
              </a:lnSpc>
              <a:buNone/>
            </a:pPr>
            <a:r>
              <a:rPr lang="en-US" sz="2400" dirty="0" smtClean="0">
                <a:latin typeface="Times New Roman" pitchFamily="18" charset="0"/>
                <a:cs typeface="Times New Roman" pitchFamily="18" charset="0"/>
              </a:rPr>
              <a:t>Heat is transferred from a low temperature level to a higher one; according to the second law, this requires an external source of energy. The ideal refrigerator, like the ideal heat engine, operates on a Carnot cycle, consisting in this case of two isothermal steps in which heat |Qc| is absorbed at the lower temperature </a:t>
            </a:r>
            <a:r>
              <a:rPr lang="en-US" sz="2400" dirty="0" err="1" smtClean="0">
                <a:latin typeface="Times New Roman" pitchFamily="18" charset="0"/>
                <a:cs typeface="Times New Roman" pitchFamily="18" charset="0"/>
              </a:rPr>
              <a:t>Tc</a:t>
            </a:r>
            <a:r>
              <a:rPr lang="en-US" sz="2400" dirty="0" smtClean="0">
                <a:latin typeface="Times New Roman" pitchFamily="18" charset="0"/>
                <a:cs typeface="Times New Roman" pitchFamily="18" charset="0"/>
              </a:rPr>
              <a:t> and heat |QH| is rejected at the higher temperature T, and two adiabatic steps. The cycle requires the addition of net work W to the system.</a:t>
            </a:r>
          </a:p>
          <a:p>
            <a:pPr marL="0" indent="0" algn="just">
              <a:lnSpc>
                <a:spcPct val="150000"/>
              </a:lnSpc>
              <a:buNone/>
              <a:tabLst>
                <a:tab pos="90488" algn="l"/>
              </a:tabLst>
            </a:pP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7"/>
            <a:ext cx="8229600" cy="1143008"/>
          </a:xfrm>
        </p:spPr>
        <p:txBody>
          <a:bodyPr>
            <a:normAutofit lnSpcReduction="10000"/>
          </a:bodyPr>
          <a:lstStyle/>
          <a:p>
            <a:pPr marL="0" indent="0">
              <a:lnSpc>
                <a:spcPct val="150000"/>
              </a:lnSpc>
              <a:buNone/>
            </a:pPr>
            <a:r>
              <a:rPr lang="en-US" sz="2400" dirty="0" smtClean="0">
                <a:latin typeface="Times New Roman" pitchFamily="18" charset="0"/>
                <a:cs typeface="Times New Roman" pitchFamily="18" charset="0"/>
              </a:rPr>
              <a:t>Since </a:t>
            </a:r>
            <a:r>
              <a:rPr lang="en-US" sz="2400" b="1" dirty="0" smtClean="0">
                <a:latin typeface="Times New Roman" pitchFamily="18" charset="0"/>
                <a:cs typeface="Times New Roman" pitchFamily="18" charset="0"/>
              </a:rPr>
              <a:t>ΔU of the working fluid is zero for the cycle, </a:t>
            </a:r>
            <a:r>
              <a:rPr lang="en-US" sz="2400" dirty="0" smtClean="0">
                <a:latin typeface="Times New Roman" pitchFamily="18" charset="0"/>
                <a:cs typeface="Times New Roman" pitchFamily="18" charset="0"/>
              </a:rPr>
              <a:t>the first law is written:</a:t>
            </a:r>
          </a:p>
          <a:p>
            <a:pPr marL="0" indent="0">
              <a:lnSpc>
                <a:spcPct val="150000"/>
              </a:lnSpc>
              <a:buNone/>
            </a:pPr>
            <a:endParaRPr lang="en-US" sz="2400" dirty="0">
              <a:latin typeface="Times New Roman" pitchFamily="18" charset="0"/>
              <a:cs typeface="Times New Roman" pitchFamily="18" charset="0"/>
            </a:endParaRPr>
          </a:p>
        </p:txBody>
      </p:sp>
      <p:pic>
        <p:nvPicPr>
          <p:cNvPr id="18435" name="Picture 3"/>
          <p:cNvPicPr>
            <a:picLocks noChangeAspect="1" noChangeArrowheads="1"/>
          </p:cNvPicPr>
          <p:nvPr/>
        </p:nvPicPr>
        <p:blipFill>
          <a:blip r:embed="rId2"/>
          <a:srcRect/>
          <a:stretch>
            <a:fillRect/>
          </a:stretch>
        </p:blipFill>
        <p:spPr bwMode="auto">
          <a:xfrm>
            <a:off x="1285852" y="1714488"/>
            <a:ext cx="5072098" cy="785818"/>
          </a:xfrm>
          <a:prstGeom prst="rect">
            <a:avLst/>
          </a:prstGeom>
          <a:noFill/>
          <a:ln w="9525">
            <a:noFill/>
            <a:miter lim="800000"/>
            <a:headEnd/>
            <a:tailEnd/>
          </a:ln>
          <a:effectLst/>
        </p:spPr>
      </p:pic>
      <p:sp>
        <p:nvSpPr>
          <p:cNvPr id="6" name="مستطيل 5"/>
          <p:cNvSpPr/>
          <p:nvPr/>
        </p:nvSpPr>
        <p:spPr>
          <a:xfrm>
            <a:off x="571472" y="2828836"/>
            <a:ext cx="8143932" cy="1133965"/>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The measure of the effectiveness of a refrigerator is its coefficient of performance  , or (COP) defined as: </a:t>
            </a:r>
            <a:endParaRPr lang="en-US" sz="2400" dirty="0">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3"/>
          <a:srcRect/>
          <a:stretch>
            <a:fillRect/>
          </a:stretch>
        </p:blipFill>
        <p:spPr bwMode="auto">
          <a:xfrm>
            <a:off x="928662" y="4214818"/>
            <a:ext cx="6286544" cy="11430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9"/>
            <a:ext cx="8229600" cy="571504"/>
          </a:xfrm>
        </p:spPr>
        <p:txBody>
          <a:bodyPr/>
          <a:lstStyle/>
          <a:p>
            <a:pPr>
              <a:buNone/>
            </a:pPr>
            <a:r>
              <a:rPr lang="en-US" sz="2400" dirty="0" smtClean="0">
                <a:latin typeface="Times New Roman" pitchFamily="18" charset="0"/>
                <a:cs typeface="Times New Roman" pitchFamily="18" charset="0"/>
              </a:rPr>
              <a:t>Equation (9.1) may be divided by |Qc| :</a:t>
            </a:r>
          </a:p>
          <a:p>
            <a:pPr>
              <a:buNone/>
            </a:pPr>
            <a:endParaRPr lang="en-US" sz="2400" dirty="0" smtClean="0">
              <a:latin typeface="Times New Roman" pitchFamily="18" charset="0"/>
              <a:cs typeface="Times New Roman" pitchFamily="18" charset="0"/>
            </a:endParaRPr>
          </a:p>
          <a:p>
            <a:pPr>
              <a:buNone/>
            </a:pPr>
            <a:endParaRPr lang="en-US" dirty="0"/>
          </a:p>
        </p:txBody>
      </p:sp>
      <p:pic>
        <p:nvPicPr>
          <p:cNvPr id="19458" name="Picture 2"/>
          <p:cNvPicPr>
            <a:picLocks noChangeAspect="1" noChangeArrowheads="1"/>
          </p:cNvPicPr>
          <p:nvPr/>
        </p:nvPicPr>
        <p:blipFill>
          <a:blip r:embed="rId2"/>
          <a:srcRect/>
          <a:stretch>
            <a:fillRect/>
          </a:stretch>
        </p:blipFill>
        <p:spPr bwMode="auto">
          <a:xfrm>
            <a:off x="1428728" y="1285860"/>
            <a:ext cx="3643338" cy="709614"/>
          </a:xfrm>
          <a:prstGeom prst="rect">
            <a:avLst/>
          </a:prstGeom>
          <a:noFill/>
          <a:ln w="9525">
            <a:noFill/>
            <a:miter lim="800000"/>
            <a:headEnd/>
            <a:tailEnd/>
          </a:ln>
          <a:effectLst/>
        </p:spPr>
      </p:pic>
      <p:sp>
        <p:nvSpPr>
          <p:cNvPr id="5" name="مستطيل 4"/>
          <p:cNvSpPr/>
          <p:nvPr/>
        </p:nvSpPr>
        <p:spPr>
          <a:xfrm>
            <a:off x="642910" y="2285992"/>
            <a:ext cx="4463081" cy="461665"/>
          </a:xfrm>
          <a:prstGeom prst="rect">
            <a:avLst/>
          </a:prstGeom>
        </p:spPr>
        <p:txBody>
          <a:bodyPr wrap="none">
            <a:spAutoFit/>
          </a:bodyPr>
          <a:lstStyle/>
          <a:p>
            <a:r>
              <a:rPr lang="en-US" sz="2400" dirty="0" smtClean="0">
                <a:latin typeface="Times New Roman" pitchFamily="18" charset="0"/>
                <a:cs typeface="Times New Roman" pitchFamily="18" charset="0"/>
              </a:rPr>
              <a:t>Combination with Eq. (5.7) gives: </a:t>
            </a:r>
            <a:endParaRPr lang="en-US" sz="2400" dirty="0">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3"/>
          <a:srcRect/>
          <a:stretch>
            <a:fillRect/>
          </a:stretch>
        </p:blipFill>
        <p:spPr bwMode="auto">
          <a:xfrm>
            <a:off x="714348" y="3000372"/>
            <a:ext cx="7286676" cy="25003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411807"/>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This equation applies only to a refrigerator operating on a Carnot cycle, and it gives the maximum possible value of   for any refrigerator operating between given values of TH and </a:t>
            </a:r>
            <a:r>
              <a:rPr lang="en-US" sz="2400" dirty="0" err="1" smtClean="0">
                <a:latin typeface="Times New Roman" pitchFamily="18" charset="0"/>
                <a:cs typeface="Times New Roman" pitchFamily="18" charset="0"/>
              </a:rPr>
              <a:t>Tc</a:t>
            </a:r>
            <a:r>
              <a:rPr lang="en-US" sz="2400" dirty="0" smtClean="0">
                <a:latin typeface="Times New Roman" pitchFamily="18" charset="0"/>
                <a:cs typeface="Times New Roman" pitchFamily="18" charset="0"/>
              </a:rPr>
              <a:t>. It shows clearly that the refrigeration effect per unit of work decreases as the temperature of heat absorption </a:t>
            </a:r>
            <a:r>
              <a:rPr lang="en-US" sz="2400" dirty="0" err="1" smtClean="0">
                <a:latin typeface="Times New Roman" pitchFamily="18" charset="0"/>
                <a:cs typeface="Times New Roman" pitchFamily="18" charset="0"/>
              </a:rPr>
              <a:t>Tc</a:t>
            </a:r>
            <a:r>
              <a:rPr lang="en-US" sz="2400" dirty="0" smtClean="0">
                <a:latin typeface="Times New Roman" pitchFamily="18" charset="0"/>
                <a:cs typeface="Times New Roman" pitchFamily="18" charset="0"/>
              </a:rPr>
              <a:t> decreases and as the temperature of heat rejection TH increases. For refrigeration at a temperature level of 278.15 K (5°C) in a surroundings at 303.15 K (30°C), the value of   for a Carnot refrigerator is: </a:t>
            </a:r>
            <a:endParaRPr 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bwMode="auto">
          <a:xfrm>
            <a:off x="2000232" y="428604"/>
            <a:ext cx="4357718" cy="1143008"/>
          </a:xfrm>
          <a:prstGeom prst="rect">
            <a:avLst/>
          </a:prstGeom>
          <a:noFill/>
          <a:ln w="9525">
            <a:noFill/>
            <a:miter lim="800000"/>
            <a:headEnd/>
            <a:tailEnd/>
          </a:ln>
          <a:effectLst/>
        </p:spPr>
      </p:pic>
      <p:sp>
        <p:nvSpPr>
          <p:cNvPr id="5" name="مستطيل 4"/>
          <p:cNvSpPr/>
          <p:nvPr/>
        </p:nvSpPr>
        <p:spPr>
          <a:xfrm>
            <a:off x="428596" y="2285992"/>
            <a:ext cx="8072494" cy="2318905"/>
          </a:xfrm>
          <a:prstGeom prst="rect">
            <a:avLst/>
          </a:prstGeom>
        </p:spPr>
        <p:txBody>
          <a:bodyPr wrap="square">
            <a:spAutoFit/>
          </a:bodyPr>
          <a:lstStyle/>
          <a:p>
            <a:pPr>
              <a:lnSpc>
                <a:spcPct val="200000"/>
              </a:lnSpc>
            </a:pPr>
            <a:r>
              <a:rPr lang="en-US" sz="2800" b="1" dirty="0" smtClean="0">
                <a:latin typeface="Times New Roman" pitchFamily="18" charset="0"/>
                <a:cs typeface="Times New Roman" pitchFamily="18" charset="0"/>
              </a:rPr>
              <a:t>THE VAPOR-COMPRESSION CYCLE</a:t>
            </a:r>
          </a:p>
          <a:p>
            <a:pPr>
              <a:lnSpc>
                <a:spcPct val="200000"/>
              </a:lnSpc>
            </a:pPr>
            <a:r>
              <a:rPr lang="en-US" sz="2400" dirty="0" smtClean="0">
                <a:latin typeface="Times New Roman" pitchFamily="18" charset="0"/>
                <a:cs typeface="Times New Roman" pitchFamily="18" charset="0"/>
              </a:rPr>
              <a:t>The vapor-compression refrigeration cycle is represented in Fig. 9.1. Shown on the T-S diagram are the four steps of the process.</a:t>
            </a: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a:stretch>
            <a:fillRect/>
          </a:stretch>
        </p:blipFill>
        <p:spPr bwMode="auto">
          <a:xfrm>
            <a:off x="857224" y="1142984"/>
            <a:ext cx="7572428" cy="385765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859</Words>
  <Application>Microsoft Office PowerPoint</Application>
  <PresentationFormat>عرض على الشاشة (3:4)‏</PresentationFormat>
  <Paragraphs>24</Paragraphs>
  <Slides>19</Slides>
  <Notes>0</Notes>
  <HiddenSlides>0</HiddenSlides>
  <MMClips>1</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سمة Office</vt:lpstr>
      <vt:lpstr>Refrigeration and liquefaction</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Refrigeration and liquefaction</dc:title>
  <dc:creator>nab2</dc:creator>
  <cp:lastModifiedBy>nab2</cp:lastModifiedBy>
  <cp:revision>27</cp:revision>
  <dcterms:created xsi:type="dcterms:W3CDTF">2017-12-08T05:51:48Z</dcterms:created>
  <dcterms:modified xsi:type="dcterms:W3CDTF">2017-12-09T04:27:38Z</dcterms:modified>
</cp:coreProperties>
</file>