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58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59" r:id="rId12"/>
    <p:sldId id="260" r:id="rId13"/>
    <p:sldId id="261" r:id="rId14"/>
    <p:sldId id="262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66F5-874C-4820-BCC2-D281ACF90397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5F44-DBD2-4FEF-B805-978888D890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66F5-874C-4820-BCC2-D281ACF90397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5F44-DBD2-4FEF-B805-978888D890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66F5-874C-4820-BCC2-D281ACF90397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5F44-DBD2-4FEF-B805-978888D890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66F5-874C-4820-BCC2-D281ACF90397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5F44-DBD2-4FEF-B805-978888D890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66F5-874C-4820-BCC2-D281ACF90397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5F44-DBD2-4FEF-B805-978888D890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66F5-874C-4820-BCC2-D281ACF90397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5F44-DBD2-4FEF-B805-978888D890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66F5-874C-4820-BCC2-D281ACF90397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5F44-DBD2-4FEF-B805-978888D890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66F5-874C-4820-BCC2-D281ACF90397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5F44-DBD2-4FEF-B805-978888D890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66F5-874C-4820-BCC2-D281ACF90397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5F44-DBD2-4FEF-B805-978888D890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66F5-874C-4820-BCC2-D281ACF90397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5F44-DBD2-4FEF-B805-978888D890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66F5-874C-4820-BCC2-D281ACF90397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5F44-DBD2-4FEF-B805-978888D890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C66F5-874C-4820-BCC2-D281ACF90397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C5F44-DBD2-4FEF-B805-978888D890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thermodynamic%20chapters%20book\&#1601;&#1610;&#1583;&#1610;&#1608;&#1575;&#1578;\3-Rankine%20Engine%20demo%20-%20Physics%204C%20@%20Chabot%20College%20-%20YouTube%5bvia%20torchbrowser.com%5d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thermodynamic%20chapters%20book\&#1601;&#1610;&#1583;&#1610;&#1608;&#1575;&#1578;\4-ciclo%20otto.%20motor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thermodynamic%20chapters%20book\&#1601;&#1610;&#1583;&#1610;&#1608;&#1575;&#1578;\5-Petrol%20(Gasoline)%20Engine%20vs%20Diesel%20Engine%20-%20YouTube%5bvia%20torchbrowser.com%5d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thermodynamic%20chapters%20book\&#1601;&#1610;&#1583;&#1610;&#1608;&#1575;&#1578;\7-OPEN%20CYCLE%20-%20GAS%20TURBINE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thermodynamic%20chapters%20book\&#1601;&#1610;&#1583;&#1610;&#1608;&#1575;&#1578;\6-How%20Diesel%20Engines%20Work%20-%20Part%20-%201%20(Four%20Stroke%20Combustion%20Cycle).mp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INTERNAL-COMBUSTION ENGINES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a steam power plant, the steam is an inert medium to which heat 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transferred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from 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burning fuel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 from a nuclear reactor. It is therefore characterized by large heat-transfer surfaces: (1)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absorption of heat by the steam at a high temperature in the boiler, and (2) for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rejection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heat from the steam at a relatively low temperature in the condenser. The disadvantage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that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when heat must be transferred through walls (as through the metal walls of boiler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tubes)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ability of the walls to withstand high temperatures and pressures imposes a limit 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temperature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heat absorption.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equation shows that the thermal efficiency increases rapidly with the compression ratio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low values of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r,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but more slowly at high compression ratios. This agrees with the results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actual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tests on Otto engines.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 Cycle</a:t>
            </a:r>
            <a:endParaRPr lang="en-US" dirty="0"/>
          </a:p>
        </p:txBody>
      </p:sp>
      <p:pic>
        <p:nvPicPr>
          <p:cNvPr id="4" name="3-Rankine Engine demo - Physics 4C @ Chabot College - YouTube[via torchbrowser.com]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0" y="2149475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7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Otto-Cycle</a:t>
            </a:r>
            <a:endParaRPr lang="en-US" dirty="0"/>
          </a:p>
        </p:txBody>
      </p:sp>
      <p:pic>
        <p:nvPicPr>
          <p:cNvPr id="4" name="4-ciclo otto. motor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14348" y="1500174"/>
            <a:ext cx="7500990" cy="5138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3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-Petrol (Gasoline) Engine vs Diesel Engine - YouTube[via torchbrowser.com]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2976" y="1571612"/>
            <a:ext cx="7000924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4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Open-cycle (gas-turbine)</a:t>
            </a:r>
            <a:endParaRPr lang="en-US" dirty="0"/>
          </a:p>
        </p:txBody>
      </p:sp>
      <p:pic>
        <p:nvPicPr>
          <p:cNvPr id="4" name="7-OPEN CYCLE - GAS TURBINE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4825" y="1587500"/>
            <a:ext cx="8134350" cy="455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7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Diesel-Engine</a:t>
            </a:r>
            <a:endParaRPr lang="en-US" dirty="0"/>
          </a:p>
        </p:txBody>
      </p:sp>
      <p:pic>
        <p:nvPicPr>
          <p:cNvPr id="6" name="6-How Diesel Engines Work - Part - 1 (Four Stroke Combustion Cycle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85786" y="2500306"/>
            <a:ext cx="6683946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5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an internal-combustion engine, on the other hand, a fuel is burned within the engine itself, and the combustion products serve as the working medium, acting for example on a piston in a cylinder. High temperatures are internal, and do not involve heat-transfer surfaces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Burning of fuel within the internal-combustion engine complicates thermodynamic analysis. Moreover, fuel and air flow steadily into an internal-combustion engine and combustion products flow steadily out of it; no working medium undergoes a cyclic process, as does steam in a steam power plant.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However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for making simple analyses, one imagines cyclic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engines with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air as the working fluid that are equivalent in performance to actual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internal-combustion engines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In addition, the combustion step is replaced by the addition to the air of an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equivalent amount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heat. In what follows, each internal-combustion engine is introduced by 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qualitative description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This is followed by a quantitative analysis of an ideal cycle in which air,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treated as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 ideal gas with constant heat capacities, is the working medium.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Otto Engine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most common internal-combustion engine, because of its use in automobiles, is the Otto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engine. Its cycle consists of four strokes, and starts with an intake stroke at essentially constant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pressure, during which a piston moving outward draws 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fuell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air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mixture into a cylinder. This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represented by line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  1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in Fig. 8.8.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>
            <a:off x="3428992" y="4857760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00042"/>
            <a:ext cx="33528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571480"/>
            <a:ext cx="33909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ستطيل 5"/>
          <p:cNvSpPr/>
          <p:nvPr/>
        </p:nvSpPr>
        <p:spPr>
          <a:xfrm>
            <a:off x="1142976" y="4286256"/>
            <a:ext cx="282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Figure 8.8 Otto engine cycle</a:t>
            </a:r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5286380" y="4500570"/>
            <a:ext cx="3375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Figure 8.9 Air-standard Otto cycle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00043"/>
            <a:ext cx="8229600" cy="121444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thermal efficiency Q of the air-standard cycle shown in Fig. 8.9 is simply: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785926"/>
            <a:ext cx="292895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571472" y="3000372"/>
            <a:ext cx="62165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1 mol of air with constant heat capacities,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714752"/>
            <a:ext cx="742955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228601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thermal efficiency is related in a simple way to the compression ratio,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r =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/ VD.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Each temperature in Eq. (8.4) is replaced by an appropriate group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PVIR, in accord with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ideal-gas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equation. Thus,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143248"/>
            <a:ext cx="5524510" cy="220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42919"/>
            <a:ext cx="8229600" cy="571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Substituting into Eq. (8.4) leads to: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00174"/>
            <a:ext cx="507209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428596" y="3071810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the two adiabatic, reversible steps,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P VY = const. Hence: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643314"/>
            <a:ext cx="535785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785795"/>
            <a:ext cx="8229600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These expressions are combined to eliminate the volumes: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2"/>
            <a:ext cx="7072361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540</Words>
  <Application>Microsoft Office PowerPoint</Application>
  <PresentationFormat>عرض على الشاشة (3:4)‏</PresentationFormat>
  <Paragraphs>24</Paragraphs>
  <Slides>15</Slides>
  <Notes>0</Notes>
  <HiddenSlides>0</HiddenSlides>
  <MMClips>5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Ranking Cycle</vt:lpstr>
      <vt:lpstr>Otto-Cycle</vt:lpstr>
      <vt:lpstr>الشريحة 13</vt:lpstr>
      <vt:lpstr>Open-cycle (gas-turbine)</vt:lpstr>
      <vt:lpstr>Diesel-Engine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nab2</dc:creator>
  <cp:lastModifiedBy>nab2</cp:lastModifiedBy>
  <cp:revision>14</cp:revision>
  <dcterms:created xsi:type="dcterms:W3CDTF">2017-12-08T05:31:19Z</dcterms:created>
  <dcterms:modified xsi:type="dcterms:W3CDTF">2017-12-10T08:39:32Z</dcterms:modified>
</cp:coreProperties>
</file>