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6" r:id="rId3"/>
    <p:sldId id="257" r:id="rId4"/>
    <p:sldId id="258" r:id="rId5"/>
    <p:sldId id="259" r:id="rId6"/>
    <p:sldId id="265" r:id="rId7"/>
    <p:sldId id="262" r:id="rId8"/>
    <p:sldId id="260" r:id="rId9"/>
    <p:sldId id="261" r:id="rId10"/>
    <p:sldId id="263" r:id="rId11"/>
    <p:sldId id="264"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2401600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408638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05783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832972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75146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2625550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3941390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2401873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173649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735F6-6716-4100-96D6-91C45CAEE5AF}"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1128726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A735F6-6716-4100-96D6-91C45CAEE5AF}" type="datetimeFigureOut">
              <a:rPr lang="en-GB" smtClean="0"/>
              <a:t>11/12/2017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3568322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A735F6-6716-4100-96D6-91C45CAEE5AF}" type="datetimeFigureOut">
              <a:rPr lang="en-GB" smtClean="0"/>
              <a:t>11/12/2017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972988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A735F6-6716-4100-96D6-91C45CAEE5AF}" type="datetimeFigureOut">
              <a:rPr lang="en-GB" smtClean="0"/>
              <a:t>11/12/2017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124109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735F6-6716-4100-96D6-91C45CAEE5AF}" type="datetimeFigureOut">
              <a:rPr lang="en-GB" smtClean="0"/>
              <a:t>11/12/2017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3756834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735F6-6716-4100-96D6-91C45CAEE5AF}" type="datetimeFigureOut">
              <a:rPr lang="en-GB" smtClean="0"/>
              <a:t>11/12/2017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1013102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735F6-6716-4100-96D6-91C45CAEE5AF}" type="datetimeFigureOut">
              <a:rPr lang="en-GB" smtClean="0"/>
              <a:t>11/12/2017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224EF2-F8E9-4899-8B0A-F0BAC2F7C406}" type="slidenum">
              <a:rPr lang="en-GB" smtClean="0"/>
              <a:t>‹#›</a:t>
            </a:fld>
            <a:endParaRPr lang="en-GB"/>
          </a:p>
        </p:txBody>
      </p:sp>
    </p:spTree>
    <p:extLst>
      <p:ext uri="{BB962C8B-B14F-4D97-AF65-F5344CB8AC3E}">
        <p14:creationId xmlns:p14="http://schemas.microsoft.com/office/powerpoint/2010/main" val="2277226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A735F6-6716-4100-96D6-91C45CAEE5AF}" type="datetimeFigureOut">
              <a:rPr lang="en-GB" smtClean="0"/>
              <a:t>11/12/2017</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1224EF2-F8E9-4899-8B0A-F0BAC2F7C406}" type="slidenum">
              <a:rPr lang="en-GB" smtClean="0"/>
              <a:t>‹#›</a:t>
            </a:fld>
            <a:endParaRPr lang="en-GB"/>
          </a:p>
        </p:txBody>
      </p:sp>
    </p:spTree>
    <p:extLst>
      <p:ext uri="{BB962C8B-B14F-4D97-AF65-F5344CB8AC3E}">
        <p14:creationId xmlns:p14="http://schemas.microsoft.com/office/powerpoint/2010/main" val="4059371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cs typeface="(AH) Manal Black" pitchFamily="2" charset="-78"/>
              </a:rPr>
              <a:t>محاضرات الرسم الهندسي</a:t>
            </a:r>
            <a:endParaRPr lang="en-GB" dirty="0">
              <a:cs typeface="(AH) Manal Black" pitchFamily="2" charset="-78"/>
            </a:endParaRPr>
          </a:p>
        </p:txBody>
      </p:sp>
      <p:sp>
        <p:nvSpPr>
          <p:cNvPr id="3" name="Subtitle 2"/>
          <p:cNvSpPr>
            <a:spLocks noGrp="1"/>
          </p:cNvSpPr>
          <p:nvPr>
            <p:ph type="subTitle" idx="1"/>
          </p:nvPr>
        </p:nvSpPr>
        <p:spPr/>
        <p:txBody>
          <a:bodyPr/>
          <a:lstStyle/>
          <a:p>
            <a:r>
              <a:rPr lang="ar-SA" dirty="0" smtClean="0">
                <a:latin typeface="Hacen Liner XXL" panose="02000000000000000000" pitchFamily="2" charset="-78"/>
                <a:cs typeface="Hacen Liner XXL" panose="02000000000000000000" pitchFamily="2" charset="-78"/>
              </a:rPr>
              <a:t>المدرس فضل هاشم</a:t>
            </a:r>
          </a:p>
          <a:p>
            <a:r>
              <a:rPr lang="ar-SA" dirty="0" smtClean="0">
                <a:latin typeface="Hacen Liner XXL" panose="02000000000000000000" pitchFamily="2" charset="-78"/>
                <a:cs typeface="Hacen Liner XXL" panose="02000000000000000000" pitchFamily="2" charset="-78"/>
              </a:rPr>
              <a:t>المدرس فاضل عباس</a:t>
            </a:r>
            <a:endParaRPr lang="en-GB" dirty="0">
              <a:latin typeface="Hacen Liner XXL" panose="02000000000000000000" pitchFamily="2" charset="-78"/>
              <a:cs typeface="Hacen Liner XXL" panose="02000000000000000000" pitchFamily="2" charset="-78"/>
            </a:endParaRPr>
          </a:p>
        </p:txBody>
      </p:sp>
    </p:spTree>
    <p:extLst>
      <p:ext uri="{BB962C8B-B14F-4D97-AF65-F5344CB8AC3E}">
        <p14:creationId xmlns:p14="http://schemas.microsoft.com/office/powerpoint/2010/main" val="226710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3">
                                            <p:txEl>
                                              <p:pRg st="0" end="0"/>
                                            </p:txEl>
                                          </p:spTgt>
                                        </p:tgtEl>
                                      </p:cBhvr>
                                    </p:animEffect>
                                    <p:anim calcmode="lin" valueType="num">
                                      <p:cBhvr>
                                        <p:cTn id="7"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3">
                                            <p:txEl>
                                              <p:pRg st="0" end="0"/>
                                            </p:txEl>
                                          </p:spTgt>
                                        </p:tgtEl>
                                        <p:attrNameLst>
                                          <p:attrName>ppt_h</p:attrName>
                                        </p:attrNameLst>
                                      </p:cBhvr>
                                      <p:tavLst>
                                        <p:tav tm="0">
                                          <p:val>
                                            <p:strVal val="ppt_h"/>
                                          </p:val>
                                        </p:tav>
                                        <p:tav tm="100000">
                                          <p:val>
                                            <p:strVal val="ppt_h"/>
                                          </p:val>
                                        </p:tav>
                                      </p:tavLst>
                                    </p:anim>
                                    <p:set>
                                      <p:cBhvr>
                                        <p:cTn id="9" dur="1" fill="hold">
                                          <p:stCondLst>
                                            <p:cond delay="1999"/>
                                          </p:stCondLst>
                                        </p:cTn>
                                        <p:tgtEl>
                                          <p:spTgt spid="3">
                                            <p:txEl>
                                              <p:pRg st="0" end="0"/>
                                            </p:txEl>
                                          </p:spTgt>
                                        </p:tgtEl>
                                        <p:attrNameLst>
                                          <p:attrName>style.visibility</p:attrName>
                                        </p:attrNameLst>
                                      </p:cBhvr>
                                      <p:to>
                                        <p:strVal val="hidden"/>
                                      </p:to>
                                    </p:set>
                                  </p:childTnLst>
                                </p:cTn>
                              </p:par>
                              <p:par>
                                <p:cTn id="10" presetID="45" presetClass="exit" presetSubtype="0" fill="hold" nodeType="withEffect">
                                  <p:stCondLst>
                                    <p:cond delay="0"/>
                                  </p:stCondLst>
                                  <p:childTnLst>
                                    <p:animEffect transition="out" filter="fade">
                                      <p:cBhvr>
                                        <p:cTn id="11" dur="2000"/>
                                        <p:tgtEl>
                                          <p:spTgt spid="3">
                                            <p:txEl>
                                              <p:pRg st="1" end="1"/>
                                            </p:txEl>
                                          </p:spTgt>
                                        </p:tgtEl>
                                      </p:cBhvr>
                                    </p:animEffect>
                                    <p:anim calcmode="lin" valueType="num">
                                      <p:cBhvr>
                                        <p:cTn id="12"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3" dur="2000"/>
                                        <p:tgtEl>
                                          <p:spTgt spid="3">
                                            <p:txEl>
                                              <p:pRg st="1" end="1"/>
                                            </p:txEl>
                                          </p:spTgt>
                                        </p:tgtEl>
                                        <p:attrNameLst>
                                          <p:attrName>ppt_h</p:attrName>
                                        </p:attrNameLst>
                                      </p:cBhvr>
                                      <p:tavLst>
                                        <p:tav tm="0">
                                          <p:val>
                                            <p:strVal val="ppt_h"/>
                                          </p:val>
                                        </p:tav>
                                        <p:tav tm="100000">
                                          <p:val>
                                            <p:strVal val="ppt_h"/>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7" presetClass="emph" presetSubtype="2" fill="hold" nodeType="clickEffect">
                                  <p:stCondLst>
                                    <p:cond delay="0"/>
                                  </p:stCondLst>
                                  <p:childTnLst>
                                    <p:animClr clrSpc="rgb" dir="cw">
                                      <p:cBhvr>
                                        <p:cTn id="18" dur="2000" fill="hold"/>
                                        <p:tgtEl>
                                          <p:spTgt spid="2"/>
                                        </p:tgtEl>
                                        <p:attrNameLst>
                                          <p:attrName>stroke.color</p:attrName>
                                        </p:attrNameLst>
                                      </p:cBhvr>
                                      <p:to>
                                        <a:schemeClr val="accent2"/>
                                      </p:to>
                                    </p:animClr>
                                    <p:set>
                                      <p:cBhvr>
                                        <p:cTn id="19" dur="2000" fill="hold"/>
                                        <p:tgtEl>
                                          <p:spTgt spid="2"/>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cs typeface="(AH) Manal Black" pitchFamily="2" charset="-78"/>
              </a:rPr>
              <a:t>الاطار والجدول</a:t>
            </a:r>
            <a:endParaRPr lang="en-GB" dirty="0">
              <a:cs typeface="(AH) Manal Black"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24101" y="199920"/>
            <a:ext cx="4347922" cy="6241574"/>
          </a:xfrm>
        </p:spPr>
      </p:pic>
    </p:spTree>
    <p:extLst>
      <p:ext uri="{BB962C8B-B14F-4D97-AF65-F5344CB8AC3E}">
        <p14:creationId xmlns:p14="http://schemas.microsoft.com/office/powerpoint/2010/main" val="82136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xit" presetSubtype="1" fill="hold" nodeType="clickEffect">
                                  <p:stCondLst>
                                    <p:cond delay="0"/>
                                  </p:stCondLst>
                                  <p:childTnLst>
                                    <p:animEffect transition="out" filter="wheel(1)">
                                      <p:cBhvr>
                                        <p:cTn id="10" dur="2000"/>
                                        <p:tgtEl>
                                          <p:spTgt spid="4"/>
                                        </p:tgtEl>
                                      </p:cBhvr>
                                    </p:animEffect>
                                    <p:set>
                                      <p:cBhvr>
                                        <p:cTn id="11"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cs typeface="(AH) Manal Black" pitchFamily="2" charset="-78"/>
              </a:rPr>
              <a:t>العمليات الهندسية</a:t>
            </a:r>
            <a:endParaRPr lang="en-GB" dirty="0">
              <a:cs typeface="(AH) Manal Black" pitchFamily="2" charset="-78"/>
            </a:endParaRPr>
          </a:p>
        </p:txBody>
      </p:sp>
      <p:sp>
        <p:nvSpPr>
          <p:cNvPr id="3" name="Content Placeholder 2"/>
          <p:cNvSpPr>
            <a:spLocks noGrp="1"/>
          </p:cNvSpPr>
          <p:nvPr>
            <p:ph idx="1"/>
          </p:nvPr>
        </p:nvSpPr>
        <p:spPr/>
        <p:txBody>
          <a:bodyPr>
            <a:normAutofit/>
          </a:bodyPr>
          <a:lstStyle/>
          <a:p>
            <a:pPr algn="r" rtl="1"/>
            <a:r>
              <a:rPr lang="ar-SA" dirty="0" smtClean="0"/>
              <a:t>تنصيف الخط المستقيم</a:t>
            </a:r>
          </a:p>
          <a:p>
            <a:pPr algn="r" rtl="1"/>
            <a:r>
              <a:rPr lang="ar-IQ" dirty="0" smtClean="0"/>
              <a:t>وفيما </a:t>
            </a:r>
            <a:r>
              <a:rPr lang="ar-IQ" dirty="0"/>
              <a:t>يلي الخطوات</a:t>
            </a:r>
          </a:p>
          <a:p>
            <a:pPr algn="r" rtl="1">
              <a:buFont typeface="+mj-lt"/>
              <a:buAutoNum type="arabicPeriod"/>
            </a:pPr>
            <a:r>
              <a:rPr lang="ar-IQ" dirty="0" smtClean="0"/>
              <a:t>نرسم </a:t>
            </a:r>
            <a:r>
              <a:rPr lang="ar-IQ" dirty="0"/>
              <a:t>الخط المستقيم </a:t>
            </a:r>
            <a:r>
              <a:rPr lang="en-GB" dirty="0"/>
              <a:t>AB  .</a:t>
            </a:r>
          </a:p>
          <a:p>
            <a:pPr algn="r" rtl="1">
              <a:buFont typeface="+mj-lt"/>
              <a:buAutoNum type="arabicPeriod"/>
            </a:pPr>
            <a:r>
              <a:rPr lang="ar-IQ" dirty="0" smtClean="0"/>
              <a:t>نفتح </a:t>
            </a:r>
            <a:r>
              <a:rPr lang="ar-IQ" dirty="0"/>
              <a:t> الفرجال على فتحة اكبر من نصف طول المستقيم بقليل ( يكون تقديرا لا ضبطا حتى لو كان ثلاثة ارباع طول الخط ).</a:t>
            </a:r>
          </a:p>
          <a:p>
            <a:pPr algn="r" rtl="1">
              <a:buFont typeface="+mj-lt"/>
              <a:buAutoNum type="arabicPeriod"/>
            </a:pPr>
            <a:r>
              <a:rPr lang="ar-IQ" dirty="0" smtClean="0"/>
              <a:t>نثبت </a:t>
            </a:r>
            <a:r>
              <a:rPr lang="ar-IQ" dirty="0"/>
              <a:t>الفرجال على النقطة </a:t>
            </a:r>
            <a:r>
              <a:rPr lang="en-GB" dirty="0"/>
              <a:t>A </a:t>
            </a:r>
            <a:r>
              <a:rPr lang="ar-IQ" dirty="0"/>
              <a:t>ونرسم قوسا اعلى واسفل المستقيم </a:t>
            </a:r>
            <a:r>
              <a:rPr lang="en-GB" dirty="0"/>
              <a:t>AB .</a:t>
            </a:r>
          </a:p>
          <a:p>
            <a:pPr algn="r" rtl="1">
              <a:buFont typeface="+mj-lt"/>
              <a:buAutoNum type="arabicPeriod"/>
            </a:pPr>
            <a:r>
              <a:rPr lang="ar-IQ" dirty="0" smtClean="0"/>
              <a:t>نكرر </a:t>
            </a:r>
            <a:r>
              <a:rPr lang="ar-IQ" dirty="0"/>
              <a:t>الخطوة 3 في النقطة </a:t>
            </a:r>
            <a:r>
              <a:rPr lang="en-GB" dirty="0"/>
              <a:t>B . </a:t>
            </a:r>
            <a:r>
              <a:rPr lang="ar-IQ" dirty="0"/>
              <a:t>سوف يتقاطع القوسان في النقطتين </a:t>
            </a:r>
            <a:r>
              <a:rPr lang="en-GB" dirty="0"/>
              <a:t>C , D .</a:t>
            </a:r>
          </a:p>
          <a:p>
            <a:pPr algn="r" rtl="1">
              <a:buFont typeface="+mj-lt"/>
              <a:buAutoNum type="arabicPeriod"/>
            </a:pPr>
            <a:r>
              <a:rPr lang="ar-IQ" dirty="0" smtClean="0"/>
              <a:t>نضع </a:t>
            </a:r>
            <a:r>
              <a:rPr lang="ar-IQ" dirty="0"/>
              <a:t>المسطرة فوق النقطتين لنحدد منتصف المستقيم بخط صغير </a:t>
            </a:r>
            <a:r>
              <a:rPr lang="ar-SA" dirty="0" smtClean="0"/>
              <a:t>يدعى العمود المنصف </a:t>
            </a:r>
            <a:r>
              <a:rPr lang="ar-IQ" dirty="0" smtClean="0"/>
              <a:t>ونحصل </a:t>
            </a:r>
            <a:r>
              <a:rPr lang="ar-IQ" dirty="0"/>
              <a:t>على النقطة </a:t>
            </a:r>
            <a:r>
              <a:rPr lang="en-GB" dirty="0"/>
              <a:t>E </a:t>
            </a:r>
            <a:r>
              <a:rPr lang="en-GB" dirty="0" smtClean="0"/>
              <a:t>.</a:t>
            </a:r>
            <a:endParaRPr lang="en-GB" dirty="0"/>
          </a:p>
        </p:txBody>
      </p:sp>
    </p:spTree>
    <p:extLst>
      <p:ext uri="{BB962C8B-B14F-4D97-AF65-F5344CB8AC3E}">
        <p14:creationId xmlns:p14="http://schemas.microsoft.com/office/powerpoint/2010/main" val="185626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21600000">
                                      <p:cBhvr>
                                        <p:cTn id="12" dur="2000" fill="hold"/>
                                        <p:tgtEl>
                                          <p:spTgt spid="3">
                                            <p:txEl>
                                              <p:pRg st="0" end="0"/>
                                            </p:txEl>
                                          </p:spTgt>
                                        </p:tgtEl>
                                        <p:attrNameLst>
                                          <p:attrName>r</p:attrName>
                                        </p:attrNameLst>
                                      </p:cBhvr>
                                    </p:animRot>
                                  </p:childTnLst>
                                </p:cTn>
                              </p:par>
                              <p:par>
                                <p:cTn id="13" presetID="8" presetClass="emph" presetSubtype="0" fill="hold" nodeType="withEffect">
                                  <p:stCondLst>
                                    <p:cond delay="0"/>
                                  </p:stCondLst>
                                  <p:childTnLst>
                                    <p:animRot by="21600000">
                                      <p:cBhvr>
                                        <p:cTn id="14" dur="2000" fill="hold"/>
                                        <p:tgtEl>
                                          <p:spTgt spid="3">
                                            <p:txEl>
                                              <p:pRg st="1" end="1"/>
                                            </p:txEl>
                                          </p:spTgt>
                                        </p:tgtEl>
                                        <p:attrNameLst>
                                          <p:attrName>r</p:attrName>
                                        </p:attrNameLst>
                                      </p:cBhvr>
                                    </p:animRot>
                                  </p:childTnLst>
                                </p:cTn>
                              </p:par>
                              <p:par>
                                <p:cTn id="15" presetID="8" presetClass="emph" presetSubtype="0" fill="hold" nodeType="withEffect">
                                  <p:stCondLst>
                                    <p:cond delay="0"/>
                                  </p:stCondLst>
                                  <p:childTnLst>
                                    <p:animRot by="21600000">
                                      <p:cBhvr>
                                        <p:cTn id="16" dur="2000" fill="hold"/>
                                        <p:tgtEl>
                                          <p:spTgt spid="3">
                                            <p:txEl>
                                              <p:pRg st="2" end="2"/>
                                            </p:txEl>
                                          </p:spTgt>
                                        </p:tgtEl>
                                        <p:attrNameLst>
                                          <p:attrName>r</p:attrName>
                                        </p:attrNameLst>
                                      </p:cBhvr>
                                    </p:animRot>
                                  </p:childTnLst>
                                </p:cTn>
                              </p:par>
                              <p:par>
                                <p:cTn id="17" presetID="8" presetClass="emph" presetSubtype="0" fill="hold" nodeType="withEffect">
                                  <p:stCondLst>
                                    <p:cond delay="0"/>
                                  </p:stCondLst>
                                  <p:childTnLst>
                                    <p:animRot by="21600000">
                                      <p:cBhvr>
                                        <p:cTn id="18" dur="2000" fill="hold"/>
                                        <p:tgtEl>
                                          <p:spTgt spid="3">
                                            <p:txEl>
                                              <p:pRg st="3" end="3"/>
                                            </p:txEl>
                                          </p:spTgt>
                                        </p:tgtEl>
                                        <p:attrNameLst>
                                          <p:attrName>r</p:attrName>
                                        </p:attrNameLst>
                                      </p:cBhvr>
                                    </p:animRot>
                                  </p:childTnLst>
                                </p:cTn>
                              </p:par>
                              <p:par>
                                <p:cTn id="19" presetID="8" presetClass="emph" presetSubtype="0" fill="hold" nodeType="withEffect">
                                  <p:stCondLst>
                                    <p:cond delay="0"/>
                                  </p:stCondLst>
                                  <p:childTnLst>
                                    <p:animRot by="21600000">
                                      <p:cBhvr>
                                        <p:cTn id="20" dur="2000" fill="hold"/>
                                        <p:tgtEl>
                                          <p:spTgt spid="3">
                                            <p:txEl>
                                              <p:pRg st="4" end="4"/>
                                            </p:txEl>
                                          </p:spTgt>
                                        </p:tgtEl>
                                        <p:attrNameLst>
                                          <p:attrName>r</p:attrName>
                                        </p:attrNameLst>
                                      </p:cBhvr>
                                    </p:animRot>
                                  </p:childTnLst>
                                </p:cTn>
                              </p:par>
                              <p:par>
                                <p:cTn id="21" presetID="8" presetClass="emph" presetSubtype="0" fill="hold" nodeType="withEffect">
                                  <p:stCondLst>
                                    <p:cond delay="0"/>
                                  </p:stCondLst>
                                  <p:childTnLst>
                                    <p:animRot by="21600000">
                                      <p:cBhvr>
                                        <p:cTn id="22" dur="2000" fill="hold"/>
                                        <p:tgtEl>
                                          <p:spTgt spid="3">
                                            <p:txEl>
                                              <p:pRg st="5" end="5"/>
                                            </p:txEl>
                                          </p:spTgt>
                                        </p:tgtEl>
                                        <p:attrNameLst>
                                          <p:attrName>r</p:attrName>
                                        </p:attrNameLst>
                                      </p:cBhvr>
                                    </p:animRot>
                                  </p:childTnLst>
                                </p:cTn>
                              </p:par>
                              <p:par>
                                <p:cTn id="23" presetID="8" presetClass="emph" presetSubtype="0" fill="hold" nodeType="withEffect">
                                  <p:stCondLst>
                                    <p:cond delay="0"/>
                                  </p:stCondLst>
                                  <p:childTnLst>
                                    <p:animRot by="21600000">
                                      <p:cBhvr>
                                        <p:cTn id="24" dur="2000" fill="hold"/>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cxnSp>
        <p:nvCxnSpPr>
          <p:cNvPr id="5" name="Straight Connector 4"/>
          <p:cNvCxnSpPr/>
          <p:nvPr/>
        </p:nvCxnSpPr>
        <p:spPr>
          <a:xfrm>
            <a:off x="2575775" y="3760631"/>
            <a:ext cx="4971245" cy="0"/>
          </a:xfrm>
          <a:prstGeom prst="line">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7" name="Arc 6"/>
          <p:cNvSpPr/>
          <p:nvPr/>
        </p:nvSpPr>
        <p:spPr>
          <a:xfrm rot="463777">
            <a:off x="2276608" y="2167670"/>
            <a:ext cx="3388356" cy="3144062"/>
          </a:xfrm>
          <a:prstGeom prst="arc">
            <a:avLst>
              <a:gd name="adj1" fmla="val 16649351"/>
              <a:gd name="adj2" fmla="val 3141806"/>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GB"/>
          </a:p>
        </p:txBody>
      </p:sp>
      <p:sp>
        <p:nvSpPr>
          <p:cNvPr id="8" name="Content Placeholder 7"/>
          <p:cNvSpPr>
            <a:spLocks noGrp="1"/>
          </p:cNvSpPr>
          <p:nvPr>
            <p:ph idx="1"/>
          </p:nvPr>
        </p:nvSpPr>
        <p:spPr>
          <a:xfrm rot="15510408">
            <a:off x="4619605" y="2026078"/>
            <a:ext cx="3160433" cy="3442854"/>
          </a:xfrm>
          <a:prstGeom prst="arc">
            <a:avLst>
              <a:gd name="adj1" fmla="val 12244370"/>
              <a:gd name="adj2" fmla="val 0"/>
            </a:avLst>
          </a:prstGeom>
        </p:spPr>
        <p:style>
          <a:lnRef idx="2">
            <a:schemeClr val="accent3"/>
          </a:lnRef>
          <a:fillRef idx="0">
            <a:schemeClr val="accent3"/>
          </a:fillRef>
          <a:effectRef idx="1">
            <a:schemeClr val="accent3"/>
          </a:effectRef>
          <a:fontRef idx="minor">
            <a:schemeClr val="tx1"/>
          </a:fontRef>
        </p:style>
        <p:txBody>
          <a:bodyPr rtlCol="0" anchor="ctr"/>
          <a:lstStyle/>
          <a:p>
            <a:endParaRPr lang="en-GB" dirty="0"/>
          </a:p>
        </p:txBody>
      </p:sp>
      <p:cxnSp>
        <p:nvCxnSpPr>
          <p:cNvPr id="10" name="Straight Connector 9"/>
          <p:cNvCxnSpPr/>
          <p:nvPr/>
        </p:nvCxnSpPr>
        <p:spPr>
          <a:xfrm>
            <a:off x="5061397" y="2189408"/>
            <a:ext cx="0" cy="2923505"/>
          </a:xfrm>
          <a:prstGeom prst="line">
            <a:avLst/>
          </a:prstGeom>
          <a:ln w="5715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285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barn(inVertical)">
                                      <p:cBhvr>
                                        <p:cTn id="7" dur="500"/>
                                        <p:tgtEl>
                                          <p:spTgt spid="8">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nodePh="1">
                                  <p:stCondLst>
                                    <p:cond delay="0"/>
                                  </p:stCondLst>
                                  <p:endCondLst>
                                    <p:cond evt="begin" delay="0">
                                      <p:tn val="10"/>
                                    </p:cond>
                                  </p:end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arn(inVertic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mph" presetSubtype="0" fill="hold" nodeType="clickEffect">
                                  <p:stCondLst>
                                    <p:cond delay="0"/>
                                  </p:stCondLst>
                                  <p:childTnLst>
                                    <p:animClr clrSpc="hsl" dir="cw">
                                      <p:cBhvr override="childStyle">
                                        <p:cTn id="16" dur="500" fill="hold"/>
                                        <p:tgtEl>
                                          <p:spTgt spid="5"/>
                                        </p:tgtEl>
                                        <p:attrNameLst>
                                          <p:attrName>style.color</p:attrName>
                                        </p:attrNameLst>
                                      </p:cBhvr>
                                      <p:by>
                                        <p:hsl h="0" s="-12549" l="-25098"/>
                                      </p:by>
                                    </p:animClr>
                                    <p:animClr clrSpc="hsl" dir="cw">
                                      <p:cBhvr>
                                        <p:cTn id="17" dur="500" fill="hold"/>
                                        <p:tgtEl>
                                          <p:spTgt spid="5"/>
                                        </p:tgtEl>
                                        <p:attrNameLst>
                                          <p:attrName>fillcolor</p:attrName>
                                        </p:attrNameLst>
                                      </p:cBhvr>
                                      <p:by>
                                        <p:hsl h="0" s="-12549" l="-25098"/>
                                      </p:by>
                                    </p:animClr>
                                    <p:animClr clrSpc="hsl" dir="cw">
                                      <p:cBhvr>
                                        <p:cTn id="18" dur="500" fill="hold"/>
                                        <p:tgtEl>
                                          <p:spTgt spid="5"/>
                                        </p:tgtEl>
                                        <p:attrNameLst>
                                          <p:attrName>stroke.color</p:attrName>
                                        </p:attrNameLst>
                                      </p:cBhvr>
                                      <p:by>
                                        <p:hsl h="0" s="-12549" l="-25098"/>
                                      </p:by>
                                    </p:animClr>
                                    <p:set>
                                      <p:cBhvr>
                                        <p:cTn id="19" dur="500" fill="hold"/>
                                        <p:tgtEl>
                                          <p:spTgt spid="5"/>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27" presetClass="emph" presetSubtype="0" fill="remove" nodeType="clickEffect">
                                  <p:stCondLst>
                                    <p:cond delay="0"/>
                                  </p:stCondLst>
                                  <p:childTnLst>
                                    <p:animClr clrSpc="rgb" dir="cw">
                                      <p:cBhvr override="childStyle">
                                        <p:cTn id="23" dur="250" autoRev="1" fill="remove"/>
                                        <p:tgtEl>
                                          <p:spTgt spid="10"/>
                                        </p:tgtEl>
                                        <p:attrNameLst>
                                          <p:attrName>style.color</p:attrName>
                                        </p:attrNameLst>
                                      </p:cBhvr>
                                      <p:to>
                                        <a:schemeClr val="bg1"/>
                                      </p:to>
                                    </p:animClr>
                                    <p:animClr clrSpc="rgb" dir="cw">
                                      <p:cBhvr>
                                        <p:cTn id="24" dur="250" autoRev="1" fill="remove"/>
                                        <p:tgtEl>
                                          <p:spTgt spid="10"/>
                                        </p:tgtEl>
                                        <p:attrNameLst>
                                          <p:attrName>fillcolor</p:attrName>
                                        </p:attrNameLst>
                                      </p:cBhvr>
                                      <p:to>
                                        <a:schemeClr val="bg1"/>
                                      </p:to>
                                    </p:animClr>
                                    <p:set>
                                      <p:cBhvr>
                                        <p:cTn id="25" dur="250" autoRev="1" fill="remove"/>
                                        <p:tgtEl>
                                          <p:spTgt spid="10"/>
                                        </p:tgtEl>
                                        <p:attrNameLst>
                                          <p:attrName>fill.type</p:attrName>
                                        </p:attrNameLst>
                                      </p:cBhvr>
                                      <p:to>
                                        <p:strVal val="solid"/>
                                      </p:to>
                                    </p:set>
                                    <p:set>
                                      <p:cBhvr>
                                        <p:cTn id="26" dur="250" autoRev="1" fill="remove"/>
                                        <p:tgtEl>
                                          <p:spTgt spid="1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687482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Engineering Drawing</a:t>
            </a:r>
            <a:endParaRPr lang="en-GB" dirty="0"/>
          </a:p>
        </p:txBody>
      </p:sp>
      <p:sp>
        <p:nvSpPr>
          <p:cNvPr id="3" name="Subtitle 2"/>
          <p:cNvSpPr>
            <a:spLocks noGrp="1"/>
          </p:cNvSpPr>
          <p:nvPr>
            <p:ph type="subTitle" idx="1"/>
          </p:nvPr>
        </p:nvSpPr>
        <p:spPr/>
        <p:txBody>
          <a:bodyPr/>
          <a:lstStyle/>
          <a:p>
            <a:pPr algn="ctr"/>
            <a:r>
              <a:rPr lang="en-GB" dirty="0" smtClean="0"/>
              <a:t>FIRST CLASS CHEMICAL ENGINEERING </a:t>
            </a:r>
            <a:endParaRPr lang="en-GB" dirty="0"/>
          </a:p>
        </p:txBody>
      </p:sp>
    </p:spTree>
    <p:extLst>
      <p:ext uri="{BB962C8B-B14F-4D97-AF65-F5344CB8AC3E}">
        <p14:creationId xmlns:p14="http://schemas.microsoft.com/office/powerpoint/2010/main" val="78991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nodeType="clickEffect">
                                  <p:stCondLst>
                                    <p:cond delay="0"/>
                                  </p:stCondLst>
                                  <p:childTnLst>
                                    <p:anim calcmode="lin" valueType="num">
                                      <p:cBhvr>
                                        <p:cTn id="12" dur="500"/>
                                        <p:tgtEl>
                                          <p:spTgt spid="3">
                                            <p:txEl>
                                              <p:pRg st="0" end="0"/>
                                            </p:txEl>
                                          </p:spTgt>
                                        </p:tgtEl>
                                        <p:attrNameLst>
                                          <p:attrName>ppt_w</p:attrName>
                                        </p:attrNameLst>
                                      </p:cBhvr>
                                      <p:tavLst>
                                        <p:tav tm="0">
                                          <p:val>
                                            <p:strVal val="ppt_w"/>
                                          </p:val>
                                        </p:tav>
                                        <p:tav tm="100000">
                                          <p:val>
                                            <p:fltVal val="0"/>
                                          </p:val>
                                        </p:tav>
                                      </p:tavLst>
                                    </p:anim>
                                    <p:anim calcmode="lin" valueType="num">
                                      <p:cBhvr>
                                        <p:cTn id="13" dur="500"/>
                                        <p:tgtEl>
                                          <p:spTgt spid="3">
                                            <p:txEl>
                                              <p:pRg st="0" end="0"/>
                                            </p:txEl>
                                          </p:spTgt>
                                        </p:tgtEl>
                                        <p:attrNameLst>
                                          <p:attrName>ppt_h</p:attrName>
                                        </p:attrNameLst>
                                      </p:cBhvr>
                                      <p:tavLst>
                                        <p:tav tm="0">
                                          <p:val>
                                            <p:strVal val="ppt_h"/>
                                          </p:val>
                                        </p:tav>
                                        <p:tav tm="100000">
                                          <p:val>
                                            <p:fltVal val="0"/>
                                          </p:val>
                                        </p:tav>
                                      </p:tavLst>
                                    </p:anim>
                                    <p:animEffect transition="out" filter="fade">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cs typeface="(AH) Manal Black" pitchFamily="2" charset="-78"/>
              </a:rPr>
              <a:t>الادوات المطلوبة للرسم الهندسي</a:t>
            </a:r>
            <a:r>
              <a:rPr lang="ar-SA" dirty="0" smtClean="0"/>
              <a:t/>
            </a:r>
            <a:br>
              <a:rPr lang="ar-SA" dirty="0" smtClean="0"/>
            </a:br>
            <a:r>
              <a:rPr lang="en-GB" dirty="0"/>
              <a:t>The tools required in the engineering drawing</a:t>
            </a:r>
          </a:p>
        </p:txBody>
      </p:sp>
      <p:sp>
        <p:nvSpPr>
          <p:cNvPr id="3" name="Content Placeholder 2"/>
          <p:cNvSpPr>
            <a:spLocks noGrp="1"/>
          </p:cNvSpPr>
          <p:nvPr>
            <p:ph idx="1"/>
          </p:nvPr>
        </p:nvSpPr>
        <p:spPr/>
        <p:txBody>
          <a:bodyPr/>
          <a:lstStyle/>
          <a:p>
            <a:pPr algn="r" rtl="1"/>
            <a:r>
              <a:rPr lang="ar-SA" dirty="0" smtClean="0"/>
              <a:t>بورد (</a:t>
            </a:r>
            <a:r>
              <a:rPr lang="en-GB" dirty="0"/>
              <a:t>Board</a:t>
            </a:r>
            <a:r>
              <a:rPr lang="ar-SA" dirty="0" smtClean="0"/>
              <a:t>)</a:t>
            </a:r>
          </a:p>
          <a:p>
            <a:pPr algn="r" rtl="1"/>
            <a:r>
              <a:rPr lang="ar-SA" dirty="0" smtClean="0"/>
              <a:t>ورق رسم (</a:t>
            </a:r>
            <a:r>
              <a:rPr lang="en-GB" dirty="0" smtClean="0"/>
              <a:t>A4</a:t>
            </a:r>
            <a:r>
              <a:rPr lang="ar-SA" dirty="0" smtClean="0"/>
              <a:t>) </a:t>
            </a:r>
            <a:r>
              <a:rPr lang="en-GB" dirty="0" smtClean="0"/>
              <a:t> </a:t>
            </a:r>
            <a:r>
              <a:rPr lang="ar-SA" dirty="0" smtClean="0"/>
              <a:t>297</a:t>
            </a:r>
            <a:r>
              <a:rPr lang="en-GB" dirty="0" smtClean="0"/>
              <a:t>210 X </a:t>
            </a:r>
            <a:endParaRPr lang="en-GB" dirty="0"/>
          </a:p>
          <a:p>
            <a:pPr algn="r" rtl="1"/>
            <a:r>
              <a:rPr lang="ar-SA" dirty="0" smtClean="0"/>
              <a:t>مسطره حرف </a:t>
            </a:r>
            <a:r>
              <a:rPr lang="en-GB" dirty="0" smtClean="0"/>
              <a:t>(T- SQUARE)</a:t>
            </a:r>
            <a:endParaRPr lang="ar-SA" dirty="0" smtClean="0"/>
          </a:p>
          <a:p>
            <a:pPr algn="r" rtl="1"/>
            <a:r>
              <a:rPr lang="ar-SA" dirty="0" smtClean="0"/>
              <a:t>مثلثات عدد 2 (</a:t>
            </a:r>
            <a:r>
              <a:rPr lang="en-GB" dirty="0"/>
              <a:t>45 degrees and 60 degrees</a:t>
            </a:r>
            <a:r>
              <a:rPr lang="ar-SA" dirty="0" smtClean="0"/>
              <a:t>)</a:t>
            </a:r>
            <a:r>
              <a:rPr lang="en-GB" dirty="0"/>
              <a:t> Triangles number </a:t>
            </a:r>
            <a:r>
              <a:rPr lang="en-GB" dirty="0" smtClean="0"/>
              <a:t>2</a:t>
            </a:r>
            <a:r>
              <a:rPr lang="ar-SA" dirty="0" smtClean="0"/>
              <a:t> </a:t>
            </a:r>
          </a:p>
          <a:p>
            <a:pPr algn="r" rtl="1"/>
            <a:r>
              <a:rPr lang="ar-SA" dirty="0" smtClean="0"/>
              <a:t>فرجال عدد 2 </a:t>
            </a:r>
          </a:p>
          <a:p>
            <a:pPr algn="r" rtl="1"/>
            <a:r>
              <a:rPr lang="ar-SA" dirty="0" smtClean="0"/>
              <a:t>لاصق شفاف</a:t>
            </a:r>
          </a:p>
          <a:p>
            <a:pPr algn="r" rtl="1"/>
            <a:r>
              <a:rPr lang="ar-SA" dirty="0" smtClean="0"/>
              <a:t>قلم رصاص .مساحة ,مبراة</a:t>
            </a:r>
          </a:p>
          <a:p>
            <a:pPr algn="r" rtl="1"/>
            <a:r>
              <a:rPr lang="ar-SA" dirty="0" smtClean="0"/>
              <a:t>قطعة قماش </a:t>
            </a:r>
          </a:p>
          <a:p>
            <a:pPr algn="r" rtl="1"/>
            <a:endParaRPr lang="ar-SA" dirty="0"/>
          </a:p>
          <a:p>
            <a:pPr marL="0" indent="0" algn="r" rtl="1">
              <a:buNone/>
            </a:pPr>
            <a:endParaRPr lang="ar-SA" dirty="0" smtClean="0"/>
          </a:p>
        </p:txBody>
      </p:sp>
    </p:spTree>
    <p:extLst>
      <p:ext uri="{BB962C8B-B14F-4D97-AF65-F5344CB8AC3E}">
        <p14:creationId xmlns:p14="http://schemas.microsoft.com/office/powerpoint/2010/main" val="4014457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nodeType="clickEffect">
                                  <p:stCondLst>
                                    <p:cond delay="0"/>
                                  </p:stCondLst>
                                  <p:childTnLst>
                                    <p:anim calcmode="lin" valueType="num">
                                      <p:cBhvr additive="base">
                                        <p:cTn id="11"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p:tgtEl>
                                          <p:spTgt spid="3">
                                            <p:txEl>
                                              <p:pRg st="0" end="0"/>
                                            </p:txEl>
                                          </p:spTgt>
                                        </p:tgtEl>
                                        <p:attrNameLst>
                                          <p:attrName>ppt_y</p:attrName>
                                        </p:attrNameLst>
                                      </p:cBhvr>
                                      <p:tavLst>
                                        <p:tav tm="0">
                                          <p:val>
                                            <p:strVal val="ppt_y"/>
                                          </p:val>
                                        </p:tav>
                                        <p:tav tm="100000">
                                          <p:val>
                                            <p:strVal val="1+ppt_h/2"/>
                                          </p:val>
                                        </p:tav>
                                      </p:tavLst>
                                    </p:anim>
                                    <p:set>
                                      <p:cBhvr>
                                        <p:cTn id="13" dur="1" fill="hold">
                                          <p:stCondLst>
                                            <p:cond delay="499"/>
                                          </p:stCondLst>
                                        </p:cTn>
                                        <p:tgtEl>
                                          <p:spTgt spid="3">
                                            <p:txEl>
                                              <p:pRg st="0" end="0"/>
                                            </p:txEl>
                                          </p:spTgt>
                                        </p:tgtEl>
                                        <p:attrNameLst>
                                          <p:attrName>style.visibility</p:attrName>
                                        </p:attrNameLst>
                                      </p:cBhvr>
                                      <p:to>
                                        <p:strVal val="hidden"/>
                                      </p:to>
                                    </p:set>
                                  </p:childTnLst>
                                </p:cTn>
                              </p:par>
                              <p:par>
                                <p:cTn id="14" presetID="2" presetClass="exit" presetSubtype="4" fill="hold" nodeType="withEffect">
                                  <p:stCondLst>
                                    <p:cond delay="0"/>
                                  </p:stCondLst>
                                  <p:childTnLst>
                                    <p:anim calcmode="lin" valueType="num">
                                      <p:cBhvr additive="base">
                                        <p:cTn id="15"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p:tgtEl>
                                          <p:spTgt spid="3">
                                            <p:txEl>
                                              <p:pRg st="1" end="1"/>
                                            </p:txEl>
                                          </p:spTgt>
                                        </p:tgtEl>
                                        <p:attrNameLst>
                                          <p:attrName>ppt_y</p:attrName>
                                        </p:attrNameLst>
                                      </p:cBhvr>
                                      <p:tavLst>
                                        <p:tav tm="0">
                                          <p:val>
                                            <p:strVal val="ppt_y"/>
                                          </p:val>
                                        </p:tav>
                                        <p:tav tm="100000">
                                          <p:val>
                                            <p:strVal val="1+ppt_h/2"/>
                                          </p:val>
                                        </p:tav>
                                      </p:tavLst>
                                    </p:anim>
                                    <p:set>
                                      <p:cBhvr>
                                        <p:cTn id="17" dur="1" fill="hold">
                                          <p:stCondLst>
                                            <p:cond delay="499"/>
                                          </p:stCondLst>
                                        </p:cTn>
                                        <p:tgtEl>
                                          <p:spTgt spid="3">
                                            <p:txEl>
                                              <p:pRg st="1" end="1"/>
                                            </p:txEl>
                                          </p:spTgt>
                                        </p:tgtEl>
                                        <p:attrNameLst>
                                          <p:attrName>style.visibility</p:attrName>
                                        </p:attrNameLst>
                                      </p:cBhvr>
                                      <p:to>
                                        <p:strVal val="hidden"/>
                                      </p:to>
                                    </p:set>
                                  </p:childTnLst>
                                </p:cTn>
                              </p:par>
                              <p:par>
                                <p:cTn id="18" presetID="2" presetClass="exit" presetSubtype="4" fill="hold" nodeType="withEffect">
                                  <p:stCondLst>
                                    <p:cond delay="0"/>
                                  </p:stCondLst>
                                  <p:childTnLst>
                                    <p:anim calcmode="lin" valueType="num">
                                      <p:cBhvr additive="base">
                                        <p:cTn id="19"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p:tgtEl>
                                          <p:spTgt spid="3">
                                            <p:txEl>
                                              <p:pRg st="2" end="2"/>
                                            </p:txEl>
                                          </p:spTgt>
                                        </p:tgtEl>
                                        <p:attrNameLst>
                                          <p:attrName>ppt_y</p:attrName>
                                        </p:attrNameLst>
                                      </p:cBhvr>
                                      <p:tavLst>
                                        <p:tav tm="0">
                                          <p:val>
                                            <p:strVal val="ppt_y"/>
                                          </p:val>
                                        </p:tav>
                                        <p:tav tm="100000">
                                          <p:val>
                                            <p:strVal val="1+ppt_h/2"/>
                                          </p:val>
                                        </p:tav>
                                      </p:tavLst>
                                    </p:anim>
                                    <p:set>
                                      <p:cBhvr>
                                        <p:cTn id="21" dur="1" fill="hold">
                                          <p:stCondLst>
                                            <p:cond delay="499"/>
                                          </p:stCondLst>
                                        </p:cTn>
                                        <p:tgtEl>
                                          <p:spTgt spid="3">
                                            <p:txEl>
                                              <p:pRg st="2" end="2"/>
                                            </p:txEl>
                                          </p:spTgt>
                                        </p:tgtEl>
                                        <p:attrNameLst>
                                          <p:attrName>style.visibility</p:attrName>
                                        </p:attrNameLst>
                                      </p:cBhvr>
                                      <p:to>
                                        <p:strVal val="hidden"/>
                                      </p:to>
                                    </p:set>
                                  </p:childTnLst>
                                </p:cTn>
                              </p:par>
                              <p:par>
                                <p:cTn id="22" presetID="2" presetClass="exit" presetSubtype="4" fill="hold" nodeType="withEffect">
                                  <p:stCondLst>
                                    <p:cond delay="0"/>
                                  </p:stCondLst>
                                  <p:childTnLst>
                                    <p:anim calcmode="lin" valueType="num">
                                      <p:cBhvr additive="base">
                                        <p:cTn id="23"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p:tgtEl>
                                          <p:spTgt spid="3">
                                            <p:txEl>
                                              <p:pRg st="3" end="3"/>
                                            </p:txEl>
                                          </p:spTgt>
                                        </p:tgtEl>
                                        <p:attrNameLst>
                                          <p:attrName>ppt_y</p:attrName>
                                        </p:attrNameLst>
                                      </p:cBhvr>
                                      <p:tavLst>
                                        <p:tav tm="0">
                                          <p:val>
                                            <p:strVal val="ppt_y"/>
                                          </p:val>
                                        </p:tav>
                                        <p:tav tm="100000">
                                          <p:val>
                                            <p:strVal val="1+ppt_h/2"/>
                                          </p:val>
                                        </p:tav>
                                      </p:tavLst>
                                    </p:anim>
                                    <p:set>
                                      <p:cBhvr>
                                        <p:cTn id="25" dur="1" fill="hold">
                                          <p:stCondLst>
                                            <p:cond delay="499"/>
                                          </p:stCondLst>
                                        </p:cTn>
                                        <p:tgtEl>
                                          <p:spTgt spid="3">
                                            <p:txEl>
                                              <p:pRg st="3" end="3"/>
                                            </p:txEl>
                                          </p:spTgt>
                                        </p:tgtEl>
                                        <p:attrNameLst>
                                          <p:attrName>style.visibility</p:attrName>
                                        </p:attrNameLst>
                                      </p:cBhvr>
                                      <p:to>
                                        <p:strVal val="hidden"/>
                                      </p:to>
                                    </p:set>
                                  </p:childTnLst>
                                </p:cTn>
                              </p:par>
                              <p:par>
                                <p:cTn id="26" presetID="2" presetClass="exit" presetSubtype="4" fill="hold" nodeType="withEffect">
                                  <p:stCondLst>
                                    <p:cond delay="0"/>
                                  </p:stCondLst>
                                  <p:childTnLst>
                                    <p:anim calcmode="lin" valueType="num">
                                      <p:cBhvr additive="base">
                                        <p:cTn id="27"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p:tgtEl>
                                          <p:spTgt spid="3">
                                            <p:txEl>
                                              <p:pRg st="4" end="4"/>
                                            </p:txEl>
                                          </p:spTgt>
                                        </p:tgtEl>
                                        <p:attrNameLst>
                                          <p:attrName>ppt_y</p:attrName>
                                        </p:attrNameLst>
                                      </p:cBhvr>
                                      <p:tavLst>
                                        <p:tav tm="0">
                                          <p:val>
                                            <p:strVal val="ppt_y"/>
                                          </p:val>
                                        </p:tav>
                                        <p:tav tm="100000">
                                          <p:val>
                                            <p:strVal val="1+ppt_h/2"/>
                                          </p:val>
                                        </p:tav>
                                      </p:tavLst>
                                    </p:anim>
                                    <p:set>
                                      <p:cBhvr>
                                        <p:cTn id="29" dur="1" fill="hold">
                                          <p:stCondLst>
                                            <p:cond delay="499"/>
                                          </p:stCondLst>
                                        </p:cTn>
                                        <p:tgtEl>
                                          <p:spTgt spid="3">
                                            <p:txEl>
                                              <p:pRg st="4" end="4"/>
                                            </p:txEl>
                                          </p:spTgt>
                                        </p:tgtEl>
                                        <p:attrNameLst>
                                          <p:attrName>style.visibility</p:attrName>
                                        </p:attrNameLst>
                                      </p:cBhvr>
                                      <p:to>
                                        <p:strVal val="hidden"/>
                                      </p:to>
                                    </p:set>
                                  </p:childTnLst>
                                </p:cTn>
                              </p:par>
                              <p:par>
                                <p:cTn id="30" presetID="2" presetClass="exit" presetSubtype="4" fill="hold" nodeType="withEffect">
                                  <p:stCondLst>
                                    <p:cond delay="0"/>
                                  </p:stCondLst>
                                  <p:childTnLst>
                                    <p:anim calcmode="lin" valueType="num">
                                      <p:cBhvr additive="base">
                                        <p:cTn id="31" dur="500"/>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p:tgtEl>
                                          <p:spTgt spid="3">
                                            <p:txEl>
                                              <p:pRg st="5" end="5"/>
                                            </p:txEl>
                                          </p:spTgt>
                                        </p:tgtEl>
                                        <p:attrNameLst>
                                          <p:attrName>ppt_y</p:attrName>
                                        </p:attrNameLst>
                                      </p:cBhvr>
                                      <p:tavLst>
                                        <p:tav tm="0">
                                          <p:val>
                                            <p:strVal val="ppt_y"/>
                                          </p:val>
                                        </p:tav>
                                        <p:tav tm="100000">
                                          <p:val>
                                            <p:strVal val="1+ppt_h/2"/>
                                          </p:val>
                                        </p:tav>
                                      </p:tavLst>
                                    </p:anim>
                                    <p:set>
                                      <p:cBhvr>
                                        <p:cTn id="33" dur="1" fill="hold">
                                          <p:stCondLst>
                                            <p:cond delay="499"/>
                                          </p:stCondLst>
                                        </p:cTn>
                                        <p:tgtEl>
                                          <p:spTgt spid="3">
                                            <p:txEl>
                                              <p:pRg st="5" end="5"/>
                                            </p:txEl>
                                          </p:spTgt>
                                        </p:tgtEl>
                                        <p:attrNameLst>
                                          <p:attrName>style.visibility</p:attrName>
                                        </p:attrNameLst>
                                      </p:cBhvr>
                                      <p:to>
                                        <p:strVal val="hidden"/>
                                      </p:to>
                                    </p:set>
                                  </p:childTnLst>
                                </p:cTn>
                              </p:par>
                              <p:par>
                                <p:cTn id="34" presetID="2" presetClass="exit" presetSubtype="4" fill="hold" nodeType="withEffect">
                                  <p:stCondLst>
                                    <p:cond delay="0"/>
                                  </p:stCondLst>
                                  <p:childTnLst>
                                    <p:anim calcmode="lin" valueType="num">
                                      <p:cBhvr additive="base">
                                        <p:cTn id="35" dur="500"/>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p:tgtEl>
                                          <p:spTgt spid="3">
                                            <p:txEl>
                                              <p:pRg st="6" end="6"/>
                                            </p:txEl>
                                          </p:spTgt>
                                        </p:tgtEl>
                                        <p:attrNameLst>
                                          <p:attrName>ppt_y</p:attrName>
                                        </p:attrNameLst>
                                      </p:cBhvr>
                                      <p:tavLst>
                                        <p:tav tm="0">
                                          <p:val>
                                            <p:strVal val="ppt_y"/>
                                          </p:val>
                                        </p:tav>
                                        <p:tav tm="100000">
                                          <p:val>
                                            <p:strVal val="1+ppt_h/2"/>
                                          </p:val>
                                        </p:tav>
                                      </p:tavLst>
                                    </p:anim>
                                    <p:set>
                                      <p:cBhvr>
                                        <p:cTn id="37" dur="1" fill="hold">
                                          <p:stCondLst>
                                            <p:cond delay="499"/>
                                          </p:stCondLst>
                                        </p:cTn>
                                        <p:tgtEl>
                                          <p:spTgt spid="3">
                                            <p:txEl>
                                              <p:pRg st="6" end="6"/>
                                            </p:txEl>
                                          </p:spTgt>
                                        </p:tgtEl>
                                        <p:attrNameLst>
                                          <p:attrName>style.visibility</p:attrName>
                                        </p:attrNameLst>
                                      </p:cBhvr>
                                      <p:to>
                                        <p:strVal val="hidden"/>
                                      </p:to>
                                    </p:set>
                                  </p:childTnLst>
                                </p:cTn>
                              </p:par>
                              <p:par>
                                <p:cTn id="38" presetID="2" presetClass="exit" presetSubtype="4" fill="hold" nodeType="withEffect">
                                  <p:stCondLst>
                                    <p:cond delay="0"/>
                                  </p:stCondLst>
                                  <p:childTnLst>
                                    <p:anim calcmode="lin" valueType="num">
                                      <p:cBhvr additive="base">
                                        <p:cTn id="39" dur="500"/>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p:tgtEl>
                                          <p:spTgt spid="3">
                                            <p:txEl>
                                              <p:pRg st="7" end="7"/>
                                            </p:txEl>
                                          </p:spTgt>
                                        </p:tgtEl>
                                        <p:attrNameLst>
                                          <p:attrName>ppt_y</p:attrName>
                                        </p:attrNameLst>
                                      </p:cBhvr>
                                      <p:tavLst>
                                        <p:tav tm="0">
                                          <p:val>
                                            <p:strVal val="ppt_y"/>
                                          </p:val>
                                        </p:tav>
                                        <p:tav tm="100000">
                                          <p:val>
                                            <p:strVal val="1+ppt_h/2"/>
                                          </p:val>
                                        </p:tav>
                                      </p:tavLst>
                                    </p:anim>
                                    <p:set>
                                      <p:cBhvr>
                                        <p:cTn id="41"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426" y="197477"/>
            <a:ext cx="8596668" cy="1320800"/>
          </a:xfrm>
        </p:spPr>
        <p:txBody>
          <a:bodyPr/>
          <a:lstStyle/>
          <a:p>
            <a:endParaRPr lang="en-GB" dirty="0"/>
          </a:p>
        </p:txBody>
      </p:sp>
      <p:sp>
        <p:nvSpPr>
          <p:cNvPr id="3" name="Content Placeholder 2"/>
          <p:cNvSpPr>
            <a:spLocks noGrp="1"/>
          </p:cNvSpPr>
          <p:nvPr>
            <p:ph idx="1"/>
          </p:nvPr>
        </p:nvSpPr>
        <p:spPr>
          <a:xfrm>
            <a:off x="677334" y="1518277"/>
            <a:ext cx="8596668" cy="4523085"/>
          </a:xfrm>
        </p:spPr>
        <p:txBody>
          <a:bodyPr>
            <a:normAutofit/>
          </a:bodyPr>
          <a:lstStyle/>
          <a:p>
            <a:pPr algn="just" rtl="1"/>
            <a:r>
              <a:rPr lang="ar-IQ" sz="2400" dirty="0">
                <a:cs typeface="(AH) Manal Black" pitchFamily="2" charset="-78"/>
              </a:rPr>
              <a:t>طاولة الرسم، وتسمى أيضاً لوحة الرسم، وهي عبارة عن طاولة قابلة للحركة والدوران إلى أعلى وأسفل وللأمام والخلف، مكونة من سطح أملس، يثبت عليها ورق الرسم، حيث يستخدم أحياناً بدلاً من الطاولة لوح خشبي أو بلاستيكي، على شكل مستطيل تتناسب أبعاده مع لوحة الرسم </a:t>
            </a:r>
            <a:endParaRPr lang="ar-SA" sz="2400" dirty="0" smtClean="0">
              <a:cs typeface="(AH) Manal Black" pitchFamily="2" charset="-78"/>
            </a:endParaRPr>
          </a:p>
          <a:p>
            <a:pPr algn="just" rtl="1"/>
            <a:r>
              <a:rPr lang="ar-IQ" sz="2400" dirty="0" smtClean="0">
                <a:cs typeface="(AH) Manal Black" pitchFamily="2" charset="-78"/>
              </a:rPr>
              <a:t>المسطرة </a:t>
            </a:r>
            <a:r>
              <a:rPr lang="ar-IQ" sz="2400" dirty="0">
                <a:cs typeface="(AH) Manal Black" pitchFamily="2" charset="-78"/>
              </a:rPr>
              <a:t>تُعتبر المسطرة من أهمّ الأدوات الهندسيّة التي تُستخدم لقياس الرسومات والخطوط، وبناءً عليها تُحدّد دقّة القياسات في الرّسم الهندسي، وفي معظمها محدّدة أبعادها بالميليمتر والسنتمتر والديسيمتر والمتر. </a:t>
            </a:r>
            <a:endParaRPr lang="en-GB" sz="2400" dirty="0" smtClean="0">
              <a:cs typeface="(AH) Manal Black" pitchFamily="2" charset="-78"/>
            </a:endParaRPr>
          </a:p>
          <a:p>
            <a:pPr algn="just" rtl="1"/>
            <a:r>
              <a:rPr lang="ar-IQ" sz="2400" dirty="0" smtClean="0">
                <a:cs typeface="(AH) Manal Black" pitchFamily="2" charset="-78"/>
              </a:rPr>
              <a:t>المسطرة </a:t>
            </a:r>
            <a:r>
              <a:rPr lang="en-GB" sz="2400" dirty="0">
                <a:cs typeface="(AH) Manal Black" pitchFamily="2" charset="-78"/>
              </a:rPr>
              <a:t>T </a:t>
            </a:r>
            <a:r>
              <a:rPr lang="ar-IQ" sz="2400" dirty="0">
                <a:cs typeface="(AH) Manal Black" pitchFamily="2" charset="-78"/>
              </a:rPr>
              <a:t>تُعتبر من أهمّ الأدوات أيضاً لإتمام عمليّة الرّسم، فهي التي تُستعمل من أجل رسم خطوطٍ أفقيّة متوازيّة. </a:t>
            </a:r>
            <a:r>
              <a:rPr lang="ar-IQ" sz="2400" dirty="0" smtClean="0">
                <a:cs typeface="(AH) Manal Black" pitchFamily="2" charset="-78"/>
              </a:rPr>
              <a:t>وهي </a:t>
            </a:r>
            <a:r>
              <a:rPr lang="ar-IQ" sz="2400" dirty="0">
                <a:cs typeface="(AH) Manal Black" pitchFamily="2" charset="-78"/>
              </a:rPr>
              <a:t>عبارة عن مسطرة بلاستيكية أو خشبية طولها من </a:t>
            </a:r>
            <a:r>
              <a:rPr lang="ar-SA" sz="2400" dirty="0" smtClean="0">
                <a:cs typeface="(AH) Manal Black" pitchFamily="2" charset="-78"/>
              </a:rPr>
              <a:t>7</a:t>
            </a:r>
            <a:r>
              <a:rPr lang="ar-IQ" sz="2400" dirty="0" smtClean="0">
                <a:cs typeface="(AH) Manal Black" pitchFamily="2" charset="-78"/>
              </a:rPr>
              <a:t>0-</a:t>
            </a:r>
            <a:r>
              <a:rPr lang="ar-SA" sz="2400" dirty="0" smtClean="0">
                <a:cs typeface="(AH) Manal Black" pitchFamily="2" charset="-78"/>
              </a:rPr>
              <a:t>8</a:t>
            </a:r>
            <a:r>
              <a:rPr lang="ar-IQ" sz="2400" dirty="0" smtClean="0">
                <a:cs typeface="(AH) Manal Black" pitchFamily="2" charset="-78"/>
              </a:rPr>
              <a:t>0 </a:t>
            </a:r>
            <a:r>
              <a:rPr lang="ar-IQ" sz="2400" dirty="0">
                <a:cs typeface="(AH) Manal Black" pitchFamily="2" charset="-78"/>
              </a:rPr>
              <a:t>سم مثبت على أحد طرفيها قطعة على شكل حرف </a:t>
            </a:r>
            <a:r>
              <a:rPr lang="en-GB" sz="2400" dirty="0">
                <a:cs typeface="(AH) Manal Black" pitchFamily="2" charset="-78"/>
              </a:rPr>
              <a:t>T </a:t>
            </a:r>
            <a:r>
              <a:rPr lang="ar-IQ" sz="2400" dirty="0">
                <a:cs typeface="(AH) Manal Black" pitchFamily="2" charset="-78"/>
              </a:rPr>
              <a:t>بالإنجليزية، وتستخدم لرسم الخطوط الأفقية </a:t>
            </a:r>
            <a:r>
              <a:rPr lang="ar-IQ" sz="2400" dirty="0" smtClean="0">
                <a:cs typeface="(AH) Manal Black" pitchFamily="2" charset="-78"/>
              </a:rPr>
              <a:t>على </a:t>
            </a:r>
            <a:r>
              <a:rPr lang="ar-IQ" sz="2400" dirty="0">
                <a:cs typeface="(AH) Manal Black" pitchFamily="2" charset="-78"/>
              </a:rPr>
              <a:t>لوحة الرسم</a:t>
            </a:r>
            <a:r>
              <a:rPr lang="ar-IQ" dirty="0">
                <a:cs typeface="(AH) Manal Black" pitchFamily="2" charset="-78"/>
              </a:rPr>
              <a:t>. </a:t>
            </a:r>
            <a:endParaRPr lang="ar-SA" dirty="0" smtClean="0">
              <a:cs typeface="(AH) Manal Black" pitchFamily="2" charset="-78"/>
            </a:endParaRPr>
          </a:p>
        </p:txBody>
      </p:sp>
    </p:spTree>
    <p:extLst>
      <p:ext uri="{BB962C8B-B14F-4D97-AF65-F5344CB8AC3E}">
        <p14:creationId xmlns:p14="http://schemas.microsoft.com/office/powerpoint/2010/main" val="283616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677334" y="609601"/>
            <a:ext cx="8596668" cy="5431762"/>
          </a:xfrm>
        </p:spPr>
        <p:txBody>
          <a:bodyPr>
            <a:noAutofit/>
          </a:bodyPr>
          <a:lstStyle/>
          <a:p>
            <a:pPr algn="r" rtl="1"/>
            <a:r>
              <a:rPr lang="ar-IQ" sz="2200" dirty="0">
                <a:cs typeface="(AH) Manal Black" pitchFamily="2" charset="-78"/>
              </a:rPr>
              <a:t>المثلثات، تصنع من الخشب أو البلاستيك الشفاف، وهنالك أنواع كثيرة منها 30°، 60°، 90°، 45°، 45°، 90°، حيث يتم استخدامها في رسم الخطوط العموديّة والمائلة. </a:t>
            </a:r>
            <a:endParaRPr lang="ar-SA" sz="2200" dirty="0">
              <a:cs typeface="(AH) Manal Black" pitchFamily="2" charset="-78"/>
            </a:endParaRPr>
          </a:p>
          <a:p>
            <a:pPr algn="r" rtl="1"/>
            <a:r>
              <a:rPr lang="ar-IQ" sz="2200" dirty="0">
                <a:cs typeface="(AH) Manal Black" pitchFamily="2" charset="-78"/>
              </a:rPr>
              <a:t>ورق الرسم، حيث يتوافر بألوان وأشكال مختلفة، الأبيض أو الأصفر أو الأبيض المائل إلى الحمرة، فمنها ما هو ناعم، ومتوسط النعومة، ومنها ما هو خشن، حيث كل نوع له استخدامات معينة، كما أنه متوافر بأحجام مختلفة مثل </a:t>
            </a:r>
            <a:r>
              <a:rPr lang="en-GB" sz="2200" dirty="0">
                <a:cs typeface="(AH) Manal Black" pitchFamily="2" charset="-78"/>
              </a:rPr>
              <a:t>A3 ، A4 ، A2، </a:t>
            </a:r>
            <a:r>
              <a:rPr lang="ar-IQ" sz="2200" dirty="0">
                <a:cs typeface="(AH) Manal Black" pitchFamily="2" charset="-78"/>
              </a:rPr>
              <a:t>ومنها ما هو خفيف ومنها ما هو ثقيل. </a:t>
            </a:r>
            <a:endParaRPr lang="ar-SA" sz="2200" dirty="0" smtClean="0">
              <a:cs typeface="(AH) Manal Black" pitchFamily="2" charset="-78"/>
            </a:endParaRPr>
          </a:p>
          <a:p>
            <a:pPr algn="r" rtl="1"/>
            <a:r>
              <a:rPr lang="ar-IQ" sz="2200" dirty="0" smtClean="0">
                <a:cs typeface="(AH) Manal Black" pitchFamily="2" charset="-78"/>
              </a:rPr>
              <a:t>الفرجار </a:t>
            </a:r>
            <a:r>
              <a:rPr lang="ar-IQ" sz="2200" dirty="0">
                <a:cs typeface="(AH) Manal Black" pitchFamily="2" charset="-78"/>
              </a:rPr>
              <a:t>يُطلق عليه أيضاً تسمية بيكار، وله عدّة أشكال ومقاييس وأحجام تختلف من فرجار لآخر، وأجزاؤه الأساسيّة هي: </a:t>
            </a:r>
            <a:endParaRPr lang="ar-SA" sz="2200" dirty="0" smtClean="0">
              <a:cs typeface="(AH) Manal Black" pitchFamily="2" charset="-78"/>
            </a:endParaRPr>
          </a:p>
          <a:p>
            <a:pPr algn="r" rtl="1"/>
            <a:r>
              <a:rPr lang="ar-IQ" sz="2200" dirty="0" smtClean="0">
                <a:cs typeface="(AH) Manal Black" pitchFamily="2" charset="-78"/>
              </a:rPr>
              <a:t>المدور </a:t>
            </a:r>
            <a:r>
              <a:rPr lang="ar-IQ" sz="2200" dirty="0">
                <a:cs typeface="(AH) Manal Black" pitchFamily="2" charset="-78"/>
              </a:rPr>
              <a:t>الكبير: وهو الذي يمكن استعماله من أجل رسم الدوائر</a:t>
            </a:r>
            <a:r>
              <a:rPr lang="ar-IQ" sz="2200" dirty="0" smtClean="0">
                <a:cs typeface="(AH) Manal Black" pitchFamily="2" charset="-78"/>
              </a:rPr>
              <a:t>.</a:t>
            </a:r>
            <a:endParaRPr lang="ar-SA" sz="2200" dirty="0" smtClean="0">
              <a:cs typeface="(AH) Manal Black" pitchFamily="2" charset="-78"/>
            </a:endParaRPr>
          </a:p>
          <a:p>
            <a:pPr algn="r" rtl="1"/>
            <a:r>
              <a:rPr lang="ar-IQ" sz="2200" dirty="0" smtClean="0">
                <a:cs typeface="(AH) Manal Black" pitchFamily="2" charset="-78"/>
              </a:rPr>
              <a:t> </a:t>
            </a:r>
            <a:r>
              <a:rPr lang="ar-IQ" sz="2200" dirty="0">
                <a:cs typeface="(AH) Manal Black" pitchFamily="2" charset="-78"/>
              </a:rPr>
              <a:t>طرفا المدور: ويتفرّع عنه طرفان، الطرف الأول موجود عليه سنّ من المعدن، وهو الجزء الذي يُثبّت على الورقة، أمّا الطرف الثّاني فموجود عليه إما سنّ من الرصاص أو قلم رصاص، وأحياناً توجد فيه ريشة يتمّ ملؤها بمادّة الحبر للتحبير بوضع الخطوط أثناء الرسم</a:t>
            </a:r>
            <a:r>
              <a:rPr lang="ar-IQ" sz="2200" dirty="0" smtClean="0">
                <a:cs typeface="(AH) Manal Black" pitchFamily="2" charset="-78"/>
              </a:rPr>
              <a:t>.</a:t>
            </a:r>
            <a:endParaRPr lang="ar-SA" sz="2200" dirty="0" smtClean="0">
              <a:cs typeface="(AH) Manal Black" pitchFamily="2" charset="-78"/>
            </a:endParaRPr>
          </a:p>
          <a:p>
            <a:pPr algn="r" rtl="1"/>
            <a:r>
              <a:rPr lang="ar-IQ" sz="2200" dirty="0">
                <a:cs typeface="(AH) Manal Black" pitchFamily="2" charset="-78"/>
              </a:rPr>
              <a:t/>
            </a:r>
            <a:br>
              <a:rPr lang="ar-IQ" sz="2200" dirty="0">
                <a:cs typeface="(AH) Manal Black" pitchFamily="2" charset="-78"/>
              </a:rPr>
            </a:br>
            <a:endParaRPr lang="en-GB" sz="2200" dirty="0">
              <a:cs typeface="(AH) Manal Black" pitchFamily="2" charset="-78"/>
            </a:endParaRPr>
          </a:p>
        </p:txBody>
      </p:sp>
    </p:spTree>
    <p:extLst>
      <p:ext uri="{BB962C8B-B14F-4D97-AF65-F5344CB8AC3E}">
        <p14:creationId xmlns:p14="http://schemas.microsoft.com/office/powerpoint/2010/main" val="91803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16" presetClass="exit" presetSubtype="21" fill="hold" nodeType="withEffect">
                                  <p:stCondLst>
                                    <p:cond delay="0"/>
                                  </p:stCondLst>
                                  <p:childTnLst>
                                    <p:animEffect transition="out" filter="barn(inVertical)">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par>
                                <p:cTn id="11" presetID="16" presetClass="exit" presetSubtype="21" fill="hold" nodeType="withEffect">
                                  <p:stCondLst>
                                    <p:cond delay="0"/>
                                  </p:stCondLst>
                                  <p:childTnLst>
                                    <p:animEffect transition="out" filter="barn(inVertical)">
                                      <p:cBhvr>
                                        <p:cTn id="12" dur="500"/>
                                        <p:tgtEl>
                                          <p:spTgt spid="3">
                                            <p:txEl>
                                              <p:pRg st="2" end="2"/>
                                            </p:txEl>
                                          </p:spTgt>
                                        </p:tgtEl>
                                      </p:cBhvr>
                                    </p:animEffect>
                                    <p:set>
                                      <p:cBhvr>
                                        <p:cTn id="13" dur="1" fill="hold">
                                          <p:stCondLst>
                                            <p:cond delay="499"/>
                                          </p:stCondLst>
                                        </p:cTn>
                                        <p:tgtEl>
                                          <p:spTgt spid="3">
                                            <p:txEl>
                                              <p:pRg st="2" end="2"/>
                                            </p:txEl>
                                          </p:spTgt>
                                        </p:tgtEl>
                                        <p:attrNameLst>
                                          <p:attrName>style.visibility</p:attrName>
                                        </p:attrNameLst>
                                      </p:cBhvr>
                                      <p:to>
                                        <p:strVal val="hidden"/>
                                      </p:to>
                                    </p:set>
                                  </p:childTnLst>
                                </p:cTn>
                              </p:par>
                              <p:par>
                                <p:cTn id="14" presetID="16" presetClass="exit" presetSubtype="21" fill="hold" nodeType="withEffect">
                                  <p:stCondLst>
                                    <p:cond delay="0"/>
                                  </p:stCondLst>
                                  <p:childTnLst>
                                    <p:animEffect transition="out" filter="barn(inVertical)">
                                      <p:cBhvr>
                                        <p:cTn id="15" dur="500"/>
                                        <p:tgtEl>
                                          <p:spTgt spid="3">
                                            <p:txEl>
                                              <p:pRg st="3" end="3"/>
                                            </p:txEl>
                                          </p:spTgt>
                                        </p:tgtEl>
                                      </p:cBhvr>
                                    </p:animEffect>
                                    <p:set>
                                      <p:cBhvr>
                                        <p:cTn id="16" dur="1" fill="hold">
                                          <p:stCondLst>
                                            <p:cond delay="499"/>
                                          </p:stCondLst>
                                        </p:cTn>
                                        <p:tgtEl>
                                          <p:spTgt spid="3">
                                            <p:txEl>
                                              <p:pRg st="3" end="3"/>
                                            </p:txEl>
                                          </p:spTgt>
                                        </p:tgtEl>
                                        <p:attrNameLst>
                                          <p:attrName>style.visibility</p:attrName>
                                        </p:attrNameLst>
                                      </p:cBhvr>
                                      <p:to>
                                        <p:strVal val="hidden"/>
                                      </p:to>
                                    </p:set>
                                  </p:childTnLst>
                                </p:cTn>
                              </p:par>
                              <p:par>
                                <p:cTn id="17" presetID="16" presetClass="exit" presetSubtype="21" fill="hold" nodeType="withEffect">
                                  <p:stCondLst>
                                    <p:cond delay="0"/>
                                  </p:stCondLst>
                                  <p:childTnLst>
                                    <p:animEffect transition="out" filter="barn(inVertical)">
                                      <p:cBhvr>
                                        <p:cTn id="18" dur="500"/>
                                        <p:tgtEl>
                                          <p:spTgt spid="3">
                                            <p:txEl>
                                              <p:pRg st="4" end="4"/>
                                            </p:txEl>
                                          </p:spTgt>
                                        </p:tgtEl>
                                      </p:cBhvr>
                                    </p:animEffect>
                                    <p:set>
                                      <p:cBhvr>
                                        <p:cTn id="19"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cs typeface="(AH) Manal Black" pitchFamily="2" charset="-78"/>
              </a:rPr>
              <a:t>صور لاهم الادوات في الرسم الهندسي</a:t>
            </a:r>
            <a:endParaRPr lang="en-GB" dirty="0">
              <a:cs typeface="(AH) Manal Black" pitchFamily="2" charset="-78"/>
            </a:endParaRPr>
          </a:p>
        </p:txBody>
      </p:sp>
      <p:pic>
        <p:nvPicPr>
          <p:cNvPr id="3074" name="Picture 2" descr="نتيجة بحث الصور عن فرجال"/>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42872" y="1452250"/>
            <a:ext cx="5297331" cy="5297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130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2"/>
                                        </p:tgtEl>
                                        <p:attrNameLst>
                                          <p:attrName>style.color</p:attrName>
                                        </p:attrNameLst>
                                      </p:cBhvr>
                                      <p:to>
                                        <a:schemeClr val="bg1"/>
                                      </p:to>
                                    </p:animClr>
                                    <p:animClr clrSpc="rgb" dir="cw">
                                      <p:cBhvr>
                                        <p:cTn id="7" dur="250" autoRev="1" fill="remove"/>
                                        <p:tgtEl>
                                          <p:spTgt spid="2"/>
                                        </p:tgtEl>
                                        <p:attrNameLst>
                                          <p:attrName>fillcolor</p:attrName>
                                        </p:attrNameLst>
                                      </p:cBhvr>
                                      <p:to>
                                        <a:schemeClr val="bg1"/>
                                      </p:to>
                                    </p:animClr>
                                    <p:set>
                                      <p:cBhvr>
                                        <p:cTn id="8" dur="250" autoRev="1" fill="remove"/>
                                        <p:tgtEl>
                                          <p:spTgt spid="2"/>
                                        </p:tgtEl>
                                        <p:attrNameLst>
                                          <p:attrName>fill.type</p:attrName>
                                        </p:attrNameLst>
                                      </p:cBhvr>
                                      <p:to>
                                        <p:strVal val="solid"/>
                                      </p:to>
                                    </p:set>
                                    <p:set>
                                      <p:cBhvr>
                                        <p:cTn id="9" dur="250" autoRev="1" fill="remove"/>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nodeType="clickEffect">
                                  <p:stCondLst>
                                    <p:cond delay="0"/>
                                  </p:stCondLst>
                                  <p:childTnLst>
                                    <p:anim calcmode="lin" valueType="num">
                                      <p:cBhvr additive="base">
                                        <p:cTn id="13" dur="500"/>
                                        <p:tgtEl>
                                          <p:spTgt spid="3074"/>
                                        </p:tgtEl>
                                        <p:attrNameLst>
                                          <p:attrName>ppt_x</p:attrName>
                                        </p:attrNameLst>
                                      </p:cBhvr>
                                      <p:tavLst>
                                        <p:tav tm="0">
                                          <p:val>
                                            <p:strVal val="ppt_x"/>
                                          </p:val>
                                        </p:tav>
                                        <p:tav tm="100000">
                                          <p:val>
                                            <p:strVal val="ppt_x"/>
                                          </p:val>
                                        </p:tav>
                                      </p:tavLst>
                                    </p:anim>
                                    <p:anim calcmode="lin" valueType="num">
                                      <p:cBhvr additive="base">
                                        <p:cTn id="14" dur="500"/>
                                        <p:tgtEl>
                                          <p:spTgt spid="3074"/>
                                        </p:tgtEl>
                                        <p:attrNameLst>
                                          <p:attrName>ppt_y</p:attrName>
                                        </p:attrNameLst>
                                      </p:cBhvr>
                                      <p:tavLst>
                                        <p:tav tm="0">
                                          <p:val>
                                            <p:strVal val="ppt_y"/>
                                          </p:val>
                                        </p:tav>
                                        <p:tav tm="100000">
                                          <p:val>
                                            <p:strVal val="1+ppt_h/2"/>
                                          </p:val>
                                        </p:tav>
                                      </p:tavLst>
                                    </p:anim>
                                    <p:set>
                                      <p:cBhvr>
                                        <p:cTn id="15" dur="1" fill="hold">
                                          <p:stCondLst>
                                            <p:cond delay="499"/>
                                          </p:stCondLst>
                                        </p:cTn>
                                        <p:tgtEl>
                                          <p:spTgt spid="3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Autofit/>
          </a:bodyPr>
          <a:lstStyle/>
          <a:p>
            <a:pPr algn="just" rtl="1"/>
            <a:r>
              <a:rPr lang="ar-IQ" sz="2800" dirty="0">
                <a:cs typeface="(AH) Manal Black" pitchFamily="2" charset="-78"/>
              </a:rPr>
              <a:t>قلم الرصاص، حيث يتوافر بأنواع مختلفة، وعادةً هنالك نوعان من أقلام الرصاص ذات التدريج المختلف، ومنها: تدريج </a:t>
            </a:r>
            <a:r>
              <a:rPr lang="en-GB" sz="2800" dirty="0">
                <a:cs typeface="(AH) Manal Black" pitchFamily="2" charset="-78"/>
              </a:rPr>
              <a:t>H، </a:t>
            </a:r>
            <a:r>
              <a:rPr lang="ar-IQ" sz="2800" dirty="0">
                <a:cs typeface="(AH) Manal Black" pitchFamily="2" charset="-78"/>
              </a:rPr>
              <a:t>وهي أقلام مدرّجة تبدأ من رقم 1 إلى رقم 8، حيث يعد تدريج 2</a:t>
            </a:r>
            <a:r>
              <a:rPr lang="en-GB" sz="2800" dirty="0">
                <a:cs typeface="(AH) Manal Black" pitchFamily="2" charset="-78"/>
              </a:rPr>
              <a:t>H </a:t>
            </a:r>
            <a:r>
              <a:rPr lang="ar-IQ" sz="2800" dirty="0">
                <a:cs typeface="(AH) Manal Black" pitchFamily="2" charset="-78"/>
              </a:rPr>
              <a:t>أغمق من تدريج 3</a:t>
            </a:r>
            <a:r>
              <a:rPr lang="en-GB" sz="2800" dirty="0">
                <a:cs typeface="(AH) Manal Black" pitchFamily="2" charset="-78"/>
              </a:rPr>
              <a:t>H، </a:t>
            </a:r>
            <a:r>
              <a:rPr lang="ar-IQ" sz="2800" dirty="0">
                <a:cs typeface="(AH) Manal Black" pitchFamily="2" charset="-78"/>
              </a:rPr>
              <a:t>أغمق من تدريج 4</a:t>
            </a:r>
            <a:r>
              <a:rPr lang="en-GB" sz="2800" dirty="0">
                <a:cs typeface="(AH) Manal Black" pitchFamily="2" charset="-78"/>
              </a:rPr>
              <a:t>H، </a:t>
            </a:r>
            <a:r>
              <a:rPr lang="ar-IQ" sz="2800" dirty="0">
                <a:cs typeface="(AH) Manal Black" pitchFamily="2" charset="-78"/>
              </a:rPr>
              <a:t>وهكذا. تدريج </a:t>
            </a:r>
            <a:r>
              <a:rPr lang="en-GB" sz="2800" dirty="0">
                <a:cs typeface="(AH) Manal Black" pitchFamily="2" charset="-78"/>
              </a:rPr>
              <a:t>B، </a:t>
            </a:r>
            <a:r>
              <a:rPr lang="ar-IQ" sz="2800" dirty="0">
                <a:cs typeface="(AH) Manal Black" pitchFamily="2" charset="-78"/>
              </a:rPr>
              <a:t>أقلام مدرّجة تبدأ من رقم 1 إلى رقم 8، حيث يعد تدريج 4</a:t>
            </a:r>
            <a:r>
              <a:rPr lang="en-GB" sz="2800" dirty="0">
                <a:cs typeface="(AH) Manal Black" pitchFamily="2" charset="-78"/>
              </a:rPr>
              <a:t>H </a:t>
            </a:r>
            <a:r>
              <a:rPr lang="ar-IQ" sz="2800" dirty="0">
                <a:cs typeface="(AH) Manal Black" pitchFamily="2" charset="-78"/>
              </a:rPr>
              <a:t>أغمق من تدريج 3</a:t>
            </a:r>
            <a:r>
              <a:rPr lang="en-GB" sz="2800" dirty="0">
                <a:cs typeface="(AH) Manal Black" pitchFamily="2" charset="-78"/>
              </a:rPr>
              <a:t>H، </a:t>
            </a:r>
            <a:r>
              <a:rPr lang="ar-IQ" sz="2800" dirty="0">
                <a:cs typeface="(AH) Manal Black" pitchFamily="2" charset="-78"/>
              </a:rPr>
              <a:t>أغمق من تدريج 2</a:t>
            </a:r>
            <a:r>
              <a:rPr lang="en-GB" sz="2800" dirty="0">
                <a:cs typeface="(AH) Manal Black" pitchFamily="2" charset="-78"/>
              </a:rPr>
              <a:t>H، </a:t>
            </a:r>
            <a:r>
              <a:rPr lang="ar-IQ" sz="2800" dirty="0">
                <a:cs typeface="(AH) Manal Black" pitchFamily="2" charset="-78"/>
              </a:rPr>
              <a:t>وهكذا، حيث يعتمد طرق استخدام هذه الأقلام على الغرض المطلوب فمثلاً يستخدم قلم </a:t>
            </a:r>
            <a:r>
              <a:rPr lang="en-GB" sz="2800" dirty="0">
                <a:cs typeface="(AH) Manal Black" pitchFamily="2" charset="-78"/>
              </a:rPr>
              <a:t>HB </a:t>
            </a:r>
            <a:r>
              <a:rPr lang="ar-IQ" sz="2800" dirty="0">
                <a:cs typeface="(AH) Manal Black" pitchFamily="2" charset="-78"/>
              </a:rPr>
              <a:t>لرسم الخطوط الأولية المبدئية، وبعدها يتم إعادة رسمها بدرجة قلم آخر من تدريج </a:t>
            </a:r>
            <a:r>
              <a:rPr lang="en-GB" sz="2800" dirty="0">
                <a:cs typeface="(AH) Manal Black" pitchFamily="2" charset="-78"/>
              </a:rPr>
              <a:t>B، </a:t>
            </a:r>
            <a:r>
              <a:rPr lang="ar-IQ" sz="2800" dirty="0">
                <a:cs typeface="(AH) Manal Black" pitchFamily="2" charset="-78"/>
              </a:rPr>
              <a:t>فلا بد من الذكر بأن نوع القلم يؤثر تأثيراً كبيراً على نظافة اللوحة ودقة الرسومات.</a:t>
            </a:r>
            <a:br>
              <a:rPr lang="ar-IQ" sz="2800" dirty="0">
                <a:cs typeface="(AH) Manal Black" pitchFamily="2" charset="-78"/>
              </a:rPr>
            </a:br>
            <a:endParaRPr lang="en-GB" sz="2800" dirty="0">
              <a:cs typeface="(AH) Manal Black" pitchFamily="2" charset="-78"/>
            </a:endParaRPr>
          </a:p>
        </p:txBody>
      </p:sp>
    </p:spTree>
    <p:extLst>
      <p:ext uri="{BB962C8B-B14F-4D97-AF65-F5344CB8AC3E}">
        <p14:creationId xmlns:p14="http://schemas.microsoft.com/office/powerpoint/2010/main" val="350013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cs typeface="(AH) Manal Black" pitchFamily="2" charset="-78"/>
              </a:rPr>
              <a:t>صور تبين ادوات الرسم الهندسي</a:t>
            </a:r>
            <a:endParaRPr lang="en-GB" dirty="0">
              <a:cs typeface="(AH) Manal Black" pitchFamily="2" charset="-78"/>
            </a:endParaRPr>
          </a:p>
        </p:txBody>
      </p:sp>
      <p:pic>
        <p:nvPicPr>
          <p:cNvPr id="1026" name="Picture 2" descr="أدوات الرسم الهندسي"/>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53671" y="1790163"/>
            <a:ext cx="7853775" cy="3739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435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تثبت لوحة الرسم</a:t>
            </a:r>
            <a:endParaRPr lang="en-GB" dirty="0"/>
          </a:p>
        </p:txBody>
      </p:sp>
      <p:pic>
        <p:nvPicPr>
          <p:cNvPr id="2050" name="Picture 2" descr="نتيجة بحث الصور عن تثبيت لوحة الرسم"/>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1134" y="2160588"/>
            <a:ext cx="5429769"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08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nodeType="clickEffect">
                                  <p:stCondLst>
                                    <p:cond delay="0"/>
                                  </p:stCondLst>
                                  <p:childTnLst>
                                    <p:animEffect transition="out" filter="fade">
                                      <p:cBhvr>
                                        <p:cTn id="11" dur="1000"/>
                                        <p:tgtEl>
                                          <p:spTgt spid="2050"/>
                                        </p:tgtEl>
                                      </p:cBhvr>
                                    </p:animEffect>
                                    <p:anim calcmode="lin" valueType="num">
                                      <p:cBhvr>
                                        <p:cTn id="12" dur="1000"/>
                                        <p:tgtEl>
                                          <p:spTgt spid="2050"/>
                                        </p:tgtEl>
                                        <p:attrNameLst>
                                          <p:attrName>ppt_x</p:attrName>
                                        </p:attrNameLst>
                                      </p:cBhvr>
                                      <p:tavLst>
                                        <p:tav tm="0">
                                          <p:val>
                                            <p:strVal val="ppt_x"/>
                                          </p:val>
                                        </p:tav>
                                        <p:tav tm="100000">
                                          <p:val>
                                            <p:strVal val="ppt_x"/>
                                          </p:val>
                                        </p:tav>
                                      </p:tavLst>
                                    </p:anim>
                                    <p:anim calcmode="lin" valueType="num">
                                      <p:cBhvr>
                                        <p:cTn id="13" dur="1000"/>
                                        <p:tgtEl>
                                          <p:spTgt spid="2050"/>
                                        </p:tgtEl>
                                        <p:attrNameLst>
                                          <p:attrName>ppt_y</p:attrName>
                                        </p:attrNameLst>
                                      </p:cBhvr>
                                      <p:tavLst>
                                        <p:tav tm="0">
                                          <p:val>
                                            <p:strVal val="ppt_y"/>
                                          </p:val>
                                        </p:tav>
                                        <p:tav tm="100000">
                                          <p:val>
                                            <p:strVal val="ppt_y+.1"/>
                                          </p:val>
                                        </p:tav>
                                      </p:tavLst>
                                    </p:anim>
                                    <p:set>
                                      <p:cBhvr>
                                        <p:cTn id="14" dur="1" fill="hold">
                                          <p:stCondLst>
                                            <p:cond delay="999"/>
                                          </p:stCondLst>
                                        </p:cTn>
                                        <p:tgtEl>
                                          <p:spTgt spid="2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100</TotalTime>
  <Words>532</Words>
  <Application>Microsoft Office PowerPoint</Application>
  <PresentationFormat>Widescreen</PresentationFormat>
  <Paragraphs>36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(AH) Manal Black</vt:lpstr>
      <vt:lpstr>Arial</vt:lpstr>
      <vt:lpstr>Hacen Liner XXL</vt:lpstr>
      <vt:lpstr>Tahoma</vt:lpstr>
      <vt:lpstr>Trebuchet MS</vt:lpstr>
      <vt:lpstr>Wingdings 3</vt:lpstr>
      <vt:lpstr>Facet</vt:lpstr>
      <vt:lpstr>محاضرات الرسم الهندسي</vt:lpstr>
      <vt:lpstr>Engineering Drawing</vt:lpstr>
      <vt:lpstr>الادوات المطلوبة للرسم الهندسي The tools required in the engineering drawing</vt:lpstr>
      <vt:lpstr>PowerPoint Presentation</vt:lpstr>
      <vt:lpstr>PowerPoint Presentation</vt:lpstr>
      <vt:lpstr>صور لاهم الادوات في الرسم الهندسي</vt:lpstr>
      <vt:lpstr>PowerPoint Presentation</vt:lpstr>
      <vt:lpstr>صور تبين ادوات الرسم الهندسي</vt:lpstr>
      <vt:lpstr>تثبت لوحة الرسم</vt:lpstr>
      <vt:lpstr>الاطار والجدول</vt:lpstr>
      <vt:lpstr>العمليات الهندسية</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Drawing</dc:title>
  <dc:creator>Al Qabas .com</dc:creator>
  <cp:lastModifiedBy>Al Qabas .com</cp:lastModifiedBy>
  <cp:revision>11</cp:revision>
  <dcterms:created xsi:type="dcterms:W3CDTF">2017-12-07T20:27:16Z</dcterms:created>
  <dcterms:modified xsi:type="dcterms:W3CDTF">2017-12-11T03:39:54Z</dcterms:modified>
</cp:coreProperties>
</file>